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288" r:id="rId3"/>
    <p:sldId id="289" r:id="rId4"/>
    <p:sldId id="284" r:id="rId5"/>
    <p:sldId id="290" r:id="rId6"/>
    <p:sldId id="271" r:id="rId7"/>
    <p:sldId id="261" r:id="rId8"/>
    <p:sldId id="269" r:id="rId9"/>
    <p:sldId id="291" r:id="rId10"/>
    <p:sldId id="263" r:id="rId11"/>
    <p:sldId id="264" r:id="rId12"/>
    <p:sldId id="265" r:id="rId13"/>
    <p:sldId id="268" r:id="rId14"/>
    <p:sldId id="266" r:id="rId15"/>
    <p:sldId id="285" r:id="rId16"/>
    <p:sldId id="28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63A"/>
    <a:srgbClr val="CC0066"/>
    <a:srgbClr val="FF0066"/>
    <a:srgbClr val="FF5D5D"/>
    <a:srgbClr val="F123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4A46A3-229D-44A9-8FE8-41C5C8C87ADE}" type="datetimeFigureOut">
              <a:rPr lang="en-US"/>
              <a:pPr>
                <a:defRPr/>
              </a:pPr>
              <a:t>1/12/2010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10A849-5A37-4CFE-90F7-37C1811F6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03273-03B5-4BE5-87D4-EB68557A6105}" type="datetimeFigureOut">
              <a:rPr lang="en-US"/>
              <a:pPr>
                <a:defRPr/>
              </a:pPr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C050-C619-41BE-A87F-E03C952C7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7956-E492-4E03-9EBE-5B749F2DC913}" type="datetimeFigureOut">
              <a:rPr lang="en-US"/>
              <a:pPr>
                <a:defRPr/>
              </a:pPr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535AD-CEF4-4E60-8135-2AA5A1024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030F1-E232-488A-AEB7-654DA6D8AA67}" type="datetimeFigureOut">
              <a:rPr lang="en-US"/>
              <a:pPr>
                <a:defRPr/>
              </a:pPr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FF06F-779B-4696-B5B8-390B848CE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F45C-DA50-4255-9182-885732CC312D}" type="datetimeFigureOut">
              <a:rPr lang="en-US"/>
              <a:pPr>
                <a:defRPr/>
              </a:pPr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A701F-E68C-4E68-A1B5-D7DB37E9B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B4CC5-18FC-4849-82E1-2CF82854137E}" type="datetimeFigureOut">
              <a:rPr lang="en-US"/>
              <a:pPr>
                <a:defRPr/>
              </a:pPr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DA638-6276-4355-9460-1FA439A8C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D69B9-7ACA-46A7-A847-58E75523526C}" type="datetimeFigureOut">
              <a:rPr lang="en-US"/>
              <a:pPr>
                <a:defRPr/>
              </a:pPr>
              <a:t>1/12/2010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8E29E-8F77-428E-9687-56B740600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E75AC-8EE3-40A8-8669-75B1E9262FE0}" type="datetimeFigureOut">
              <a:rPr lang="en-US"/>
              <a:pPr>
                <a:defRPr/>
              </a:pPr>
              <a:t>1/12/2010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BACD-9ECA-457F-9D87-ED679A5D7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D513A-E061-4740-8DE8-3D2DC5D26FFC}" type="datetimeFigureOut">
              <a:rPr lang="en-US"/>
              <a:pPr>
                <a:defRPr/>
              </a:pPr>
              <a:t>1/12/2010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9A37-3E5D-4445-A7FD-33D5F7936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D67E-1038-4AC9-A384-7B13D1C97C8A}" type="datetimeFigureOut">
              <a:rPr lang="en-US"/>
              <a:pPr>
                <a:defRPr/>
              </a:pPr>
              <a:t>1/12/2010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6E88-06C5-48DE-B3E7-567894525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C6B4F-93FC-4408-A1EF-2FD345D4D66F}" type="datetimeFigureOut">
              <a:rPr lang="en-US"/>
              <a:pPr>
                <a:defRPr/>
              </a:pPr>
              <a:t>1/12/2010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B5015-9882-4FEE-B17A-2A8413F23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A2CAD-DEC4-4666-B11A-75FF689424D1}" type="datetimeFigureOut">
              <a:rPr lang="en-US"/>
              <a:pPr>
                <a:defRPr/>
              </a:pPr>
              <a:t>1/12/2010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D4E5E-6C25-45A4-B4F7-9FA8780F5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A1E8A-8C0D-4AC5-9706-38677145C5C0}" type="datetimeFigureOut">
              <a:rPr lang="en-US"/>
              <a:pPr>
                <a:defRPr/>
              </a:pPr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26AEC6-D8B3-4E68-A771-2F767214F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2362200" y="3048000"/>
            <a:ext cx="1671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66"/>
                </a:solidFill>
              </a:rPr>
              <a:t>studiu de caz</a:t>
            </a:r>
            <a:endParaRPr lang="ro-RO" b="1">
              <a:solidFill>
                <a:srgbClr val="CC0066"/>
              </a:solidFill>
            </a:endParaRPr>
          </a:p>
        </p:txBody>
      </p:sp>
      <p:pic>
        <p:nvPicPr>
          <p:cNvPr id="3075" name="Picture 2" descr="C:\Users\Mihai Web  Digital\Desktop\truecolor-cosmetica-bucure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667000"/>
            <a:ext cx="18923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Users\Mihai Web  Digital\Desktop\Truecolor.ro\Truecolor\hi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28650"/>
            <a:ext cx="807878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691188" y="1785938"/>
            <a:ext cx="1219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 rot="3514172">
            <a:off x="6786563" y="1262063"/>
            <a:ext cx="322262" cy="608012"/>
          </a:xfrm>
          <a:prstGeom prst="downArrow">
            <a:avLst>
              <a:gd name="adj1" fmla="val 22256"/>
              <a:gd name="adj2" fmla="val 50000"/>
            </a:avLst>
          </a:prstGeom>
          <a:solidFill>
            <a:srgbClr val="F1231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381000" y="5410200"/>
            <a:ext cx="5724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cea mai mare retea de prieteni pe reteaua sociala Hi5</a:t>
            </a:r>
          </a:p>
        </p:txBody>
      </p:sp>
      <p:pic>
        <p:nvPicPr>
          <p:cNvPr id="12294" name="Picture 2" descr="C:\Users\Mihai Web  Digital\Desktop\truecolor-cosmetica-bucures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105400"/>
            <a:ext cx="19050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Users\Mihai Web  Digital\Desktop\Truecolor.ro\Truecolor\tw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64992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381000" y="5791200"/>
            <a:ext cx="640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reteaua sociala twitter in care prietenii urmaresc tot ce scrii !</a:t>
            </a:r>
          </a:p>
        </p:txBody>
      </p:sp>
      <p:pic>
        <p:nvPicPr>
          <p:cNvPr id="13316" name="Picture 2" descr="C:\Users\Mihai Web  Digital\Desktop\truecolor-cosmetica-bucures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486400"/>
            <a:ext cx="19050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:\Users\Mihai Web  Digital\Desktop\Truecolor.ro\Truecolor\face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63246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C:\Users\Mihai Web  Digital\Desktop\truecolor-cosmetica-bucures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5410200"/>
            <a:ext cx="19050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Mihai Web  Digital\Desktop\Truecolor.ro\Truecolor\for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975" y="317500"/>
            <a:ext cx="78994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C:\Users\Mihai Web  Digital\Desktop\Truecolor.ro\Truecolor\foru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7900988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C:\Users\Mihai Web  Digital\Desktop\Truecolor.ro\Truecolor\forum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500" y="4229100"/>
            <a:ext cx="78359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457200" y="5791200"/>
            <a:ext cx="5586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discutiile pe forum-uri au crescut vizibilitatea brandului</a:t>
            </a:r>
          </a:p>
        </p:txBody>
      </p:sp>
      <p:sp>
        <p:nvSpPr>
          <p:cNvPr id="8" name="Oval 7"/>
          <p:cNvSpPr/>
          <p:nvPr/>
        </p:nvSpPr>
        <p:spPr>
          <a:xfrm>
            <a:off x="1524000" y="762000"/>
            <a:ext cx="1143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0" y="25146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800" y="2743200"/>
            <a:ext cx="914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05200" y="4699000"/>
            <a:ext cx="10668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95600" y="1371600"/>
            <a:ext cx="6858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71" name="Picture 2" descr="C:\Users\Mihai Web  Digital\Desktop\truecolor-cosmetica-bucurest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5334000"/>
            <a:ext cx="19050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Users\Mihai Web  Digital\Desktop\Truecolor.ro\Truecolor\flick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62000"/>
            <a:ext cx="62484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52400" y="609600"/>
          <a:ext cx="4419600" cy="5719763"/>
        </p:xfrm>
        <a:graphic>
          <a:graphicData uri="http://schemas.openxmlformats.org/presentationml/2006/ole">
            <p:oleObj spid="_x0000_s1026" name="Acrobat Document" r:id="rId3" imgW="5830114" imgH="7542857" progId="AcroExch.Document.7">
              <p:embed/>
            </p:oleObj>
          </a:graphicData>
        </a:graphic>
      </p:graphicFrame>
      <p:sp>
        <p:nvSpPr>
          <p:cNvPr id="1028" name="Rectangle 23"/>
          <p:cNvSpPr>
            <a:spLocks noChangeArrowheads="1"/>
          </p:cNvSpPr>
          <p:nvPr/>
        </p:nvSpPr>
        <p:spPr bwMode="auto">
          <a:xfrm>
            <a:off x="371475" y="239713"/>
            <a:ext cx="6429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Web Analytics pentru truecolor.ro pentru anul 2008-2009 </a:t>
            </a:r>
            <a:endParaRPr lang="ro-RO" b="1"/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4495800" y="571500"/>
          <a:ext cx="4416425" cy="5715000"/>
        </p:xfrm>
        <a:graphic>
          <a:graphicData uri="http://schemas.openxmlformats.org/presentationml/2006/ole">
            <p:oleObj spid="_x0000_s1027" name="Acrobat Document" r:id="rId4" imgW="5830114" imgH="7542857" progId="AcroExch.Document.7">
              <p:embed/>
            </p:oleObj>
          </a:graphicData>
        </a:graphic>
      </p:graphicFrame>
      <p:sp>
        <p:nvSpPr>
          <p:cNvPr id="12" name="Oval 11"/>
          <p:cNvSpPr/>
          <p:nvPr/>
        </p:nvSpPr>
        <p:spPr>
          <a:xfrm>
            <a:off x="4572000" y="2819400"/>
            <a:ext cx="838200" cy="168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43600" y="2819400"/>
            <a:ext cx="838200" cy="168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7"/>
          <p:cNvSpPr>
            <a:spLocks noChangeArrowheads="1"/>
          </p:cNvSpPr>
          <p:nvPr/>
        </p:nvSpPr>
        <p:spPr bwMode="auto">
          <a:xfrm>
            <a:off x="3352800" y="2667000"/>
            <a:ext cx="20399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multumesc</a:t>
            </a:r>
          </a:p>
          <a:p>
            <a:r>
              <a:rPr lang="en-US" sz="2400" b="1">
                <a:solidFill>
                  <a:srgbClr val="C00000"/>
                </a:solidFill>
              </a:rPr>
              <a:t>@imunteanu</a:t>
            </a:r>
            <a:endParaRPr lang="ro-RO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source-logo-mi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124200"/>
            <a:ext cx="24003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2378075" y="2514600"/>
            <a:ext cx="4479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studiu de caz pus la dispozitie de catre</a:t>
            </a:r>
            <a:endParaRPr lang="ro-RO" b="1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6713538" y="6096000"/>
            <a:ext cx="2201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1A963A"/>
                </a:solidFill>
              </a:rPr>
              <a:t>www.webdigital.ro</a:t>
            </a:r>
            <a:endParaRPr lang="ro-RO" b="1" i="1">
              <a:solidFill>
                <a:srgbClr val="1A963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3352800" y="1524000"/>
            <a:ext cx="118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obiective</a:t>
            </a:r>
            <a:endParaRPr lang="ro-RO" b="1"/>
          </a:p>
        </p:txBody>
      </p:sp>
      <p:pic>
        <p:nvPicPr>
          <p:cNvPr id="5123" name="Picture 4" descr="11954382222049906960liftarn_Smash_fascism.svg.h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86000"/>
            <a:ext cx="3376613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1219200" y="1336675"/>
            <a:ext cx="7086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b="1"/>
              <a:t>1000 prieteni pe retelele sociale</a:t>
            </a:r>
          </a:p>
          <a:p>
            <a:endParaRPr lang="en-US" sz="1600" b="1"/>
          </a:p>
          <a:p>
            <a:pPr>
              <a:buFont typeface="Wingdings" pitchFamily="2" charset="2"/>
              <a:buChar char="Ø"/>
            </a:pPr>
            <a:r>
              <a:rPr lang="en-US" sz="1600" b="1"/>
              <a:t> prezentarea serviciilor truecolor.ro pe retele sociale, forumuri, comunitati</a:t>
            </a:r>
          </a:p>
          <a:p>
            <a:endParaRPr lang="en-US" sz="1600" b="1"/>
          </a:p>
          <a:p>
            <a:pPr>
              <a:buFont typeface="Wingdings" pitchFamily="2" charset="2"/>
              <a:buChar char="Ø"/>
            </a:pPr>
            <a:r>
              <a:rPr lang="en-US" sz="1600" b="1"/>
              <a:t> reteaua de link-uri externe dezvoltata si optimizarea continutului</a:t>
            </a:r>
          </a:p>
          <a:p>
            <a:endParaRPr lang="en-US" sz="1600" b="1"/>
          </a:p>
          <a:p>
            <a:pPr>
              <a:buFont typeface="Wingdings" pitchFamily="2" charset="2"/>
              <a:buChar char="Ø"/>
            </a:pPr>
            <a:r>
              <a:rPr lang="en-US" sz="1600" b="1"/>
              <a:t> prezenta tuturor paginilor in motorul de cautare si optimizarea pentru cautari specifice targetate</a:t>
            </a:r>
          </a:p>
          <a:p>
            <a:endParaRPr lang="en-US" sz="1600" b="1"/>
          </a:p>
          <a:p>
            <a:pPr>
              <a:buFont typeface="Wingdings" pitchFamily="2" charset="2"/>
              <a:buChar char="Ø"/>
            </a:pPr>
            <a:r>
              <a:rPr lang="en-US" sz="1600" b="1"/>
              <a:t>campanie de promovare PPC dezvoltata si aplicata pentru generarea de clienti si sustinerea recunoasterii brandului</a:t>
            </a:r>
          </a:p>
          <a:p>
            <a:endParaRPr lang="en-US" sz="1600" b="1"/>
          </a:p>
          <a:p>
            <a:pPr>
              <a:buFont typeface="Wingdings" pitchFamily="2" charset="2"/>
              <a:buChar char="Ø"/>
            </a:pPr>
            <a:r>
              <a:rPr lang="en-US" sz="1600" b="1"/>
              <a:t> 1000 vizitatori unici / luna</a:t>
            </a:r>
          </a:p>
          <a:p>
            <a:endParaRPr lang="en-US" sz="1600" b="1"/>
          </a:p>
          <a:p>
            <a:pPr>
              <a:buFont typeface="Wingdings" pitchFamily="2" charset="2"/>
              <a:buChar char="Ø"/>
            </a:pPr>
            <a:r>
              <a:rPr lang="en-US" sz="1600" b="1"/>
              <a:t> 40 cereri de programare / luna</a:t>
            </a:r>
          </a:p>
        </p:txBody>
      </p:sp>
      <p:pic>
        <p:nvPicPr>
          <p:cNvPr id="6147" name="Picture 2" descr="C:\Users\Mihai Web  Digital\Desktop\truecolor-cosmetica-bucure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5486400"/>
            <a:ext cx="19050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2438400" y="3973513"/>
            <a:ext cx="4313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continut optimizat si structura optima</a:t>
            </a:r>
            <a:endParaRPr lang="ro-RO" b="1"/>
          </a:p>
        </p:txBody>
      </p:sp>
      <p:pic>
        <p:nvPicPr>
          <p:cNvPr id="7171" name="Picture 2" descr="27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981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ihai Web  Digital\Desktop\Truecolor.ro\Truecolor\Optimizare on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4676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 rot="10800000">
            <a:off x="1905000" y="381000"/>
            <a:ext cx="228600" cy="457200"/>
          </a:xfrm>
          <a:prstGeom prst="downArrow">
            <a:avLst>
              <a:gd name="adj1" fmla="val 22256"/>
              <a:gd name="adj2" fmla="val 50000"/>
            </a:avLst>
          </a:prstGeom>
          <a:solidFill>
            <a:srgbClr val="FF0000"/>
          </a:solidFill>
          <a:ln w="6350"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81400" y="1371600"/>
            <a:ext cx="2362200" cy="609600"/>
          </a:xfrm>
          <a:prstGeom prst="ellipse">
            <a:avLst/>
          </a:prstGeom>
          <a:noFill/>
          <a:ln w="6350"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1028700"/>
            <a:ext cx="838200" cy="152400"/>
          </a:xfrm>
          <a:prstGeom prst="rect">
            <a:avLst/>
          </a:prstGeom>
          <a:noFill/>
          <a:ln w="6350"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94150" y="1981200"/>
            <a:ext cx="457200" cy="152400"/>
          </a:xfrm>
          <a:prstGeom prst="rect">
            <a:avLst/>
          </a:prstGeom>
          <a:noFill/>
          <a:ln w="6350"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87800" y="2260600"/>
            <a:ext cx="946150" cy="120650"/>
          </a:xfrm>
          <a:prstGeom prst="rect">
            <a:avLst/>
          </a:prstGeom>
          <a:noFill/>
          <a:ln w="6350"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62550" y="2743200"/>
            <a:ext cx="533400" cy="152400"/>
          </a:xfrm>
          <a:prstGeom prst="rect">
            <a:avLst/>
          </a:prstGeom>
          <a:noFill/>
          <a:ln w="6350"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53000" y="4108450"/>
            <a:ext cx="762000" cy="101600"/>
          </a:xfrm>
          <a:prstGeom prst="rect">
            <a:avLst/>
          </a:prstGeom>
          <a:noFill/>
          <a:ln w="6350"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7800" y="4711700"/>
            <a:ext cx="1066800" cy="152400"/>
          </a:xfrm>
          <a:prstGeom prst="rect">
            <a:avLst/>
          </a:prstGeom>
          <a:noFill/>
          <a:ln w="6350"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62400" y="4857750"/>
            <a:ext cx="469900" cy="171450"/>
          </a:xfrm>
          <a:prstGeom prst="rect">
            <a:avLst/>
          </a:prstGeom>
          <a:noFill/>
          <a:ln w="6350"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18200" y="2254250"/>
            <a:ext cx="304800" cy="152400"/>
          </a:xfrm>
          <a:prstGeom prst="rect">
            <a:avLst/>
          </a:prstGeom>
          <a:noFill/>
          <a:ln w="6350"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79750" y="1352550"/>
            <a:ext cx="609600" cy="304800"/>
          </a:xfrm>
          <a:prstGeom prst="rect">
            <a:avLst/>
          </a:prstGeom>
          <a:noFill/>
          <a:ln w="6350"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733800" y="609600"/>
            <a:ext cx="2146300" cy="152400"/>
          </a:xfrm>
          <a:prstGeom prst="rect">
            <a:avLst/>
          </a:prstGeom>
          <a:noFill/>
          <a:ln w="6350"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7" name="TextBox 25"/>
          <p:cNvSpPr txBox="1">
            <a:spLocks noChangeArrowheads="1"/>
          </p:cNvSpPr>
          <p:nvPr/>
        </p:nvSpPr>
        <p:spPr bwMode="auto">
          <a:xfrm>
            <a:off x="533400" y="53340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/>
              <a:t>continutul este unul relavant pentru motoarele de cautare </a:t>
            </a:r>
          </a:p>
          <a:p>
            <a:pPr>
              <a:lnSpc>
                <a:spcPct val="150000"/>
              </a:lnSpc>
            </a:pPr>
            <a:r>
              <a:rPr lang="en-US" sz="1200"/>
              <a:t>cuvintele si expresiile cheie se regasesc in densitate standard optimizarii </a:t>
            </a:r>
          </a:p>
        </p:txBody>
      </p:sp>
      <p:sp>
        <p:nvSpPr>
          <p:cNvPr id="8208" name="TextBox 26"/>
          <p:cNvSpPr txBox="1">
            <a:spLocks noChangeArrowheads="1"/>
          </p:cNvSpPr>
          <p:nvPr/>
        </p:nvSpPr>
        <p:spPr bwMode="auto">
          <a:xfrm>
            <a:off x="533400" y="6019800"/>
            <a:ext cx="5403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site optimizat on-page pentru motoarele de cautare</a:t>
            </a:r>
          </a:p>
        </p:txBody>
      </p:sp>
      <p:pic>
        <p:nvPicPr>
          <p:cNvPr id="8209" name="Picture 2" descr="C:\Users\Mihai Web  Digital\Desktop\truecolor-cosmetica-bucures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334000"/>
            <a:ext cx="19050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Users\Mihai Web  Digital\Desktop\Truecolor.ro\Truecolor\b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8851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209800" y="7620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457200" y="4800600"/>
            <a:ext cx="6934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blog-ul ofera posibilitatea de a adauga continut nou, are articole integrate care ofera informatii despre diferite subiecte discutate pe forum-uri blog-uri retele sociale, liste de discutii.</a:t>
            </a:r>
          </a:p>
        </p:txBody>
      </p:sp>
      <p:pic>
        <p:nvPicPr>
          <p:cNvPr id="9221" name="Picture 2" descr="C:\Users\Mihai Web  Digital\Desktop\truecolor-cosmetica-bucures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5562600"/>
            <a:ext cx="19050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26"/>
          <p:cNvSpPr txBox="1">
            <a:spLocks noChangeArrowheads="1"/>
          </p:cNvSpPr>
          <p:nvPr/>
        </p:nvSpPr>
        <p:spPr bwMode="auto">
          <a:xfrm>
            <a:off x="457200" y="5715000"/>
            <a:ext cx="5403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blog (structura de blog)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Mihai Web  Digital\Desktop\Truecolor.ro\Truecolor\se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51244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00100" y="2590800"/>
            <a:ext cx="4800600" cy="838200"/>
          </a:xfrm>
          <a:prstGeom prst="rect">
            <a:avLst/>
          </a:prstGeom>
          <a:solidFill>
            <a:srgbClr val="FF0000">
              <a:alpha val="3000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3505200"/>
            <a:ext cx="4800600" cy="787400"/>
          </a:xfrm>
          <a:prstGeom prst="rect">
            <a:avLst/>
          </a:prstGeom>
          <a:solidFill>
            <a:srgbClr val="FF0000">
              <a:alpha val="3000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45" name="TextBox 10"/>
          <p:cNvSpPr txBox="1">
            <a:spLocks noChangeArrowheads="1"/>
          </p:cNvSpPr>
          <p:nvPr/>
        </p:nvSpPr>
        <p:spPr bwMode="auto">
          <a:xfrm>
            <a:off x="685800" y="5943600"/>
            <a:ext cx="594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rezultatele cautarii pentru cautari specifice</a:t>
            </a:r>
          </a:p>
        </p:txBody>
      </p:sp>
      <p:pic>
        <p:nvPicPr>
          <p:cNvPr id="10246" name="Picture 2" descr="C:\Users\Mihai Web  Digital\Desktop\truecolor-cosmetica-bucures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774950"/>
            <a:ext cx="19050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3048000" y="2982913"/>
            <a:ext cx="2941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prezenta in retele sociale</a:t>
            </a:r>
            <a:endParaRPr lang="ro-RO" b="1"/>
          </a:p>
        </p:txBody>
      </p:sp>
      <p:pic>
        <p:nvPicPr>
          <p:cNvPr id="11267" name="Picture 2" descr="26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429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192</Words>
  <Application>Microsoft Office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Adobe 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Mihai Web  Digital</dc:creator>
  <cp:lastModifiedBy>Olivian BREDA</cp:lastModifiedBy>
  <cp:revision>107</cp:revision>
  <dcterms:created xsi:type="dcterms:W3CDTF">2009-09-03T11:30:48Z</dcterms:created>
  <dcterms:modified xsi:type="dcterms:W3CDTF">2010-01-12T04:58:42Z</dcterms:modified>
</cp:coreProperties>
</file>