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9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4" name="Text Box 6"/>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endParaRPr lang="en-US"/>
          </a:p>
        </p:txBody>
      </p:sp>
      <p:sp>
        <p:nvSpPr>
          <p:cNvPr id="2055" name="Text Box 7"/>
          <p:cNvSpPr txBox="1">
            <a:spLocks noChangeArrowheads="1"/>
          </p:cNvSpPr>
          <p:nvPr/>
        </p:nvSpPr>
        <p:spPr bwMode="auto">
          <a:xfrm>
            <a:off x="3884613" y="0"/>
            <a:ext cx="2971800" cy="460375"/>
          </a:xfrm>
          <a:prstGeom prst="rect">
            <a:avLst/>
          </a:prstGeom>
          <a:noFill/>
          <a:ln w="9525">
            <a:noFill/>
            <a:round/>
            <a:headEnd/>
            <a:tailEnd/>
          </a:ln>
          <a:effectLst/>
        </p:spPr>
        <p:txBody>
          <a:bodyPr wrap="none" anchor="ctr"/>
          <a:lstStyle/>
          <a:p>
            <a:endParaRPr lang="en-US"/>
          </a:p>
        </p:txBody>
      </p:sp>
      <p:sp>
        <p:nvSpPr>
          <p:cNvPr id="2056" name="Rectangle 8"/>
          <p:cNvSpPr>
            <a:spLocks noGrp="1" noChangeArrowheads="1"/>
          </p:cNvSpPr>
          <p:nvPr>
            <p:ph type="sldImg"/>
          </p:nvPr>
        </p:nvSpPr>
        <p:spPr bwMode="auto">
          <a:xfrm>
            <a:off x="1143000" y="685800"/>
            <a:ext cx="4564063" cy="3421063"/>
          </a:xfrm>
          <a:prstGeom prst="rect">
            <a:avLst/>
          </a:prstGeom>
          <a:noFill/>
          <a:ln w="9525">
            <a:noFill/>
            <a:round/>
            <a:headEnd/>
            <a:tailEnd/>
          </a:ln>
          <a:effectLst/>
        </p:spPr>
      </p:sp>
      <p:sp>
        <p:nvSpPr>
          <p:cNvPr id="2057" name="Rectangle 9"/>
          <p:cNvSpPr>
            <a:spLocks noGrp="1" noChangeArrowheads="1"/>
          </p:cNvSpPr>
          <p:nvPr>
            <p:ph type="body"/>
          </p:nvPr>
        </p:nvSpPr>
        <p:spPr bwMode="auto">
          <a:xfrm>
            <a:off x="685800" y="4343400"/>
            <a:ext cx="5478463" cy="41068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2058" name="Text Box 10"/>
          <p:cNvSpPr txBox="1">
            <a:spLocks noChangeArrowheads="1"/>
          </p:cNvSpPr>
          <p:nvPr/>
        </p:nvSpPr>
        <p:spPr bwMode="auto">
          <a:xfrm>
            <a:off x="0" y="8683625"/>
            <a:ext cx="2971800" cy="460375"/>
          </a:xfrm>
          <a:prstGeom prst="rect">
            <a:avLst/>
          </a:prstGeom>
          <a:noFill/>
          <a:ln w="9525">
            <a:noFill/>
            <a:round/>
            <a:headEnd/>
            <a:tailEnd/>
          </a:ln>
          <a:effectLst/>
        </p:spPr>
        <p:txBody>
          <a:bodyPr wrap="none" anchor="ctr"/>
          <a:lstStyle/>
          <a:p>
            <a:endParaRPr lang="en-US"/>
          </a:p>
        </p:txBody>
      </p:sp>
      <p:sp>
        <p:nvSpPr>
          <p:cNvPr id="2059" name="Rectangle 11"/>
          <p:cNvSpPr>
            <a:spLocks noGrp="1" noChangeArrowheads="1"/>
          </p:cNvSpPr>
          <p:nvPr>
            <p:ph type="sldNum"/>
          </p:nvPr>
        </p:nvSpPr>
        <p:spPr bwMode="auto">
          <a:xfrm>
            <a:off x="3884613" y="8685213"/>
            <a:ext cx="2963862" cy="4492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Arial Unicode MS" charset="0"/>
              </a:defRPr>
            </a:lvl1pPr>
          </a:lstStyle>
          <a:p>
            <a:fld id="{27A1D8AA-E506-4221-8F0F-0C77E4004D58}"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D937191C-A579-4376-BA40-F25A24FC5BE8}" type="slidenum">
              <a:rPr lang="en-US"/>
              <a:pPr/>
              <a:t>1</a:t>
            </a:fld>
            <a:endParaRPr lang="en-US"/>
          </a:p>
        </p:txBody>
      </p:sp>
      <p:sp>
        <p:nvSpPr>
          <p:cNvPr id="1126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1266"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0BA894AF-AD07-430C-8E3D-E7733B7EE2E1}" type="slidenum">
              <a:rPr lang="en-US"/>
              <a:pPr/>
              <a:t>2</a:t>
            </a:fld>
            <a:endParaRPr lang="en-US"/>
          </a:p>
        </p:txBody>
      </p:sp>
      <p:sp>
        <p:nvSpPr>
          <p:cNvPr id="12289"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2290"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6126FC61-2747-4086-9C6F-F48AA332776F}" type="slidenum">
              <a:rPr lang="en-US"/>
              <a:pPr/>
              <a:t>3</a:t>
            </a:fld>
            <a:endParaRPr lang="en-US"/>
          </a:p>
        </p:txBody>
      </p:sp>
      <p:sp>
        <p:nvSpPr>
          <p:cNvPr id="1331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3314"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92886F24-A4E3-4FC9-AAF4-6375E1104F43}" type="slidenum">
              <a:rPr lang="en-US"/>
              <a:pPr/>
              <a:t>4</a:t>
            </a:fld>
            <a:endParaRPr lang="en-US"/>
          </a:p>
        </p:txBody>
      </p:sp>
      <p:sp>
        <p:nvSpPr>
          <p:cNvPr id="1433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4338"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BA1A2DF1-B677-488C-A12F-5B3A8620D068}" type="slidenum">
              <a:rPr lang="en-US"/>
              <a:pPr/>
              <a:t>5</a:t>
            </a:fld>
            <a:endParaRPr lang="en-US"/>
          </a:p>
        </p:txBody>
      </p:sp>
      <p:sp>
        <p:nvSpPr>
          <p:cNvPr id="1536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5362"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721264C0-ACAE-4B39-BE1C-B99E79538EB9}" type="slidenum">
              <a:rPr lang="en-US"/>
              <a:pPr/>
              <a:t>6</a:t>
            </a:fld>
            <a:endParaRPr lang="en-US"/>
          </a:p>
        </p:txBody>
      </p:sp>
      <p:sp>
        <p:nvSpPr>
          <p:cNvPr id="1638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6386"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7FA2458C-A504-4562-9227-041E05752351}" type="slidenum">
              <a:rPr lang="en-US"/>
              <a:pPr/>
              <a:t>7</a:t>
            </a:fld>
            <a:endParaRPr lang="en-US"/>
          </a:p>
        </p:txBody>
      </p:sp>
      <p:sp>
        <p:nvSpPr>
          <p:cNvPr id="1740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7410"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D042330A-81BC-4006-8266-6E9B1C1290E9}" type="slidenum">
              <a:rPr lang="en-US"/>
              <a:pPr/>
              <a:t>8</a:t>
            </a:fld>
            <a:endParaRPr lang="en-US"/>
          </a:p>
        </p:txBody>
      </p:sp>
      <p:sp>
        <p:nvSpPr>
          <p:cNvPr id="18433"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8434" name="Rectangle 2"/>
          <p:cNvSpPr txBox="1">
            <a:spLocks noChangeArrowheads="1"/>
          </p:cNvSpPr>
          <p:nvPr>
            <p:ph type="body"/>
          </p:nvPr>
        </p:nvSpPr>
        <p:spPr bwMode="auto">
          <a:xfrm>
            <a:off x="685800" y="4343400"/>
            <a:ext cx="5480050" cy="4202113"/>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7E906DED-A06C-42D5-BDC3-F579870F41AD}" type="slidenum">
              <a:rPr lang="ro-RO"/>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30B31E8A-D3F1-4441-96FF-1B1210C7BB55}" type="slidenum">
              <a:rPr lang="ro-RO"/>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74638"/>
            <a:ext cx="2054225" cy="5843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5038" cy="5843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D8F61724-1D4C-4D96-887A-1AB5BC66CE48}" type="slidenum">
              <a:rPr lang="ro-RO"/>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AB561587-2D9E-4CBB-9C52-C379F26BDC58}" type="slidenum">
              <a:rPr lang="ro-RO"/>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B34F7889-0488-4677-90C0-873BA3B2AC03}" type="slidenum">
              <a:rPr lang="ro-RO"/>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3838"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00200"/>
            <a:ext cx="4035425"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EB5345DF-6849-4FD4-97DA-A1B3D9E36A6E}" type="slidenum">
              <a:rPr lang="ro-RO"/>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343AA8EB-C1B8-4188-85AC-565D05B9DB19}" type="slidenum">
              <a:rPr lang="ro-RO"/>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52BC2274-969C-43DF-BA69-F0698E92ED99}" type="slidenum">
              <a:rPr lang="ro-RO"/>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C77C188A-7E96-4A5A-8D0D-E7372B1F77B5}" type="slidenum">
              <a:rPr lang="ro-RO"/>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1D7477E0-8C2E-4BEF-94C3-4AA8A896551C}" type="slidenum">
              <a:rPr lang="ro-RO"/>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F0682E15-D668-43D8-9926-9A4C6828E33C}" type="slidenum">
              <a:rPr lang="ro-RO"/>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1663" cy="113506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21663" cy="4518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Text Box 3"/>
          <p:cNvSpPr txBox="1">
            <a:spLocks noChangeArrowheads="1"/>
          </p:cNvSpPr>
          <p:nvPr/>
        </p:nvSpPr>
        <p:spPr bwMode="auto">
          <a:xfrm>
            <a:off x="457200" y="6245225"/>
            <a:ext cx="2133600" cy="476250"/>
          </a:xfrm>
          <a:prstGeom prst="rect">
            <a:avLst/>
          </a:prstGeom>
          <a:noFill/>
          <a:ln w="9525">
            <a:noFill/>
            <a:round/>
            <a:headEnd/>
            <a:tailEnd/>
          </a:ln>
          <a:effectLst/>
        </p:spPr>
        <p:txBody>
          <a:bodyPr wrap="none" anchor="ctr"/>
          <a:lstStyle/>
          <a:p>
            <a:endParaRPr lang="en-US"/>
          </a:p>
        </p:txBody>
      </p:sp>
      <p:sp>
        <p:nvSpPr>
          <p:cNvPr id="1028" name="Text Box 4"/>
          <p:cNvSpPr txBox="1">
            <a:spLocks noChangeArrowheads="1"/>
          </p:cNvSpPr>
          <p:nvPr/>
        </p:nvSpPr>
        <p:spPr bwMode="auto">
          <a:xfrm>
            <a:off x="3124200" y="6245225"/>
            <a:ext cx="2895600" cy="476250"/>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245225"/>
            <a:ext cx="2125663" cy="4683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cs typeface="Arial Unicode MS" charset="0"/>
              </a:defRPr>
            </a:lvl1pPr>
          </a:lstStyle>
          <a:p>
            <a:fld id="{ACCD2FB5-807B-4F77-B4AD-3A34DA3DCE81}" type="slidenum">
              <a:rPr lang="ro-RO"/>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0"/>
          <a:cs typeface="MS Gothic"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attcutts.com/blog/google-caffeine-updat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9180513" cy="252413"/>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pic>
        <p:nvPicPr>
          <p:cNvPr id="3074" name="Picture 2"/>
          <p:cNvPicPr>
            <a:picLocks noChangeAspect="1" noChangeArrowheads="1"/>
          </p:cNvPicPr>
          <p:nvPr/>
        </p:nvPicPr>
        <p:blipFill>
          <a:blip r:embed="rId3" cstate="print"/>
          <a:srcRect/>
          <a:stretch>
            <a:fillRect/>
          </a:stretch>
        </p:blipFill>
        <p:spPr bwMode="auto">
          <a:xfrm>
            <a:off x="7739063" y="6350"/>
            <a:ext cx="1333500" cy="388938"/>
          </a:xfrm>
          <a:prstGeom prst="rect">
            <a:avLst/>
          </a:prstGeom>
          <a:noFill/>
          <a:ln w="9525">
            <a:noFill/>
            <a:round/>
            <a:headEnd/>
            <a:tailEnd/>
          </a:ln>
          <a:effectLst/>
        </p:spPr>
      </p:pic>
      <p:sp>
        <p:nvSpPr>
          <p:cNvPr id="3075" name="Text Box 3"/>
          <p:cNvSpPr txBox="1">
            <a:spLocks noChangeArrowheads="1"/>
          </p:cNvSpPr>
          <p:nvPr/>
        </p:nvSpPr>
        <p:spPr bwMode="auto">
          <a:xfrm>
            <a:off x="762000" y="5597525"/>
            <a:ext cx="2160587" cy="1260475"/>
          </a:xfrm>
          <a:prstGeom prst="rect">
            <a:avLst/>
          </a:prstGeom>
          <a:noFill/>
          <a:ln w="9525">
            <a:noFill/>
            <a:round/>
            <a:headEnd/>
            <a:tailEnd/>
          </a:ln>
          <a:effectLst/>
        </p:spPr>
        <p:txBody>
          <a:bodyPr wrap="none" lIns="90000" tIns="45000" rIns="90000" bIns="450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a:solidFill>
                  <a:srgbClr val="999999"/>
                </a:solidFill>
                <a:latin typeface="Garamond" pitchFamily="16" charset="0"/>
                <a:cs typeface="Arial Unicode MS" charset="0"/>
              </a:rPr>
              <a:t>Adriana Ceausescu</a:t>
            </a:r>
            <a:br>
              <a:rPr lang="en-US" sz="2000" dirty="0">
                <a:solidFill>
                  <a:srgbClr val="999999"/>
                </a:solidFill>
                <a:latin typeface="Garamond" pitchFamily="16" charset="0"/>
                <a:cs typeface="Arial Unicode MS" charset="0"/>
              </a:rPr>
            </a:br>
            <a:r>
              <a:rPr lang="en-US" sz="2000" dirty="0">
                <a:solidFill>
                  <a:srgbClr val="999999"/>
                </a:solidFill>
                <a:latin typeface="Garamond" pitchFamily="16" charset="0"/>
                <a:cs typeface="Arial Unicode MS" charset="0"/>
              </a:rPr>
              <a:t>9 </a:t>
            </a:r>
            <a:r>
              <a:rPr lang="en-US" sz="2000" dirty="0" err="1">
                <a:solidFill>
                  <a:srgbClr val="999999"/>
                </a:solidFill>
                <a:latin typeface="Garamond" pitchFamily="16" charset="0"/>
                <a:cs typeface="Arial Unicode MS" charset="0"/>
              </a:rPr>
              <a:t>februarie</a:t>
            </a:r>
            <a:r>
              <a:rPr lang="ro-RO" sz="2400" b="1" dirty="0">
                <a:solidFill>
                  <a:srgbClr val="999999"/>
                </a:solidFill>
                <a:latin typeface="Garamond" pitchFamily="16" charset="0"/>
                <a:cs typeface="Arial Unicode MS" charset="0"/>
              </a:rPr>
              <a:t> 2010</a:t>
            </a:r>
          </a:p>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2400" dirty="0">
                <a:solidFill>
                  <a:srgbClr val="999999"/>
                </a:solidFill>
                <a:latin typeface="Garamond" pitchFamily="16" charset="0"/>
                <a:cs typeface="Arial Unicode MS" charset="0"/>
              </a:rPr>
              <a:t>Orange Concept </a:t>
            </a:r>
            <a:r>
              <a:rPr lang="ro-RO" sz="2400" dirty="0" err="1">
                <a:solidFill>
                  <a:srgbClr val="999999"/>
                </a:solidFill>
                <a:latin typeface="Garamond" pitchFamily="16" charset="0"/>
                <a:cs typeface="Arial Unicode MS" charset="0"/>
              </a:rPr>
              <a:t>Store</a:t>
            </a:r>
            <a:r>
              <a:rPr lang="ro-RO" sz="2400" dirty="0">
                <a:solidFill>
                  <a:srgbClr val="999999"/>
                </a:solidFill>
                <a:latin typeface="Garamond" pitchFamily="16" charset="0"/>
                <a:cs typeface="Arial Unicode MS" charset="0"/>
              </a:rPr>
              <a:t> </a:t>
            </a:r>
          </a:p>
        </p:txBody>
      </p:sp>
      <p:sp>
        <p:nvSpPr>
          <p:cNvPr id="3076" name="Line 4"/>
          <p:cNvSpPr>
            <a:spLocks noChangeShapeType="1"/>
          </p:cNvSpPr>
          <p:nvPr/>
        </p:nvSpPr>
        <p:spPr bwMode="auto">
          <a:xfrm>
            <a:off x="-179388" y="5580063"/>
            <a:ext cx="9539288" cy="1587"/>
          </a:xfrm>
          <a:prstGeom prst="line">
            <a:avLst/>
          </a:prstGeom>
          <a:noFill/>
          <a:ln w="9360">
            <a:solidFill>
              <a:srgbClr val="808080"/>
            </a:solidFill>
            <a:round/>
            <a:headEnd/>
            <a:tailEnd/>
          </a:ln>
          <a:effectLst/>
        </p:spPr>
        <p:txBody>
          <a:bodyPr/>
          <a:lstStyle/>
          <a:p>
            <a:endParaRPr lang="en-US"/>
          </a:p>
        </p:txBody>
      </p:sp>
      <p:pic>
        <p:nvPicPr>
          <p:cNvPr id="3077" name="Picture 5"/>
          <p:cNvPicPr>
            <a:picLocks noChangeAspect="1" noChangeArrowheads="1"/>
          </p:cNvPicPr>
          <p:nvPr/>
        </p:nvPicPr>
        <p:blipFill>
          <a:blip r:embed="rId4" cstate="print"/>
          <a:srcRect/>
          <a:stretch>
            <a:fillRect/>
          </a:stretch>
        </p:blipFill>
        <p:spPr bwMode="auto">
          <a:xfrm>
            <a:off x="2000250" y="1958975"/>
            <a:ext cx="5143500" cy="2181225"/>
          </a:xfrm>
          <a:prstGeom prst="rect">
            <a:avLst/>
          </a:prstGeom>
          <a:noFill/>
          <a:ln w="9525">
            <a:noFill/>
            <a:round/>
            <a:headEnd/>
            <a:tailEnd/>
          </a:ln>
          <a:effectLst/>
        </p:spPr>
      </p:pic>
      <p:sp>
        <p:nvSpPr>
          <p:cNvPr id="3078" name="Text Box 6"/>
          <p:cNvSpPr txBox="1">
            <a:spLocks noChangeArrowheads="1"/>
          </p:cNvSpPr>
          <p:nvPr/>
        </p:nvSpPr>
        <p:spPr bwMode="auto">
          <a:xfrm>
            <a:off x="161925" y="357188"/>
            <a:ext cx="8820150" cy="722312"/>
          </a:xfrm>
          <a:prstGeom prst="rect">
            <a:avLst/>
          </a:prstGeom>
          <a:solidFill>
            <a:srgbClr val="FFFFFF"/>
          </a:solidFill>
          <a:ln w="9525">
            <a:noFill/>
            <a:round/>
            <a:headEnd/>
            <a:tailEnd/>
          </a:ln>
          <a:effectLst/>
        </p:spPr>
        <p:txBody>
          <a:bodyPr lIns="90000" tIns="45000" rIns="90000" bIns="45000"/>
          <a:lstStyle/>
          <a:p>
            <a:pPr algn="ct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6600">
                <a:solidFill>
                  <a:srgbClr val="000000"/>
                </a:solidFill>
                <a:latin typeface="Garamond Premr Pro Smbd" pitchFamily="16" charset="0"/>
                <a:cs typeface="Arial Unicode MS" charset="0"/>
              </a:rPr>
              <a:t>CAFFEINE UPDATE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358775" y="363538"/>
            <a:ext cx="8964613" cy="4525962"/>
          </a:xfrm>
          <a:prstGeom prst="rect">
            <a:avLst/>
          </a:prstGeom>
          <a:noFill/>
          <a:ln w="9525">
            <a:noFill/>
            <a:round/>
            <a:headEnd/>
            <a:tailEnd/>
          </a:ln>
          <a:effectLst/>
        </p:spPr>
        <p:txBody>
          <a:bodyPr lIns="90000" tIns="45000" rIns="90000" bIns="45000"/>
          <a:lstStyle/>
          <a:p>
            <a:pPr algn="ct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4400">
                <a:solidFill>
                  <a:srgbClr val="000000"/>
                </a:solidFill>
                <a:ea typeface="MS Gothic" charset="0"/>
                <a:cs typeface="MS Gothic" charset="0"/>
              </a:rPr>
              <a:t>In prezentarea de azi:</a:t>
            </a:r>
          </a:p>
          <a:p>
            <a:pPr algn="ct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4400">
              <a:solidFill>
                <a:srgbClr val="000000"/>
              </a:solidFill>
              <a:latin typeface="Garamond Premr Pro Smbd" pitchFamily="16" charset="0"/>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4400" b="1">
                <a:solidFill>
                  <a:srgbClr val="C5000B"/>
                </a:solidFill>
                <a:ea typeface="MS Gothic" charset="0"/>
                <a:cs typeface="MS Gothic" charset="0"/>
              </a:rPr>
              <a:t>- Ce inseamna </a:t>
            </a:r>
            <a:r>
              <a:rPr lang="ro-RO" sz="4400" b="1" u="sng">
                <a:solidFill>
                  <a:srgbClr val="C5000B"/>
                </a:solidFill>
                <a:ea typeface="MS Gothic" charset="0"/>
                <a:cs typeface="MS Gothic" charset="0"/>
              </a:rPr>
              <a:t>Caffeine</a:t>
            </a:r>
            <a:r>
              <a:rPr lang="ro-RO" sz="4400" b="1">
                <a:solidFill>
                  <a:srgbClr val="C5000B"/>
                </a:solidFill>
                <a:ea typeface="MS Gothic" charset="0"/>
                <a:cs typeface="MS Gothic" charset="0"/>
              </a:rPr>
              <a:t>?</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4400" b="1">
              <a:solidFill>
                <a:srgbClr val="C5000B"/>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4400" b="1">
                <a:solidFill>
                  <a:srgbClr val="C5000B"/>
                </a:solidFill>
                <a:ea typeface="MS Gothic" charset="0"/>
                <a:cs typeface="MS Gothic" charset="0"/>
              </a:rPr>
              <a:t>- Factori importanti in Google Caffeine.</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4400" b="1">
              <a:solidFill>
                <a:srgbClr val="C5000B"/>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4400" b="1">
              <a:solidFill>
                <a:srgbClr val="C5000B"/>
              </a:solidFill>
              <a:ea typeface="MS Gothic" charset="0"/>
              <a:cs typeface="MS Gothic" charset="0"/>
            </a:endParaRPr>
          </a:p>
        </p:txBody>
      </p:sp>
      <p:sp>
        <p:nvSpPr>
          <p:cNvPr id="4098" name="AutoShape 2"/>
          <p:cNvSpPr>
            <a:spLocks noChangeArrowheads="1"/>
          </p:cNvSpPr>
          <p:nvPr/>
        </p:nvSpPr>
        <p:spPr bwMode="auto">
          <a:xfrm>
            <a:off x="-36513"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4099" name="AutoShape 3"/>
          <p:cNvSpPr>
            <a:spLocks noChangeArrowheads="1"/>
          </p:cNvSpPr>
          <p:nvPr/>
        </p:nvSpPr>
        <p:spPr bwMode="auto">
          <a:xfrm>
            <a:off x="-36513"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9180513" cy="252413"/>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5122" name="Text Box 2"/>
          <p:cNvSpPr txBox="1">
            <a:spLocks noChangeArrowheads="1"/>
          </p:cNvSpPr>
          <p:nvPr/>
        </p:nvSpPr>
        <p:spPr bwMode="auto">
          <a:xfrm>
            <a:off x="411163" y="296863"/>
            <a:ext cx="8229600" cy="1143000"/>
          </a:xfrm>
          <a:prstGeom prst="rect">
            <a:avLst/>
          </a:prstGeom>
          <a:noFill/>
          <a:ln w="9525">
            <a:noFill/>
            <a:round/>
            <a:headEnd/>
            <a:tailEnd/>
          </a:ln>
          <a:effectLst/>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3600">
                <a:solidFill>
                  <a:srgbClr val="000000"/>
                </a:solidFill>
                <a:latin typeface="Times New Roman" pitchFamily="16" charset="0"/>
                <a:cs typeface="Arial Unicode MS" charset="0"/>
              </a:rPr>
              <a:t>Ce inseamna “caffeine”?</a:t>
            </a:r>
          </a:p>
        </p:txBody>
      </p:sp>
      <p:sp>
        <p:nvSpPr>
          <p:cNvPr id="5123" name="Text Box 3"/>
          <p:cNvSpPr txBox="1">
            <a:spLocks noChangeArrowheads="1"/>
          </p:cNvSpPr>
          <p:nvPr/>
        </p:nvSpPr>
        <p:spPr bwMode="auto">
          <a:xfrm>
            <a:off x="215900" y="1295400"/>
            <a:ext cx="8929688" cy="1554163"/>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2400" b="1">
                <a:solidFill>
                  <a:srgbClr val="000000"/>
                </a:solidFill>
                <a:ea typeface="MS Gothic" charset="0"/>
                <a:cs typeface="MS Gothic" charset="0"/>
              </a:rPr>
              <a:t> - „</a:t>
            </a:r>
            <a:r>
              <a:rPr lang="ro-RO" sz="2400" b="1" u="sng">
                <a:solidFill>
                  <a:srgbClr val="000000"/>
                </a:solidFill>
                <a:ea typeface="MS Gothic" charset="0"/>
                <a:cs typeface="MS Gothic" charset="0"/>
              </a:rPr>
              <a:t>Cafeina</a:t>
            </a:r>
            <a:r>
              <a:rPr lang="ro-RO" sz="2400" b="1">
                <a:solidFill>
                  <a:srgbClr val="000000"/>
                </a:solidFill>
                <a:ea typeface="MS Gothic" charset="0"/>
                <a:cs typeface="MS Gothic" charset="0"/>
              </a:rPr>
              <a:t> </a:t>
            </a:r>
            <a:r>
              <a:rPr lang="ro-RO" sz="2400">
                <a:solidFill>
                  <a:srgbClr val="000000"/>
                </a:solidFill>
                <a:ea typeface="MS Gothic" charset="0"/>
                <a:cs typeface="MS Gothic" charset="0"/>
              </a:rPr>
              <a:t>(sin. cofeină) este un alcaloid din grupa purinelor, care se se găseşte în cafea, ceai, nuci de cola, mate, guaraná şi cacao. Este unul dintre cei mai vechi stimulenţi naturali folosiţi de om.” - </a:t>
            </a:r>
            <a:r>
              <a:rPr lang="ro-RO" sz="2400" b="1">
                <a:solidFill>
                  <a:srgbClr val="000000"/>
                </a:solidFill>
                <a:ea typeface="MS Gothic" charset="0"/>
                <a:cs typeface="MS Gothic" charset="0"/>
              </a:rPr>
              <a:t> Wikipedia </a:t>
            </a:r>
          </a:p>
        </p:txBody>
      </p:sp>
      <p:pic>
        <p:nvPicPr>
          <p:cNvPr id="5124" name="Picture 4"/>
          <p:cNvPicPr>
            <a:picLocks noChangeAspect="1" noChangeArrowheads="1"/>
          </p:cNvPicPr>
          <p:nvPr/>
        </p:nvPicPr>
        <p:blipFill>
          <a:blip r:embed="rId3" cstate="print"/>
          <a:srcRect/>
          <a:stretch>
            <a:fillRect/>
          </a:stretch>
        </p:blipFill>
        <p:spPr bwMode="auto">
          <a:xfrm>
            <a:off x="1692275" y="2411413"/>
            <a:ext cx="5759450" cy="4500562"/>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1"/>
          <p:cNvSpPr>
            <a:spLocks noChangeArrowheads="1"/>
          </p:cNvSpPr>
          <p:nvPr/>
        </p:nvSpPr>
        <p:spPr bwMode="auto">
          <a:xfrm>
            <a:off x="-36513"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6146" name="Text Box 2"/>
          <p:cNvSpPr txBox="1">
            <a:spLocks noChangeArrowheads="1"/>
          </p:cNvSpPr>
          <p:nvPr/>
        </p:nvSpPr>
        <p:spPr bwMode="auto">
          <a:xfrm>
            <a:off x="360363" y="1246188"/>
            <a:ext cx="8783637" cy="91440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b="1">
                <a:solidFill>
                  <a:srgbClr val="000000"/>
                </a:solidFill>
                <a:ea typeface="MS Gothic" charset="0"/>
                <a:cs typeface="MS Gothic" charset="0"/>
              </a:rPr>
              <a:t> - </a:t>
            </a:r>
            <a:r>
              <a:rPr lang="ro-RO" sz="2400" b="1">
                <a:solidFill>
                  <a:srgbClr val="000000"/>
                </a:solidFill>
                <a:ea typeface="MS Gothic" charset="0"/>
                <a:cs typeface="MS Gothic" charset="0"/>
              </a:rPr>
              <a:t>Noul algoritm </a:t>
            </a:r>
            <a:r>
              <a:rPr lang="ro-RO" sz="2400" b="1" u="sng">
                <a:solidFill>
                  <a:srgbClr val="000000"/>
                </a:solidFill>
                <a:ea typeface="MS Gothic" charset="0"/>
                <a:cs typeface="MS Gothic" charset="0"/>
              </a:rPr>
              <a:t>Caffeine</a:t>
            </a:r>
            <a:r>
              <a:rPr lang="ro-RO" sz="2400" b="1">
                <a:solidFill>
                  <a:srgbClr val="000000"/>
                </a:solidFill>
                <a:ea typeface="MS Gothic" charset="0"/>
                <a:cs typeface="MS Gothic" charset="0"/>
              </a:rPr>
              <a:t> de la Google.</a:t>
            </a:r>
          </a:p>
        </p:txBody>
      </p:sp>
      <p:pic>
        <p:nvPicPr>
          <p:cNvPr id="6147" name="Picture 3"/>
          <p:cNvPicPr>
            <a:picLocks noChangeAspect="1" noChangeArrowheads="1"/>
          </p:cNvPicPr>
          <p:nvPr/>
        </p:nvPicPr>
        <p:blipFill>
          <a:blip r:embed="rId3" cstate="print"/>
          <a:srcRect/>
          <a:stretch>
            <a:fillRect/>
          </a:stretch>
        </p:blipFill>
        <p:spPr bwMode="auto">
          <a:xfrm>
            <a:off x="2232025" y="2106613"/>
            <a:ext cx="4679950" cy="4410075"/>
          </a:xfrm>
          <a:prstGeom prst="rect">
            <a:avLst/>
          </a:prstGeom>
          <a:noFill/>
          <a:ln w="9525">
            <a:noFill/>
            <a:round/>
            <a:headEnd/>
            <a:tailEnd/>
          </a:ln>
          <a:effectLst/>
        </p:spPr>
      </p:pic>
      <p:sp>
        <p:nvSpPr>
          <p:cNvPr id="6148" name="Text Box 4"/>
          <p:cNvSpPr txBox="1">
            <a:spLocks noChangeArrowheads="1"/>
          </p:cNvSpPr>
          <p:nvPr/>
        </p:nvSpPr>
        <p:spPr bwMode="auto">
          <a:xfrm>
            <a:off x="411163" y="296863"/>
            <a:ext cx="8229600" cy="1143000"/>
          </a:xfrm>
          <a:prstGeom prst="rect">
            <a:avLst/>
          </a:prstGeom>
          <a:noFill/>
          <a:ln w="9525">
            <a:noFill/>
            <a:round/>
            <a:headEnd/>
            <a:tailEnd/>
          </a:ln>
          <a:effectLst/>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3600">
                <a:solidFill>
                  <a:srgbClr val="000000"/>
                </a:solidFill>
                <a:latin typeface="Times New Roman" pitchFamily="16" charset="0"/>
                <a:cs typeface="Arial Unicode MS" charset="0"/>
              </a:rPr>
              <a:t>Ce inseamna “caffeine”?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7170" name="Text Box 2"/>
          <p:cNvSpPr txBox="1">
            <a:spLocks noChangeArrowheads="1"/>
          </p:cNvSpPr>
          <p:nvPr/>
        </p:nvSpPr>
        <p:spPr bwMode="auto">
          <a:xfrm>
            <a:off x="395288" y="395288"/>
            <a:ext cx="8604250" cy="723900"/>
          </a:xfrm>
          <a:prstGeom prst="rect">
            <a:avLst/>
          </a:prstGeom>
          <a:noFill/>
          <a:ln w="9525">
            <a:noFill/>
            <a:round/>
            <a:headEnd/>
            <a:tailEnd/>
          </a:ln>
          <a:effectLst/>
        </p:spPr>
        <p:txBody>
          <a:bodyPr lIns="90000" tIns="45000" rIns="90000" bIns="45000"/>
          <a:lstStyle/>
          <a:p>
            <a:pPr algn="ct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ro-RO" sz="2800" b="1">
                <a:solidFill>
                  <a:srgbClr val="C5000B"/>
                </a:solidFill>
                <a:latin typeface="Garamond" pitchFamily="16" charset="0"/>
                <a:ea typeface="MS Gothic" charset="0"/>
                <a:cs typeface="MS Gothic" charset="0"/>
              </a:rPr>
              <a:t> </a:t>
            </a:r>
            <a:r>
              <a:rPr lang="ro-RO" sz="3600" b="1">
                <a:solidFill>
                  <a:srgbClr val="C5000B"/>
                </a:solidFill>
                <a:ea typeface="MS Gothic" charset="0"/>
                <a:cs typeface="MS Gothic" charset="0"/>
              </a:rPr>
              <a:t>Factori importanti in Google Caffeine.</a:t>
            </a: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ro-RO" sz="4000" b="1">
              <a:solidFill>
                <a:srgbClr val="C5000B"/>
              </a:solidFill>
              <a:latin typeface="Garamond" pitchFamily="16" charset="0"/>
              <a:ea typeface="MS Gothic" charset="0"/>
              <a:cs typeface="MS Gothic" charset="0"/>
            </a:endParaRP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ro-RO" sz="3200" b="1">
                <a:solidFill>
                  <a:srgbClr val="000000"/>
                </a:solidFill>
                <a:ea typeface="MS Gothic" charset="0"/>
                <a:cs typeface="MS Gothic" charset="0"/>
              </a:rPr>
              <a:t>1. </a:t>
            </a:r>
            <a:r>
              <a:rPr lang="ro-RO" sz="3200" b="1" u="sng">
                <a:solidFill>
                  <a:srgbClr val="000000"/>
                </a:solidFill>
                <a:ea typeface="MS Gothic" charset="0"/>
                <a:cs typeface="MS Gothic" charset="0"/>
              </a:rPr>
              <a:t>Viteza de incarcare</a:t>
            </a:r>
            <a:r>
              <a:rPr lang="ro-RO" sz="3200" b="1">
                <a:solidFill>
                  <a:srgbClr val="000000"/>
                </a:solidFill>
                <a:ea typeface="MS Gothic" charset="0"/>
                <a:cs typeface="MS Gothic" charset="0"/>
              </a:rPr>
              <a:t> </a:t>
            </a: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ro-RO" sz="3200" b="1">
              <a:solidFill>
                <a:srgbClr val="000000"/>
              </a:solidFill>
              <a:ea typeface="MS Gothic" charset="0"/>
              <a:cs typeface="MS Gothic" charset="0"/>
            </a:endParaRP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ro-RO" sz="3200" b="1">
                <a:solidFill>
                  <a:srgbClr val="000000"/>
                </a:solidFill>
                <a:ea typeface="MS Gothic" charset="0"/>
                <a:cs typeface="MS Gothic" charset="0"/>
              </a:rPr>
              <a:t>2. </a:t>
            </a:r>
            <a:r>
              <a:rPr lang="ro-RO" sz="3200">
                <a:solidFill>
                  <a:srgbClr val="000000"/>
                </a:solidFill>
                <a:ea typeface="MS Gothic" charset="0"/>
                <a:cs typeface="MS Gothic" charset="0"/>
              </a:rPr>
              <a:t>Atentie la </a:t>
            </a:r>
            <a:r>
              <a:rPr lang="ro-RO" sz="3200" b="1" u="sng">
                <a:solidFill>
                  <a:srgbClr val="000000"/>
                </a:solidFill>
                <a:ea typeface="MS Gothic" charset="0"/>
                <a:cs typeface="MS Gothic" charset="0"/>
              </a:rPr>
              <a:t>Link-urile rupte</a:t>
            </a:r>
            <a:r>
              <a:rPr lang="ro-RO" sz="3200" b="1">
                <a:solidFill>
                  <a:srgbClr val="000000"/>
                </a:solidFill>
                <a:ea typeface="MS Gothic" charset="0"/>
                <a:cs typeface="MS Gothic" charset="0"/>
              </a:rPr>
              <a:t> ( broken links ) </a:t>
            </a: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ro-RO" sz="3200" b="1">
              <a:solidFill>
                <a:srgbClr val="000000"/>
              </a:solidFill>
              <a:ea typeface="MS Gothic" charset="0"/>
              <a:cs typeface="MS Gothic" charset="0"/>
            </a:endParaRP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ro-RO" sz="3200" b="1">
                <a:solidFill>
                  <a:srgbClr val="000000"/>
                </a:solidFill>
                <a:ea typeface="MS Gothic" charset="0"/>
                <a:cs typeface="MS Gothic" charset="0"/>
              </a:rPr>
              <a:t>3. </a:t>
            </a:r>
            <a:r>
              <a:rPr lang="ro-RO" sz="3200" b="1" u="sng">
                <a:solidFill>
                  <a:srgbClr val="000000"/>
                </a:solidFill>
                <a:ea typeface="MS Gothic" charset="0"/>
                <a:cs typeface="MS Gothic" charset="0"/>
              </a:rPr>
              <a:t>Continutul sitului</a:t>
            </a: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ro-RO" sz="3200" b="1">
              <a:solidFill>
                <a:srgbClr val="000000"/>
              </a:solidFill>
              <a:ea typeface="MS Gothic" charset="0"/>
              <a:cs typeface="MS Gothic" charset="0"/>
            </a:endParaRP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ro-RO" sz="3200" b="1">
                <a:solidFill>
                  <a:srgbClr val="000000"/>
                </a:solidFill>
                <a:ea typeface="MS Gothic" charset="0"/>
                <a:cs typeface="MS Gothic" charset="0"/>
              </a:rPr>
              <a:t>4. </a:t>
            </a:r>
            <a:r>
              <a:rPr lang="ro-RO" sz="3200" b="1" u="sng">
                <a:solidFill>
                  <a:srgbClr val="000000"/>
                </a:solidFill>
                <a:ea typeface="MS Gothic" charset="0"/>
                <a:cs typeface="MS Gothic" charset="0"/>
              </a:rPr>
              <a:t>Factorii onpage</a:t>
            </a:r>
            <a:r>
              <a:rPr lang="ro-RO" sz="3200" b="1">
                <a:solidFill>
                  <a:srgbClr val="000000"/>
                </a:solidFill>
                <a:ea typeface="MS Gothic" charset="0"/>
                <a:cs typeface="MS Gothic" charset="0"/>
              </a:rPr>
              <a:t> isi recapata importanta: </a:t>
            </a:r>
          </a:p>
          <a:p>
            <a:pPr>
              <a:lnSpc>
                <a:spcPct val="104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ro-RO" sz="2800">
                <a:solidFill>
                  <a:srgbClr val="000000"/>
                </a:solidFill>
                <a:ea typeface="MS Gothic" charset="0"/>
                <a:cs typeface="MS Gothic" charset="0"/>
              </a:rPr>
              <a:t>metatag-urile,densitatea cuvintelor cheie, tagurile alt, etc.</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8194" name="Text Box 2"/>
          <p:cNvSpPr txBox="1">
            <a:spLocks noChangeArrowheads="1"/>
          </p:cNvSpPr>
          <p:nvPr/>
        </p:nvSpPr>
        <p:spPr bwMode="auto">
          <a:xfrm>
            <a:off x="395288" y="395288"/>
            <a:ext cx="8604250" cy="723900"/>
          </a:xfrm>
          <a:prstGeom prst="rect">
            <a:avLst/>
          </a:prstGeom>
          <a:noFill/>
          <a:ln w="9525">
            <a:noFill/>
            <a:round/>
            <a:headEnd/>
            <a:tailEnd/>
          </a:ln>
          <a:effectLst/>
        </p:spPr>
        <p:txBody>
          <a:bodyPr lIns="90000" tIns="45000" rIns="90000" bIns="45000"/>
          <a:lstStyle/>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b="1">
                <a:solidFill>
                  <a:srgbClr val="000000"/>
                </a:solidFill>
                <a:ea typeface="MS Gothic" charset="0"/>
                <a:cs typeface="MS Gothic" charset="0"/>
              </a:rPr>
              <a:t>5. </a:t>
            </a:r>
            <a:r>
              <a:rPr lang="ro-RO" sz="3200" b="1" u="sng">
                <a:solidFill>
                  <a:srgbClr val="000000"/>
                </a:solidFill>
                <a:ea typeface="MS Gothic" charset="0"/>
                <a:cs typeface="MS Gothic" charset="0"/>
              </a:rPr>
              <a:t>Continut proaspat si updatat </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b="1">
                <a:solidFill>
                  <a:srgbClr val="000000"/>
                </a:solidFill>
                <a:ea typeface="MS Gothic" charset="0"/>
                <a:cs typeface="MS Gothic" charset="0"/>
              </a:rPr>
              <a:t>6. </a:t>
            </a:r>
            <a:r>
              <a:rPr lang="ro-RO" sz="3200" b="1" u="sng">
                <a:solidFill>
                  <a:srgbClr val="000000"/>
                </a:solidFill>
                <a:ea typeface="MS Gothic" charset="0"/>
                <a:cs typeface="MS Gothic" charset="0"/>
              </a:rPr>
              <a:t>Varsta sitului</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b="1">
                <a:solidFill>
                  <a:srgbClr val="000000"/>
                </a:solidFill>
                <a:ea typeface="MS Gothic" charset="0"/>
                <a:cs typeface="MS Gothic" charset="0"/>
              </a:rPr>
              <a:t>7. </a:t>
            </a:r>
            <a:r>
              <a:rPr lang="ro-RO" sz="3200" b="1" u="sng">
                <a:solidFill>
                  <a:srgbClr val="000000"/>
                </a:solidFill>
                <a:ea typeface="MS Gothic" charset="0"/>
                <a:cs typeface="MS Gothic" charset="0"/>
              </a:rPr>
              <a:t>Linkuri de calitate</a:t>
            </a:r>
            <a:r>
              <a:rPr lang="ro-RO" sz="3200" b="1">
                <a:solidFill>
                  <a:srgbClr val="000000"/>
                </a:solidFill>
                <a:ea typeface="MS Gothic" charset="0"/>
                <a:cs typeface="MS Gothic" charset="0"/>
              </a:rPr>
              <a:t> catre alte situri</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b="1">
                <a:solidFill>
                  <a:srgbClr val="000000"/>
                </a:solidFill>
                <a:ea typeface="MS Gothic" charset="0"/>
                <a:cs typeface="MS Gothic" charset="0"/>
              </a:rPr>
              <a:t>8. </a:t>
            </a:r>
            <a:r>
              <a:rPr lang="ro-RO" sz="3200" b="1" u="sng">
                <a:solidFill>
                  <a:srgbClr val="000000"/>
                </a:solidFill>
                <a:ea typeface="MS Gothic" charset="0"/>
                <a:cs typeface="MS Gothic" charset="0"/>
              </a:rPr>
              <a:t>Real Time Search</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b="1">
              <a:solidFill>
                <a:srgbClr val="000000"/>
              </a:solidFill>
              <a:ea typeface="MS Gothic" charset="0"/>
              <a:cs typeface="MS Gothic"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9218" name="Text Box 2"/>
          <p:cNvSpPr txBox="1">
            <a:spLocks noChangeArrowheads="1"/>
          </p:cNvSpPr>
          <p:nvPr/>
        </p:nvSpPr>
        <p:spPr bwMode="auto">
          <a:xfrm>
            <a:off x="395288" y="395288"/>
            <a:ext cx="8604250" cy="723900"/>
          </a:xfrm>
          <a:prstGeom prst="rect">
            <a:avLst/>
          </a:prstGeom>
          <a:noFill/>
          <a:ln w="9525">
            <a:noFill/>
            <a:round/>
            <a:headEnd/>
            <a:tailEnd/>
          </a:ln>
          <a:effectLst/>
        </p:spPr>
        <p:txBody>
          <a:bodyPr lIns="90000" tIns="45000" rIns="90000" bIns="45000"/>
          <a:lstStyle/>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4000" b="1">
                <a:solidFill>
                  <a:srgbClr val="C5000B"/>
                </a:solidFill>
                <a:latin typeface="Garamond" pitchFamily="16" charset="0"/>
                <a:ea typeface="MS Gothic" charset="0"/>
                <a:cs typeface="MS Gothic" charset="0"/>
              </a:rPr>
              <a:t> </a:t>
            </a:r>
            <a:r>
              <a:rPr lang="ro-RO" sz="3200" b="1" u="sng">
                <a:solidFill>
                  <a:srgbClr val="000000"/>
                </a:solidFill>
                <a:ea typeface="MS Gothic" charset="0"/>
                <a:cs typeface="MS Gothic" charset="0"/>
              </a:rPr>
              <a:t>Ip-uri pentru Google Caffeine</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209.85.225.103</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74.125.95.132</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66.102.7.18</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64.233.163.19</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74.125.19.106</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66.102.7.104</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200">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216.239.59.103</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64.233.169.104 </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200">
                <a:solidFill>
                  <a:srgbClr val="000000"/>
                </a:solidFill>
                <a:ea typeface="MS Gothic" charset="0"/>
                <a:cs typeface="MS Gothic" charset="0"/>
              </a:rPr>
              <a:t>64.233.169.XX </a:t>
            </a: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600" b="1">
              <a:solidFill>
                <a:srgbClr val="000000"/>
              </a:solidFill>
              <a:ea typeface="MS Gothic" charset="0"/>
              <a:cs typeface="MS Gothic" charset="0"/>
            </a:endParaRPr>
          </a:p>
          <a:p>
            <a:pPr>
              <a:lnSpc>
                <a:spcPct val="104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3600" b="1">
              <a:solidFill>
                <a:srgbClr val="000000"/>
              </a:solidFill>
              <a:ea typeface="MS Gothic" charset="0"/>
              <a:cs typeface="MS Gothic"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noChangeArrowheads="1"/>
          </p:cNvSpPr>
          <p:nvPr/>
        </p:nvSpPr>
        <p:spPr bwMode="auto">
          <a:xfrm>
            <a:off x="-36513" y="4763"/>
            <a:ext cx="9180513" cy="252412"/>
          </a:xfrm>
          <a:prstGeom prst="roundRect">
            <a:avLst>
              <a:gd name="adj" fmla="val 630"/>
            </a:avLst>
          </a:prstGeom>
          <a:solidFill>
            <a:srgbClr val="C5000B"/>
          </a:solidFill>
          <a:ln w="9360">
            <a:solidFill>
              <a:srgbClr val="808080"/>
            </a:solidFill>
            <a:round/>
            <a:headEnd/>
            <a:tailEnd/>
          </a:ln>
          <a:effectLst/>
        </p:spPr>
        <p:txBody>
          <a:bodyPr wrap="none" anchor="ctr"/>
          <a:lstStyle/>
          <a:p>
            <a:endParaRPr lang="en-US"/>
          </a:p>
        </p:txBody>
      </p:sp>
      <p:sp>
        <p:nvSpPr>
          <p:cNvPr id="10242" name="Text Box 2"/>
          <p:cNvSpPr txBox="1">
            <a:spLocks noChangeArrowheads="1"/>
          </p:cNvSpPr>
          <p:nvPr/>
        </p:nvSpPr>
        <p:spPr bwMode="auto">
          <a:xfrm>
            <a:off x="2339975" y="1966913"/>
            <a:ext cx="4714875" cy="912812"/>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5400" b="1">
              <a:solidFill>
                <a:srgbClr val="000000"/>
              </a:solidFill>
              <a:latin typeface="Times New Roman" pitchFamily="16" charset="0"/>
              <a:cs typeface="Arial Unicode MS"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5400" b="1">
                <a:solidFill>
                  <a:srgbClr val="000000"/>
                </a:solidFill>
                <a:latin typeface="Times New Roman" pitchFamily="16" charset="0"/>
                <a:cs typeface="Arial Unicode MS" charset="0"/>
              </a:rPr>
              <a:t>Va multumesc!</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sz="5400">
              <a:solidFill>
                <a:srgbClr val="000000"/>
              </a:solidFill>
              <a:latin typeface="Times New Roman" pitchFamily="16" charset="0"/>
              <a:cs typeface="Arial Unicode MS"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sz="3600" b="1" u="sng">
                <a:solidFill>
                  <a:srgbClr val="C5000B"/>
                </a:solidFill>
                <a:latin typeface="Times New Roman" pitchFamily="16" charset="0"/>
                <a:cs typeface="Arial Unicode MS" charset="0"/>
              </a:rPr>
              <a:t>P.S. Nu uitati de Sf Valentin!</a:t>
            </a:r>
          </a:p>
        </p:txBody>
      </p:sp>
      <p:sp>
        <p:nvSpPr>
          <p:cNvPr id="10243" name="Text Box 3"/>
          <p:cNvSpPr txBox="1">
            <a:spLocks noChangeArrowheads="1"/>
          </p:cNvSpPr>
          <p:nvPr/>
        </p:nvSpPr>
        <p:spPr bwMode="auto">
          <a:xfrm>
            <a:off x="900113" y="539750"/>
            <a:ext cx="5176837" cy="912813"/>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a:solidFill>
                  <a:srgbClr val="000000"/>
                </a:solidFill>
                <a:ea typeface="MS Gothic" charset="0"/>
                <a:cs typeface="MS Gothic" charset="0"/>
              </a:rPr>
              <a:t>Resurse: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a:solidFill>
                  <a:srgbClr val="000000"/>
                </a:solidFill>
                <a:ea typeface="MS Gothic" charset="0"/>
                <a:cs typeface="MS Gothic" charset="0"/>
              </a:rPr>
              <a:t>-</a:t>
            </a:r>
            <a:r>
              <a:rPr lang="ro-RO">
                <a:solidFill>
                  <a:srgbClr val="C5000B"/>
                </a:solidFill>
                <a:ea typeface="MS Gothic" charset="0"/>
                <a:cs typeface="MS Gothic" charset="0"/>
              </a:rPr>
              <a:t> </a:t>
            </a:r>
            <a:r>
              <a:rPr lang="ro-RO">
                <a:solidFill>
                  <a:srgbClr val="C5000B"/>
                </a:solidFill>
                <a:ea typeface="MS Gothic" charset="0"/>
                <a:cs typeface="MS Gothic" charset="0"/>
                <a:hlinkClick r:id="rId3"/>
              </a:rPr>
              <a:t>www.mattcutts.com/blog/google-caffeine-update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o-RO">
                <a:solidFill>
                  <a:srgbClr val="000000"/>
                </a:solidFill>
                <a:ea typeface="MS Gothic" charset="0"/>
                <a:cs typeface="MS Gothic" charset="0"/>
              </a:rPr>
              <a:t>- </a:t>
            </a:r>
            <a:r>
              <a:rPr lang="ro-RO" b="1">
                <a:solidFill>
                  <a:srgbClr val="000000"/>
                </a:solidFill>
                <a:ea typeface="MS Gothic" charset="0"/>
                <a:cs typeface="MS Gothic" charset="0"/>
              </a:rPr>
              <a:t>Page Speed</a:t>
            </a:r>
            <a:r>
              <a:rPr lang="ro-RO">
                <a:solidFill>
                  <a:srgbClr val="000000"/>
                </a:solidFill>
                <a:ea typeface="MS Gothic" charset="0"/>
                <a:cs typeface="MS Gothic" charset="0"/>
              </a:rPr>
              <a:t> </a:t>
            </a:r>
            <a:r>
              <a:rPr lang="ro-RO" b="1">
                <a:solidFill>
                  <a:srgbClr val="000000"/>
                </a:solidFill>
                <a:ea typeface="MS Gothic" charset="0"/>
                <a:cs typeface="MS Gothic" charset="0"/>
              </a:rPr>
              <a:t>add-on</a:t>
            </a:r>
            <a:r>
              <a:rPr lang="ro-RO">
                <a:solidFill>
                  <a:srgbClr val="000000"/>
                </a:solidFill>
                <a:ea typeface="MS Gothic" charset="0"/>
                <a:cs typeface="MS Gothic" charset="0"/>
              </a:rPr>
              <a:t> pentu Mozzila, Chrome, etc.</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a:solidFill>
                <a:srgbClr val="000000"/>
              </a:solidFill>
              <a:ea typeface="MS Gothic" charset="0"/>
              <a:cs typeface="MS Gothic"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o-RO">
              <a:solidFill>
                <a:srgbClr val="000000"/>
              </a:solidFill>
              <a:ea typeface="MS Gothic" charset="0"/>
              <a:cs typeface="MS Gothic"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203</Words>
  <Application>Microsoft Office PowerPoint</Application>
  <PresentationFormat>On-screen Show (4:3)</PresentationFormat>
  <Paragraphs>63</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Times New Roman</vt:lpstr>
      <vt:lpstr>Arial</vt:lpstr>
      <vt:lpstr>MS Gothic</vt:lpstr>
      <vt:lpstr>Arial Unicode MS</vt:lpstr>
      <vt:lpstr>Garamond</vt:lpstr>
      <vt:lpstr>Garamond Premr Pro Smbd</vt: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SEO solutie online pentru o criza costisitoare</dc:title>
  <dc:creator>Gabi</dc:creator>
  <cp:lastModifiedBy>Olivian BREDA</cp:lastModifiedBy>
  <cp:revision>32</cp:revision>
  <cp:lastPrinted>1601-01-01T00:00:00Z</cp:lastPrinted>
  <dcterms:created xsi:type="dcterms:W3CDTF">2009-02-24T13:40:33Z</dcterms:created>
  <dcterms:modified xsi:type="dcterms:W3CDTF">2010-02-09T04:05:01Z</dcterms:modified>
</cp:coreProperties>
</file>