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2" r:id="rId3"/>
    <p:sldId id="258" r:id="rId4"/>
    <p:sldId id="259" r:id="rId5"/>
    <p:sldId id="277" r:id="rId6"/>
    <p:sldId id="278" r:id="rId7"/>
    <p:sldId id="260" r:id="rId8"/>
    <p:sldId id="275" r:id="rId9"/>
    <p:sldId id="276" r:id="rId10"/>
    <p:sldId id="280" r:id="rId11"/>
    <p:sldId id="279" r:id="rId12"/>
    <p:sldId id="281" r:id="rId13"/>
    <p:sldId id="261" r:id="rId14"/>
    <p:sldId id="274" r:id="rId15"/>
    <p:sldId id="263" r:id="rId16"/>
    <p:sldId id="264" r:id="rId17"/>
    <p:sldId id="265" r:id="rId18"/>
    <p:sldId id="269" r:id="rId19"/>
    <p:sldId id="266" r:id="rId20"/>
    <p:sldId id="267" r:id="rId21"/>
    <p:sldId id="282" r:id="rId22"/>
    <p:sldId id="270" r:id="rId23"/>
    <p:sldId id="273" r:id="rId24"/>
    <p:sldId id="271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3300"/>
    <a:srgbClr val="FFFFFF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2" autoAdjust="0"/>
    <p:restoredTop sz="90929"/>
  </p:normalViewPr>
  <p:slideViewPr>
    <p:cSldViewPr>
      <p:cViewPr varScale="1">
        <p:scale>
          <a:sx n="98" d="100"/>
          <a:sy n="98" d="100"/>
        </p:scale>
        <p:origin x="-1314" y="-96"/>
      </p:cViewPr>
      <p:guideLst>
        <p:guide orient="horz" pos="3984"/>
        <p:guide pos="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4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DC011DA-EB63-40BD-9E0B-80328994B3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9F206AA-1AD3-4976-A7A9-E99C611E08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5F123A-DB81-472D-ADB1-2D7F7D254581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FCAC0-0E68-4E57-B1FB-6825A4AD8CF2}" type="slidenum">
              <a:rPr lang="en-US"/>
              <a:pPr/>
              <a:t>10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4EDA8B-9B74-465D-89BA-C3DB8C0E0E88}" type="slidenum">
              <a:rPr lang="en-US"/>
              <a:pPr/>
              <a:t>11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2DAF98-1372-42D5-9A43-766432C999EF}" type="slidenum">
              <a:rPr lang="en-US"/>
              <a:pPr/>
              <a:t>12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40BBE-5C68-4803-AC75-03CBAF3DBE98}" type="slidenum">
              <a:rPr lang="en-US"/>
              <a:pPr/>
              <a:t>13</a:t>
            </a:fld>
            <a:endParaRPr 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989E17-06EC-45F5-A02D-5D3BE49B8CE8}" type="slidenum">
              <a:rPr lang="en-US"/>
              <a:pPr/>
              <a:t>14</a:t>
            </a:fld>
            <a:endParaRPr lang="en-US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8EB0D-D979-4364-8526-40738BFFE918}" type="slidenum">
              <a:rPr lang="en-US"/>
              <a:pPr/>
              <a:t>15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EA347E-9CA0-4ED5-B9C6-8568994655F5}" type="slidenum">
              <a:rPr lang="en-US"/>
              <a:pPr/>
              <a:t>16</a:t>
            </a:fld>
            <a:endParaRPr lang="en-US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3C455-44E3-467B-852D-D7C148289312}" type="slidenum">
              <a:rPr lang="en-US"/>
              <a:pPr/>
              <a:t>17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A85BC6-D293-4AD5-A613-238961820F55}" type="slidenum">
              <a:rPr lang="en-US"/>
              <a:pPr/>
              <a:t>18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D91B3D-C5B5-4CFE-98FA-941F2B150C73}" type="slidenum">
              <a:rPr lang="en-US"/>
              <a:pPr/>
              <a:t>19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08D645-A814-49F6-9A4E-8D8B7E1C7478}" type="slidenum">
              <a:rPr lang="en-US"/>
              <a:pPr/>
              <a:t>2</a:t>
            </a:fld>
            <a:endParaRPr lang="en-U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B10E2-3B14-4E16-95BF-2F6A70BE556E}" type="slidenum">
              <a:rPr lang="en-US"/>
              <a:pPr/>
              <a:t>20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36D2E-9F4E-48DF-A7C6-A7E6AC00E1DE}" type="slidenum">
              <a:rPr lang="en-US"/>
              <a:pPr/>
              <a:t>21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734C7A-DDCB-49AB-899B-EB831A79D061}" type="slidenum">
              <a:rPr lang="en-US"/>
              <a:pPr/>
              <a:t>22</a:t>
            </a:fld>
            <a:endParaRPr lang="en-US"/>
          </a:p>
        </p:txBody>
      </p:sp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007849-5D8D-497B-8786-1677FF38C744}" type="slidenum">
              <a:rPr lang="en-US"/>
              <a:pPr/>
              <a:t>23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AF03D0-4921-4543-93D3-2F41B4B60AD3}" type="slidenum">
              <a:rPr lang="en-US"/>
              <a:pPr/>
              <a:t>24</a:t>
            </a:fld>
            <a:endParaRPr lang="en-U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10DA4-E9D4-4ABA-A945-09F0F8DE9EDF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37A4CA-6B94-475A-AB07-9519B9735863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ECEE3-CAF6-4C4E-82A0-02A6570E95E8}" type="slidenum">
              <a:rPr lang="en-US"/>
              <a:pPr/>
              <a:t>5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94079-426F-4A62-BCC4-E725D9FB025D}" type="slidenum">
              <a:rPr lang="en-US"/>
              <a:pPr/>
              <a:t>6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3B468-A917-4943-860A-77458E725E04}" type="slidenum">
              <a:rPr lang="en-US"/>
              <a:pPr/>
              <a:t>7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0D80D6-1602-46A1-85B4-9D84389C96AF}" type="slidenum">
              <a:rPr lang="en-US"/>
              <a:pPr/>
              <a:t>8</a:t>
            </a:fld>
            <a:endParaRPr lang="en-U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48A3E9-0ECB-4D48-AADC-34D6B2849EB0}" type="slidenum">
              <a:rPr lang="en-US"/>
              <a:pPr/>
              <a:t>9</a:t>
            </a:fld>
            <a:endParaRPr 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dt" sz="quarter" idx="2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endParaRPr lang="en-US"/>
          </a:p>
        </p:txBody>
      </p:sp>
      <p:grpSp>
        <p:nvGrpSpPr>
          <p:cNvPr id="3129" name="Group 57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3130" name="Rectangle 58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Rectangle 59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3132" name="Rectangle 60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Rectangle 61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3134" name="Freeform 62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Freeform 63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6" name="Freeform 64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Freeform 65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Freeform 66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Freeform 67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0" name="Freeform 68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1" name="Freeform 69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2" name="Rectangle 70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3" name="Rectangle 71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3144" name="Rectangle 72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5" name="Rectangle 73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3146" name="Freeform 74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7" name="Freeform 75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8" name="Freeform 76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49" name="Freeform 77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0" name="Freeform 78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1" name="Freeform 79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2" name="Freeform 80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3" name="Freeform 81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4" name="Freeform 82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5" name="Freeform 83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6" name="Rectangle 84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7" name="Line 85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58" name="Line 86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63" name="Group 91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3109" name="Rectangle 37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62" name="Group 90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160" name="Group 8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3159" name="Group 87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3110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1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2" name="AutoShape 40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13" name="AutoShape 41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115" name="Rectangle 43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16" name="Oval 44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en-US"/>
                </a:p>
              </p:txBody>
            </p:sp>
            <p:sp>
              <p:nvSpPr>
                <p:cNvPr id="3117" name="Oval 45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en-US"/>
                </a:p>
              </p:txBody>
            </p:sp>
            <p:sp>
              <p:nvSpPr>
                <p:cNvPr id="3118" name="Oval 46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en-US"/>
                </a:p>
              </p:txBody>
            </p:sp>
          </p:grpSp>
          <p:grpSp>
            <p:nvGrpSpPr>
              <p:cNvPr id="3161" name="Group 89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120" name="Arc 48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1" name="Arc 49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2" name="AutoShape 50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3" name="Freeform 51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4" name="Freeform 52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25" name="Oval 53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en-US"/>
                </a:p>
              </p:txBody>
            </p:sp>
          </p:grpSp>
        </p:grpSp>
      </p:grpSp>
      <p:sp>
        <p:nvSpPr>
          <p:cNvPr id="3164" name="Rectangle 9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65" name="Rectangle 9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2F87B15-0102-48CD-AC6C-85D44DCAC9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2C152-039D-4CA9-8893-0FACFE4D55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1DD52-D1B2-46FB-9CBA-1D99EDB8BB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17506-E76E-4F8D-9932-7D7ABFB57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5DEBA-6501-4567-9F6E-2F9CC39358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95C8A-A15B-431A-B2C7-40D4DD5035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2B869-5D75-456A-B026-CA2A3EFAB2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3F9BE-811A-4B8D-B5B6-6E58FA9F9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1BFED-AF50-42EC-8FEB-200AECE097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2EE1D-3B05-490A-9535-85AE8529CD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9B37F-8A22-4DD4-B812-104BC3E30E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1" name="Group 37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kumimoji="1"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56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EFD404-30D9-4B47-BE47-7367A0E1A0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danielraduta.ro/" TargetMode="External"/><Relationship Id="rId7" Type="http://schemas.openxmlformats.org/officeDocument/2006/relationships/hyperlink" Target="http://salvatibucurestiul.wordpress.com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iftededu.org/" TargetMode="External"/><Relationship Id="rId5" Type="http://schemas.openxmlformats.org/officeDocument/2006/relationships/hyperlink" Target="http://ecoassist.org/" TargetMode="External"/><Relationship Id="rId4" Type="http://schemas.openxmlformats.org/officeDocument/2006/relationships/hyperlink" Target="http://www.letsdoitromania.ro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mariana.duma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De la o idee civica </a:t>
            </a:r>
            <a:br>
              <a:rPr lang="en-US"/>
            </a:br>
            <a:r>
              <a:rPr lang="en-US"/>
              <a:t>la succesul ei, </a:t>
            </a:r>
            <a:br>
              <a:rPr lang="en-US"/>
            </a:br>
            <a:r>
              <a:rPr lang="en-US"/>
              <a:t>prin promovarea online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800600"/>
            <a:ext cx="6249988" cy="1590675"/>
          </a:xfrm>
        </p:spPr>
        <p:txBody>
          <a:bodyPr/>
          <a:lstStyle/>
          <a:p>
            <a:r>
              <a:rPr lang="en-US"/>
              <a:t>Mariana Duma </a:t>
            </a:r>
          </a:p>
          <a:p>
            <a:endParaRPr lang="en-US" sz="2400"/>
          </a:p>
          <a:p>
            <a:r>
              <a:rPr lang="en-US" sz="2400"/>
              <a:t>16 martie 2010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555163" y="0"/>
            <a:ext cx="3733800" cy="6856413"/>
          </a:xfrm>
          <a:prstGeom prst="rect">
            <a:avLst/>
          </a:prstGeom>
          <a:solidFill>
            <a:srgbClr val="FFFFFF"/>
          </a:solidFill>
          <a:ln w="12700" cap="sq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lIns="136525" tIns="182562" rIns="136525" bIns="182562"/>
          <a:lstStyle/>
          <a:p>
            <a:pPr marL="238125" indent="-238125" eaLnBrk="0" hangingPunct="0"/>
            <a:endParaRPr kumimoji="1" lang="en-US" sz="1800" b="1">
              <a:solidFill>
                <a:srgbClr val="000000"/>
              </a:solidFill>
              <a:latin typeface="Arial" charset="0"/>
            </a:endParaRPr>
          </a:p>
          <a:p>
            <a:pPr marL="238125" indent="-238125" eaLnBrk="0" hangingPunct="0"/>
            <a:r>
              <a:rPr kumimoji="1" lang="en-US" sz="1800" b="1">
                <a:solidFill>
                  <a:srgbClr val="000000"/>
                </a:solidFill>
                <a:latin typeface="Arial" charset="0"/>
              </a:rPr>
              <a:t>This presentation will probably involve audience discussion, which will create action items.  Use PowerPoint to keep track of these action items during your presentation</a:t>
            </a:r>
          </a:p>
          <a:p>
            <a:pPr marL="238125" indent="-238125" eaLnBrk="0" hangingPunct="0"/>
            <a:endParaRPr kumimoji="1" lang="en-US" sz="1800" b="1">
              <a:solidFill>
                <a:srgbClr val="000000"/>
              </a:solidFill>
              <a:latin typeface="Arial" charset="0"/>
            </a:endParaRPr>
          </a:p>
          <a:p>
            <a:pPr marL="238125" indent="-238125" eaLnBrk="0" hangingPunct="0">
              <a:buFontTx/>
              <a:buChar char="•"/>
            </a:pPr>
            <a:r>
              <a:rPr kumimoji="1" lang="en-US" sz="1800" b="1">
                <a:solidFill>
                  <a:srgbClr val="000000"/>
                </a:solidFill>
                <a:latin typeface="Arial" charset="0"/>
              </a:rPr>
              <a:t>In Slide Show, click on the right mouse button</a:t>
            </a:r>
          </a:p>
          <a:p>
            <a:pPr marL="238125" indent="-238125" eaLnBrk="0" hangingPunct="0">
              <a:buFontTx/>
              <a:buChar char="•"/>
            </a:pPr>
            <a:r>
              <a:rPr kumimoji="1" lang="en-US" sz="1800" b="1">
                <a:solidFill>
                  <a:srgbClr val="000000"/>
                </a:solidFill>
                <a:latin typeface="Arial" charset="0"/>
              </a:rPr>
              <a:t>Select “Meeting Minder”</a:t>
            </a:r>
          </a:p>
          <a:p>
            <a:pPr marL="238125" indent="-238125" eaLnBrk="0" hangingPunct="0">
              <a:buFontTx/>
              <a:buChar char="•"/>
            </a:pPr>
            <a:r>
              <a:rPr kumimoji="1" lang="en-US" sz="1800" b="1">
                <a:solidFill>
                  <a:srgbClr val="000000"/>
                </a:solidFill>
                <a:latin typeface="Arial" charset="0"/>
              </a:rPr>
              <a:t>Select the “Action Items” tab</a:t>
            </a:r>
          </a:p>
          <a:p>
            <a:pPr marL="238125" indent="-238125" eaLnBrk="0" hangingPunct="0">
              <a:buFontTx/>
              <a:buChar char="•"/>
            </a:pPr>
            <a:r>
              <a:rPr kumimoji="1" lang="en-US" sz="1800" b="1">
                <a:solidFill>
                  <a:srgbClr val="000000"/>
                </a:solidFill>
                <a:latin typeface="Arial" charset="0"/>
              </a:rPr>
              <a:t>Type in action items as they come up</a:t>
            </a:r>
          </a:p>
          <a:p>
            <a:pPr marL="238125" indent="-238125" eaLnBrk="0" hangingPunct="0">
              <a:buFontTx/>
              <a:buChar char="•"/>
            </a:pPr>
            <a:r>
              <a:rPr kumimoji="1" lang="en-US" sz="1800" b="1">
                <a:solidFill>
                  <a:srgbClr val="000000"/>
                </a:solidFill>
                <a:latin typeface="Arial" charset="0"/>
              </a:rPr>
              <a:t>Click OK to dismiss this box</a:t>
            </a:r>
          </a:p>
          <a:p>
            <a:pPr marL="238125" indent="-238125" eaLnBrk="0" hangingPunct="0"/>
            <a:endParaRPr kumimoji="1" lang="en-US" sz="1800" b="1">
              <a:solidFill>
                <a:srgbClr val="000000"/>
              </a:solidFill>
              <a:latin typeface="Arial" charset="0"/>
            </a:endParaRPr>
          </a:p>
          <a:p>
            <a:pPr marL="238125" indent="-238125" eaLnBrk="0" hangingPunct="0"/>
            <a:r>
              <a:rPr kumimoji="1" lang="en-US" sz="1800" b="1">
                <a:solidFill>
                  <a:srgbClr val="000000"/>
                </a:solidFill>
                <a:latin typeface="Arial" charset="0"/>
              </a:rPr>
              <a:t>This will automatically create an Action Item slide at the end of your presentation with your points entered.</a:t>
            </a:r>
          </a:p>
          <a:p>
            <a:pPr marL="238125" indent="-238125" eaLnBrk="0" hangingPunct="0"/>
            <a:endParaRPr kumimoji="1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 uita obiectivul cauzei: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Pina la data de… trebuie sa: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Char char="-"/>
            </a:pPr>
            <a:r>
              <a:rPr lang="en-US"/>
              <a:t>Strangeti bani pt un bolnav /</a:t>
            </a:r>
          </a:p>
          <a:p>
            <a:pPr>
              <a:buFontTx/>
              <a:buChar char="-"/>
            </a:pPr>
            <a:r>
              <a:rPr lang="en-US"/>
              <a:t>voluntari pt ecologie /</a:t>
            </a:r>
          </a:p>
          <a:p>
            <a:pPr>
              <a:buFontTx/>
              <a:buChar char="-"/>
            </a:pPr>
            <a:r>
              <a:rPr lang="en-US"/>
              <a:t>Schimbati o lege / o stare negativa pentru un segment social</a:t>
            </a:r>
          </a:p>
          <a:p>
            <a:pPr>
              <a:buFontTx/>
              <a:buChar char="-"/>
            </a:pPr>
            <a:r>
              <a:rPr lang="en-US"/>
              <a:t>Campanie educativa etc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 comunicarea cauzei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US"/>
          </a:p>
          <a:p>
            <a:pPr>
              <a:buFontTx/>
              <a:buNone/>
            </a:pPr>
            <a:r>
              <a:rPr lang="en-US"/>
              <a:t>va fi MEREU :</a:t>
            </a:r>
          </a:p>
          <a:p>
            <a:pPr>
              <a:buFontTx/>
              <a:buChar char="-"/>
            </a:pPr>
            <a:endParaRPr lang="en-US"/>
          </a:p>
          <a:p>
            <a:pPr>
              <a:buFontTx/>
              <a:buChar char="-"/>
            </a:pPr>
            <a:r>
              <a:rPr lang="en-US"/>
              <a:t>Simpla, Clara, concisa</a:t>
            </a:r>
          </a:p>
          <a:p>
            <a:pPr>
              <a:buFontTx/>
              <a:buChar char="-"/>
            </a:pPr>
            <a:endParaRPr lang="en-US"/>
          </a:p>
          <a:p>
            <a:pPr>
              <a:buFontTx/>
              <a:buChar char="-"/>
            </a:pPr>
            <a:r>
              <a:rPr lang="en-US"/>
              <a:t>RELEVANTA 100% pt cititorii care NU AU TIMP dar vor sa ajute</a:t>
            </a:r>
          </a:p>
          <a:p>
            <a:pPr>
              <a:buFontTx/>
              <a:buChar char="-"/>
            </a:pPr>
            <a:endParaRPr lang="en-US"/>
          </a:p>
          <a:p>
            <a:pPr>
              <a:buFontTx/>
              <a:buChar char="-"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Comunica publicului tinta: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/>
              <a:t>Inainte de inceperea campaniei</a:t>
            </a:r>
          </a:p>
          <a:p>
            <a:pPr>
              <a:buFontTx/>
              <a:buChar char="-"/>
            </a:pPr>
            <a:r>
              <a:rPr lang="en-US"/>
              <a:t>In timpul campaniei </a:t>
            </a:r>
          </a:p>
          <a:p>
            <a:pPr>
              <a:buFontTx/>
              <a:buChar char="-"/>
            </a:pPr>
            <a:r>
              <a:rPr lang="en-US"/>
              <a:t>La finalul campaniei </a:t>
            </a:r>
          </a:p>
          <a:p>
            <a:pPr>
              <a:buFontTx/>
              <a:buChar char="-"/>
            </a:pPr>
            <a:r>
              <a:rPr lang="en-US"/>
              <a:t>Similar pentru fiecare ETAPA </a:t>
            </a:r>
          </a:p>
          <a:p>
            <a:pPr>
              <a:buFontTx/>
              <a:buChar char="-"/>
            </a:pPr>
            <a:endParaRPr lang="en-US"/>
          </a:p>
          <a:p>
            <a:pPr>
              <a:buFontTx/>
              <a:buChar char="-"/>
            </a:pPr>
            <a:r>
              <a:rPr lang="en-US"/>
              <a:t>Mesaje diferentiate pe publicuri tinta, RELEVANTE pt a ajunge usor la succesul dorit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Canale promovare online 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Blogul campaniei = BAZA</a:t>
            </a:r>
          </a:p>
          <a:p>
            <a:pPr>
              <a:lnSpc>
                <a:spcPct val="80000"/>
              </a:lnSpc>
            </a:pPr>
            <a:r>
              <a:rPr lang="en-US" sz="2800"/>
              <a:t>Grup Yahoo / Google – pt discutii</a:t>
            </a:r>
          </a:p>
          <a:p>
            <a:pPr>
              <a:lnSpc>
                <a:spcPct val="80000"/>
              </a:lnSpc>
            </a:pPr>
            <a:r>
              <a:rPr lang="en-US" sz="2800"/>
              <a:t>Pagina / Grup / Cauza - Facebook </a:t>
            </a:r>
          </a:p>
          <a:p>
            <a:pPr>
              <a:lnSpc>
                <a:spcPct val="80000"/>
              </a:lnSpc>
            </a:pPr>
            <a:r>
              <a:rPr lang="en-US" sz="2800"/>
              <a:t>Twitter </a:t>
            </a:r>
          </a:p>
          <a:p>
            <a:pPr>
              <a:lnSpc>
                <a:spcPct val="80000"/>
              </a:lnSpc>
            </a:pPr>
            <a:r>
              <a:rPr lang="en-US" sz="2800"/>
              <a:t>Petitie pe site uri gratuite</a:t>
            </a:r>
          </a:p>
          <a:p>
            <a:pPr>
              <a:lnSpc>
                <a:spcPct val="80000"/>
              </a:lnSpc>
            </a:pPr>
            <a:r>
              <a:rPr lang="en-US" sz="2800"/>
              <a:t>Poze, clipuri video (Flickr, Youtube)</a:t>
            </a:r>
          </a:p>
          <a:p>
            <a:pPr>
              <a:lnSpc>
                <a:spcPct val="80000"/>
              </a:lnSpc>
            </a:pPr>
            <a:r>
              <a:rPr lang="en-US" sz="2800"/>
              <a:t>Prezentari (Slideshare)</a:t>
            </a:r>
          </a:p>
          <a:p>
            <a:pPr>
              <a:lnSpc>
                <a:spcPct val="80000"/>
              </a:lnSpc>
            </a:pPr>
            <a:r>
              <a:rPr lang="en-US" sz="2800"/>
              <a:t>Presa (online), </a:t>
            </a:r>
          </a:p>
          <a:p>
            <a:pPr>
              <a:lnSpc>
                <a:spcPct val="80000"/>
              </a:lnSpc>
            </a:pPr>
            <a:r>
              <a:rPr lang="en-US" sz="2800"/>
              <a:t>Campanii virale pe Bloguri (preluare widgets, postari, linkuri)</a:t>
            </a:r>
          </a:p>
          <a:p>
            <a:pPr>
              <a:lnSpc>
                <a:spcPct val="80000"/>
              </a:lnSpc>
            </a:pPr>
            <a:r>
              <a:rPr lang="en-US" sz="2800"/>
              <a:t>semnaturi email etc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Canale promovare offline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pliante, fluturasi, carti vizita, afise, evenimente, intalniri etc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Promoveaza si offline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canalele online si invers! 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Toate sa contina obligatoriu: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website, email, telefon, numele campaniei clar - sa atraga noi voluntari si parteneri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Contactul cu media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/>
              <a:t>Mesaje clare, scurte, concise!</a:t>
            </a:r>
          </a:p>
          <a:p>
            <a:pPr>
              <a:buFontTx/>
              <a:buChar char="-"/>
            </a:pPr>
            <a:r>
              <a:rPr lang="en-US"/>
              <a:t>Lista contacte presa</a:t>
            </a:r>
          </a:p>
          <a:p>
            <a:pPr>
              <a:buFont typeface="Wingdings" pitchFamily="2" charset="2"/>
              <a:buNone/>
            </a:pPr>
            <a:r>
              <a:rPr lang="en-US"/>
              <a:t>  (sociala, politica, de business, functie de subiectul campaniei)</a:t>
            </a:r>
          </a:p>
          <a:p>
            <a:pPr>
              <a:buFontTx/>
              <a:buChar char="-"/>
            </a:pPr>
            <a:r>
              <a:rPr lang="en-US"/>
              <a:t>Persoana dedicata comunicarii cu presa, respectata de toata echipa</a:t>
            </a:r>
          </a:p>
          <a:p>
            <a:pPr>
              <a:buFontTx/>
              <a:buChar char="-"/>
            </a:pPr>
            <a:r>
              <a:rPr lang="en-US"/>
              <a:t>Conferinte de presa profesionale / evenimente civice organizate f bine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Atragere de voluntari / parteneri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Persoana / echipa dedicata, cu abilitati foarte bune de comunicare si entuziasm pt cauza </a:t>
            </a:r>
            <a:r>
              <a:rPr lang="en-US" sz="2400">
                <a:sym typeface="Wingdings" pitchFamily="2" charset="2"/>
              </a:rPr>
              <a:t>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Mesaje personalizate, specifice strangerii de noi voluntari / promotori / parteneri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Atrageti lideri de opinie ce rezoneaza 100% cu cauza – ei “va vor vinde” si altora 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Atrageti parteneri cu interese similare (ong uri mediu etc)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Evitati spamul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Capitalizati orice eveniment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00188" y="1524000"/>
            <a:ext cx="7491412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Postati text concis + poze, clipuri video, testimoniale de la fiecare intalnire, pe blog si pe grupurile dedicate 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vor creste increderea si entuziasmul noilor voluntari potentiali catre (Cauza + Echipa)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Folositi Tags si Categorii pt navigare eficienta a vizitatorilor si presei si atragere de parteneri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Esential pt vizitatorii canalelor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0188" y="1524000"/>
            <a:ext cx="7491412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sa poata intelege in cateva secunde mesajul dorit, linkurile spre canalele promovare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cum se pot alatura cauzei si cum pot promova cauza  (widgets, banners, linkuri scurte etc)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Toate canalele de promovare sa fie integrate intre ele + cu link spre BAZA = blogul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Blogul sa aiba in lateral linkuri spre toate canalele promovare, intr-un singur loc, usor accesibile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Atrageti “ambasadori” respectati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Persoane publice respectate + necontroversate – care sa creada in cauza si sa vorbeasca </a:t>
            </a:r>
            <a:r>
              <a:rPr lang="en-US" sz="2800" u="sng"/>
              <a:t>entuziast</a:t>
            </a:r>
            <a:r>
              <a:rPr lang="en-US" sz="2800"/>
              <a:t> despre ea in toate mediile: presa, cercul propriu de business / cunostinte </a:t>
            </a:r>
          </a:p>
          <a:p>
            <a:endParaRPr lang="en-US" sz="2800"/>
          </a:p>
          <a:p>
            <a:r>
              <a:rPr lang="en-US" sz="2800"/>
              <a:t>Nu uitati sa postati scurt si la obiect: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clipuri video, poze, testimonialele lor scrise  pe blogul cauzei !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</a:t>
            </a:r>
            <a:r>
              <a:rPr lang="en-US" sz="2000"/>
              <a:t>Ex. EcoAssist, Gifted Edu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Auzi de o stire negativa. Ce faci?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0188" y="2362200"/>
            <a:ext cx="7491412" cy="3876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1. Nu faci nimic – nu e problema ta</a:t>
            </a:r>
          </a:p>
          <a:p>
            <a:pPr>
              <a:buFont typeface="Wingdings" pitchFamily="2" charset="2"/>
              <a:buNone/>
            </a:pPr>
            <a:r>
              <a:rPr lang="en-US"/>
              <a:t>2. Vrei sa faci ceva, dar nu stii cum si nu ai echipa </a:t>
            </a:r>
          </a:p>
          <a:p>
            <a:pPr>
              <a:buFont typeface="Wingdings" pitchFamily="2" charset="2"/>
              <a:buNone/>
            </a:pPr>
            <a:r>
              <a:rPr lang="en-US"/>
              <a:t>3. Transformi stirea intr-o cauza si lupti pentru succesul ei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Impartiti sarcinile in echipa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Fiecare voluntar sa faca ce stie mai bine: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pPr>
              <a:buFont typeface="Wingdings" pitchFamily="2" charset="2"/>
              <a:buNone/>
            </a:pPr>
            <a:r>
              <a:rPr lang="en-US" sz="2800"/>
              <a:t>- Webdesign/ programare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- atragere voluntari / parteneri / sponsori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- project management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- PR - creare si promovare evenimente in presa si in toate canalele online ale cauzei (FB, twitter, blog, videos etc)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- documentare tehnica etc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 final,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Multumiti tuturor promotorilor, partenerilor campaniei, pe o pagina dedicata lor cu linkuri spre ei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Comunicati rezultatele campaniei in presa, pe blog / grupuri, FB, twitter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Pastrati-va contactele pentru viitoare campanii civice </a:t>
            </a:r>
            <a:r>
              <a:rPr lang="en-US">
                <a:sym typeface="Wingdings" pitchFamily="2" charset="2"/>
              </a:rPr>
              <a:t>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Voi ce ati dori sa schimbati 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Sunteti implicat in vreo cauza?</a:t>
            </a:r>
          </a:p>
          <a:p>
            <a:endParaRPr lang="en-US"/>
          </a:p>
          <a:p>
            <a:r>
              <a:rPr lang="en-US"/>
              <a:t>Ajutati vreo cauza cu timp / know-how / promovare?</a:t>
            </a:r>
          </a:p>
          <a:p>
            <a:endParaRPr lang="en-US"/>
          </a:p>
          <a:p>
            <a:r>
              <a:rPr lang="en-US"/>
              <a:t>Daca doriti sa schimbati ceva in bine in Romania, ce mai asteptati? </a:t>
            </a:r>
            <a:endParaRPr lang="en-US">
              <a:sym typeface="Wingdings" pitchFamily="2" charset="2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Exemple de cauze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hlinkClick r:id="rId3"/>
              </a:rPr>
              <a:t>http://danielraduta.ro/</a:t>
            </a:r>
            <a:r>
              <a:rPr lang="en-US" sz="2400"/>
              <a:t> salvare a unei vieti de tanar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>
                <a:hlinkClick r:id="rId4"/>
              </a:rPr>
              <a:t>letsdoitromania.ro/</a:t>
            </a:r>
            <a:r>
              <a:rPr lang="en-US" sz="2400"/>
              <a:t> - curatarea Romaniei intr-o singura zi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>
                <a:hlinkClick r:id="rId5"/>
              </a:rPr>
              <a:t>ecoassist.org/</a:t>
            </a:r>
            <a:r>
              <a:rPr lang="en-US" sz="2400"/>
              <a:t> - mai multe campanii eco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>
                <a:hlinkClick r:id="rId6"/>
              </a:rPr>
              <a:t>giftedEdu.org/</a:t>
            </a:r>
            <a:r>
              <a:rPr lang="en-US" sz="2400"/>
              <a:t> - promovarea supradotatilor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>
                <a:hlinkClick r:id="rId7"/>
              </a:rPr>
              <a:t>salvatibucurestiul.wordpress.com/</a:t>
            </a:r>
            <a:r>
              <a:rPr lang="en-US" sz="2400"/>
              <a:t> - protejarea patrimoniului si verdelui </a:t>
            </a:r>
            <a:endParaRPr lang="en-US" sz="24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Multumesc si mult succes </a:t>
            </a:r>
            <a:r>
              <a:rPr lang="en-US">
                <a:sym typeface="Wingdings" pitchFamily="2" charset="2"/>
              </a:rPr>
              <a:t>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T @MarianaDuma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FB </a:t>
            </a:r>
            <a:r>
              <a:rPr lang="en-US">
                <a:hlinkClick r:id="rId3"/>
              </a:rPr>
              <a:t>mariana.duma</a:t>
            </a:r>
            <a:r>
              <a:rPr lang="en-US"/>
              <a:t> 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FF3300"/>
                </a:solidFill>
              </a:rPr>
              <a:t>MarianaDuma</a:t>
            </a:r>
            <a:r>
              <a:rPr lang="en-US"/>
              <a:t>.wordpress.com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FF3300"/>
                </a:solidFill>
              </a:rPr>
              <a:t>SalvatiBucurestiul</a:t>
            </a:r>
            <a:r>
              <a:rPr lang="en-US"/>
              <a:t>.wordpress.com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Decizi sa te implici si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en-US"/>
          </a:p>
          <a:p>
            <a:pPr marL="609600" indent="-609600">
              <a:buFont typeface="Wingdings" pitchFamily="2" charset="2"/>
              <a:buNone/>
            </a:pPr>
            <a:endParaRPr lang="en-US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Te alaturi unei echipe deja existente 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2. incepi o echipa noua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Defineste clar obiectivele cauzei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Salvarea unui monument istoric de la demolare</a:t>
            </a:r>
          </a:p>
          <a:p>
            <a:r>
              <a:rPr lang="en-US"/>
              <a:t>Reciclarea deseurilor in zona… in perioada…..</a:t>
            </a:r>
          </a:p>
          <a:p>
            <a:r>
              <a:rPr lang="en-US"/>
              <a:t>Salvarea unei / unor vieti</a:t>
            </a:r>
          </a:p>
          <a:p>
            <a:r>
              <a:rPr lang="en-US"/>
              <a:t>Orice alta cauza eco, sociala, educativa etc care te “misca”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Cateva conditii pentru succes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Sa iti doresti asta foarte mult</a:t>
            </a:r>
          </a:p>
          <a:p>
            <a:pPr>
              <a:lnSpc>
                <a:spcPct val="80000"/>
              </a:lnSpc>
            </a:pPr>
            <a:r>
              <a:rPr lang="en-US" sz="2800"/>
              <a:t>Sa transmiti entuziasmul tau si celorlalti </a:t>
            </a:r>
          </a:p>
          <a:p>
            <a:pPr>
              <a:lnSpc>
                <a:spcPct val="80000"/>
              </a:lnSpc>
            </a:pPr>
            <a:r>
              <a:rPr lang="en-US" sz="2800"/>
              <a:t>Sa atragi oameni talentati si entuziasti in echipa si sa ii motivezi</a:t>
            </a:r>
          </a:p>
          <a:p>
            <a:pPr>
              <a:lnSpc>
                <a:spcPct val="80000"/>
              </a:lnSpc>
            </a:pPr>
            <a:r>
              <a:rPr lang="en-US" sz="2800"/>
              <a:t>Sa dai credit echipei in ansamblu si fiecarui membru ce realizeaza ceva pozitiv</a:t>
            </a:r>
          </a:p>
          <a:p>
            <a:pPr>
              <a:lnSpc>
                <a:spcPct val="80000"/>
              </a:lnSpc>
            </a:pPr>
            <a:r>
              <a:rPr lang="en-US" sz="2800"/>
              <a:t>Sa sarbatoresti fiecare mic succes cu echipa si sa continuati cu incredere  spre urmatorul</a:t>
            </a:r>
          </a:p>
          <a:p>
            <a:pPr>
              <a:lnSpc>
                <a:spcPct val="80000"/>
              </a:lnSpc>
            </a:pPr>
            <a:r>
              <a:rPr lang="en-US" sz="2800"/>
              <a:t>Sa vedeti obiectivul in ansamblu dar si in detaliu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Stabilire Prioritati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1. URGENT + IMPORTANT </a:t>
            </a:r>
          </a:p>
          <a:p>
            <a:r>
              <a:rPr lang="en-US"/>
              <a:t>2. URGENT</a:t>
            </a:r>
          </a:p>
          <a:p>
            <a:r>
              <a:rPr lang="en-US"/>
              <a:t>3. IMPORTANT </a:t>
            </a:r>
          </a:p>
          <a:p>
            <a:r>
              <a:rPr lang="en-US"/>
              <a:t>4. restul</a:t>
            </a:r>
          </a:p>
          <a:p>
            <a:endParaRPr lang="en-US"/>
          </a:p>
          <a:p>
            <a:r>
              <a:rPr lang="en-US"/>
              <a:t>Conceput Planul de Lucru al campaniei cu etape, responsabili, termene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Echipa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Formezi o echipa in care atragi oameni talentati si dedicati cauzei </a:t>
            </a:r>
          </a:p>
          <a:p>
            <a:r>
              <a:rPr lang="en-US" sz="2800"/>
              <a:t>Gasesti liderul informal, respectat de toti (nu neaparat tu!) </a:t>
            </a:r>
          </a:p>
          <a:p>
            <a:r>
              <a:rPr lang="en-US" sz="2800"/>
              <a:t>Mentii o atmosfera de cooperare si entuziasm, doar esti initiatorul </a:t>
            </a:r>
            <a:r>
              <a:rPr lang="en-US" sz="2800">
                <a:sym typeface="Wingdings" pitchFamily="2" charset="2"/>
              </a:rPr>
              <a:t></a:t>
            </a:r>
            <a:endParaRPr lang="en-US" sz="2800"/>
          </a:p>
          <a:p>
            <a:r>
              <a:rPr lang="en-US" sz="2800"/>
              <a:t>Tratezi cauza profesional si respecti “managementul proiectului”</a:t>
            </a:r>
          </a:p>
          <a:p>
            <a:r>
              <a:rPr lang="en-US" sz="2800"/>
              <a:t>Atragi mentori cu experienta din campanii similare pt sfaturi / ajutor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Numele campaniei sa fie: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Simplu </a:t>
            </a:r>
          </a:p>
          <a:p>
            <a:r>
              <a:rPr lang="en-US"/>
              <a:t>Sa aiba legatura directa cu cauza</a:t>
            </a:r>
          </a:p>
          <a:p>
            <a:r>
              <a:rPr lang="en-US"/>
              <a:t>Usor de memorat</a:t>
            </a:r>
          </a:p>
          <a:p>
            <a:r>
              <a:rPr lang="en-US"/>
              <a:t>Usor de inteles de oricine </a:t>
            </a:r>
          </a:p>
          <a:p>
            <a:r>
              <a:rPr lang="en-US"/>
              <a:t>Usor de reprodus verbal si in scris, fara explicatii suplimentare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Numele site-ului campaniei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Similar: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SIMPLU, scurt, usor de preluat in carti de vizita/ presa/ bloguri, siteuri  </a:t>
            </a:r>
          </a:p>
          <a:p>
            <a:r>
              <a:rPr lang="en-US"/>
              <a:t>Usor de memorat</a:t>
            </a:r>
          </a:p>
          <a:p>
            <a:r>
              <a:rPr lang="en-US"/>
              <a:t>Usor de inteles de oricine </a:t>
            </a:r>
          </a:p>
          <a:p>
            <a:r>
              <a:rPr lang="en-US"/>
              <a:t>Usor de reprodus verbal si in scris, fara explicatii suplimentare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porting Progress or Status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Reporting Progress or Status</Template>
  <TotalTime>176</TotalTime>
  <Words>1096</Words>
  <Application>Microsoft Office PowerPoint</Application>
  <PresentationFormat>On-screen Show (4:3)</PresentationFormat>
  <Paragraphs>203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Times New Roman</vt:lpstr>
      <vt:lpstr>Arial</vt:lpstr>
      <vt:lpstr>Wingdings</vt:lpstr>
      <vt:lpstr>Reporting Progress or Status</vt:lpstr>
      <vt:lpstr>De la o idee civica  la succesul ei,  prin promovarea online</vt:lpstr>
      <vt:lpstr>Auzi de o stire negativa. Ce faci?</vt:lpstr>
      <vt:lpstr>Decizi sa te implici si</vt:lpstr>
      <vt:lpstr>Defineste clar obiectivele cauzei</vt:lpstr>
      <vt:lpstr>Cateva conditii pentru succes</vt:lpstr>
      <vt:lpstr>Stabilire Prioritati</vt:lpstr>
      <vt:lpstr>Echipa</vt:lpstr>
      <vt:lpstr>Numele campaniei sa fie: </vt:lpstr>
      <vt:lpstr>Numele site-ului campaniei</vt:lpstr>
      <vt:lpstr>Nu uita obiectivul cauzei:</vt:lpstr>
      <vt:lpstr>Deci comunicarea cauzei </vt:lpstr>
      <vt:lpstr>Comunica publicului tinta: </vt:lpstr>
      <vt:lpstr>Canale promovare online </vt:lpstr>
      <vt:lpstr>Canale promovare offline </vt:lpstr>
      <vt:lpstr>Contactul cu media</vt:lpstr>
      <vt:lpstr>Atragere de voluntari / parteneri</vt:lpstr>
      <vt:lpstr>Capitalizati orice eveniment</vt:lpstr>
      <vt:lpstr>Esential pt vizitatorii canalelor</vt:lpstr>
      <vt:lpstr>Atrageti “ambasadori” respectati</vt:lpstr>
      <vt:lpstr>Impartiti sarcinile in echipa</vt:lpstr>
      <vt:lpstr>La final,</vt:lpstr>
      <vt:lpstr>Voi ce ati dori sa schimbati ?</vt:lpstr>
      <vt:lpstr>Exemple de cauze </vt:lpstr>
      <vt:lpstr>Multumesc si mult succes 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la o idee civica, la succesul ei, prin promovarea online</dc:title>
  <dc:creator>Mariana</dc:creator>
  <cp:lastModifiedBy>Olivian BREDA</cp:lastModifiedBy>
  <cp:revision>25</cp:revision>
  <cp:lastPrinted>1601-01-01T00:00:00Z</cp:lastPrinted>
  <dcterms:created xsi:type="dcterms:W3CDTF">2010-03-15T10:05:09Z</dcterms:created>
  <dcterms:modified xsi:type="dcterms:W3CDTF">2010-03-16T05:30:00Z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