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58" r:id="rId4"/>
    <p:sldId id="261" r:id="rId5"/>
    <p:sldId id="259" r:id="rId6"/>
    <p:sldId id="260" r:id="rId7"/>
    <p:sldId id="263" r:id="rId8"/>
    <p:sldId id="273" r:id="rId9"/>
    <p:sldId id="275" r:id="rId10"/>
    <p:sldId id="264" r:id="rId11"/>
    <p:sldId id="265" r:id="rId12"/>
    <p:sldId id="266" r:id="rId13"/>
    <p:sldId id="267" r:id="rId14"/>
    <p:sldId id="268" r:id="rId15"/>
    <p:sldId id="286" r:id="rId16"/>
    <p:sldId id="284" r:id="rId17"/>
    <p:sldId id="285" r:id="rId18"/>
    <p:sldId id="269" r:id="rId19"/>
    <p:sldId id="283" r:id="rId20"/>
    <p:sldId id="270" r:id="rId21"/>
    <p:sldId id="276" r:id="rId22"/>
    <p:sldId id="277" r:id="rId23"/>
    <p:sldId id="287" r:id="rId24"/>
    <p:sldId id="278" r:id="rId25"/>
    <p:sldId id="279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ogdan.aron\Desktop\cuvinte_in_cautari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5.7120671609809055E-2"/>
          <c:y val="4.9356036727289936E-2"/>
          <c:w val="0.92920421042883894"/>
          <c:h val="0.86641201292463876"/>
        </c:manualLayout>
      </c:layout>
      <c:lineChart>
        <c:grouping val="standard"/>
        <c:ser>
          <c:idx val="0"/>
          <c:order val="0"/>
          <c:marker>
            <c:symbol val="none"/>
          </c:marker>
          <c:cat>
            <c:strRef>
              <c:f>Sheet1!$A$2:$A$10</c:f>
              <c:strCache>
                <c:ptCount val="9"/>
                <c:pt idx="0">
                  <c:v>1 cuvant</c:v>
                </c:pt>
                <c:pt idx="1">
                  <c:v>2 cuvinte</c:v>
                </c:pt>
                <c:pt idx="2">
                  <c:v>3 cuvinte</c:v>
                </c:pt>
                <c:pt idx="3">
                  <c:v>4 cuvinte</c:v>
                </c:pt>
                <c:pt idx="4">
                  <c:v>5 cuvinte</c:v>
                </c:pt>
                <c:pt idx="5">
                  <c:v>6 cuvinte</c:v>
                </c:pt>
                <c:pt idx="6">
                  <c:v>7 cuvinte</c:v>
                </c:pt>
                <c:pt idx="7">
                  <c:v>8 cuvinte</c:v>
                </c:pt>
                <c:pt idx="8">
                  <c:v>&gt;8 cuvinte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11.3</c:v>
                </c:pt>
                <c:pt idx="1">
                  <c:v>27.4</c:v>
                </c:pt>
                <c:pt idx="2">
                  <c:v>28.7</c:v>
                </c:pt>
                <c:pt idx="3">
                  <c:v>16.5</c:v>
                </c:pt>
                <c:pt idx="4">
                  <c:v>8.2000000000000011</c:v>
                </c:pt>
                <c:pt idx="5">
                  <c:v>3.8</c:v>
                </c:pt>
                <c:pt idx="6">
                  <c:v>1.8</c:v>
                </c:pt>
                <c:pt idx="7">
                  <c:v>0.8</c:v>
                </c:pt>
                <c:pt idx="8">
                  <c:v>1.1000000000000001</c:v>
                </c:pt>
              </c:numCache>
            </c:numRef>
          </c:val>
        </c:ser>
        <c:marker val="1"/>
        <c:axId val="54401664"/>
        <c:axId val="54591872"/>
      </c:lineChart>
      <c:catAx>
        <c:axId val="54401664"/>
        <c:scaling>
          <c:orientation val="minMax"/>
        </c:scaling>
        <c:axPos val="b"/>
        <c:tickLblPos val="nextTo"/>
        <c:crossAx val="54591872"/>
        <c:crosses val="autoZero"/>
        <c:auto val="1"/>
        <c:lblAlgn val="ctr"/>
        <c:lblOffset val="100"/>
      </c:catAx>
      <c:valAx>
        <c:axId val="54591872"/>
        <c:scaling>
          <c:orientation val="minMax"/>
        </c:scaling>
        <c:axPos val="l"/>
        <c:majorGridlines/>
        <c:numFmt formatCode="General" sourceLinked="1"/>
        <c:tickLblPos val="nextTo"/>
        <c:crossAx val="54401664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C75C-94D1-4D19-9EB4-1098EB4E4B97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43A2-E6ED-49E9-852A-28935556B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C75C-94D1-4D19-9EB4-1098EB4E4B97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43A2-E6ED-49E9-852A-28935556B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C75C-94D1-4D19-9EB4-1098EB4E4B97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43A2-E6ED-49E9-852A-28935556B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C75C-94D1-4D19-9EB4-1098EB4E4B97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43A2-E6ED-49E9-852A-28935556B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C75C-94D1-4D19-9EB4-1098EB4E4B97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43A2-E6ED-49E9-852A-28935556B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C75C-94D1-4D19-9EB4-1098EB4E4B97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43A2-E6ED-49E9-852A-28935556B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C75C-94D1-4D19-9EB4-1098EB4E4B97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43A2-E6ED-49E9-852A-28935556B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C75C-94D1-4D19-9EB4-1098EB4E4B97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43A2-E6ED-49E9-852A-28935556B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C75C-94D1-4D19-9EB4-1098EB4E4B97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43A2-E6ED-49E9-852A-28935556B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C75C-94D1-4D19-9EB4-1098EB4E4B97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43A2-E6ED-49E9-852A-28935556B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6C75C-94D1-4D19-9EB4-1098EB4E4B97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A43A2-E6ED-49E9-852A-28935556B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6C75C-94D1-4D19-9EB4-1098EB4E4B97}" type="datetimeFigureOut">
              <a:rPr lang="en-US" smtClean="0"/>
              <a:pPr/>
              <a:t>5/14/2010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A43A2-E6ED-49E9-852A-28935556B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2.png"/><Relationship Id="rId4" Type="http://schemas.openxmlformats.org/officeDocument/2006/relationships/image" Target="../media/image2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714356"/>
            <a:ext cx="907262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o-RO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Despre avantajele oferite de platforma </a:t>
            </a:r>
            <a:r>
              <a:rPr lang="ro-RO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trafic.ro</a:t>
            </a:r>
            <a:r>
              <a:rPr lang="ro-RO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ro-RO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in </a:t>
            </a:r>
            <a:r>
              <a:rPr lang="ro-RO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analiza </a:t>
            </a:r>
            <a:r>
              <a:rPr lang="ro-RO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concurentei si studiu</a:t>
            </a:r>
          </a:p>
          <a:p>
            <a:pPr>
              <a:defRPr/>
            </a:pPr>
            <a:r>
              <a:rPr lang="ro-RO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comparativ </a:t>
            </a:r>
            <a:r>
              <a:rPr lang="ro-RO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al </a:t>
            </a:r>
            <a:r>
              <a:rPr lang="ro-RO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rezultatelor</a:t>
            </a:r>
          </a:p>
          <a:p>
            <a:pPr>
              <a:defRPr/>
            </a:pPr>
            <a:r>
              <a:rPr lang="ro-RO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aplicate in </a:t>
            </a:r>
            <a:r>
              <a:rPr lang="ro-RO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strategia de promovare prin SEO </a:t>
            </a:r>
            <a:r>
              <a:rPr lang="ro-RO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si </a:t>
            </a:r>
            <a:r>
              <a:rPr lang="ro-RO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PPC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8596" y="785794"/>
            <a:ext cx="8715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/>
              <a:t>6. </a:t>
            </a:r>
            <a:r>
              <a:rPr lang="en-US" sz="4800" dirty="0" smtClean="0"/>
              <a:t>Cum </a:t>
            </a:r>
            <a:r>
              <a:rPr lang="en-US" sz="4800" dirty="0" err="1" smtClean="0"/>
              <a:t>fac</a:t>
            </a:r>
            <a:r>
              <a:rPr lang="en-US" sz="4800" dirty="0" smtClean="0"/>
              <a:t> research </a:t>
            </a:r>
          </a:p>
          <a:p>
            <a:r>
              <a:rPr lang="en-US" sz="4800" dirty="0" smtClean="0"/>
              <a:t>de </a:t>
            </a:r>
            <a:r>
              <a:rPr lang="en-US" sz="4800" dirty="0" err="1" smtClean="0"/>
              <a:t>cuvinte</a:t>
            </a:r>
            <a:r>
              <a:rPr lang="en-US" sz="4800" dirty="0" smtClean="0"/>
              <a:t> </a:t>
            </a:r>
            <a:r>
              <a:rPr lang="en-US" sz="4800" dirty="0" err="1" smtClean="0"/>
              <a:t>cheie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928662" y="2786058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/>
              <a:t>Foloseste </a:t>
            </a:r>
            <a:r>
              <a:rPr lang="en-US" sz="4800" dirty="0" smtClean="0"/>
              <a:t>trafic.ro/tools</a:t>
            </a:r>
            <a:endParaRPr lang="en-US" sz="4800" dirty="0"/>
          </a:p>
        </p:txBody>
      </p:sp>
      <p:sp>
        <p:nvSpPr>
          <p:cNvPr id="11" name="Rectangle 10"/>
          <p:cNvSpPr/>
          <p:nvPr/>
        </p:nvSpPr>
        <p:spPr>
          <a:xfrm>
            <a:off x="1000100" y="3929066"/>
            <a:ext cx="75123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4800" dirty="0" smtClean="0"/>
              <a:t>Exemplu: “papuci” (Okazii.ro)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Documents and Settings\bogdan.aron\Desktop\papuc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7224" y="1428736"/>
            <a:ext cx="6643735" cy="376706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500166" y="285728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/>
              <a:t>Keyword Tool </a:t>
            </a:r>
            <a:r>
              <a:rPr lang="ro-RO" sz="4800" b="1" dirty="0" smtClean="0"/>
              <a:t>trafic.ro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Documents and Settings\bogdan.aron\Desktop\papuci g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8426" y="1428736"/>
            <a:ext cx="8965574" cy="37147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85852" y="357166"/>
            <a:ext cx="70009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/>
              <a:t>Keyword Tool: Google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85786" y="714356"/>
            <a:ext cx="628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In </a:t>
            </a:r>
            <a:r>
              <a:rPr lang="en-US" sz="4800" dirty="0" err="1" smtClean="0"/>
              <a:t>realitate</a:t>
            </a:r>
            <a:r>
              <a:rPr lang="ro-RO" sz="4800" dirty="0" smtClean="0"/>
              <a:t>...</a:t>
            </a:r>
            <a:endParaRPr lang="en-US" sz="4800" dirty="0"/>
          </a:p>
        </p:txBody>
      </p:sp>
      <p:pic>
        <p:nvPicPr>
          <p:cNvPr id="4098" name="Picture 2" descr="C:\Documents and Settings\bogdan.aron\Desktop\prezentare trafic\papuci-analytic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3116"/>
            <a:ext cx="8858312" cy="42862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57158" y="3429000"/>
            <a:ext cx="7429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dirty="0" smtClean="0"/>
              <a:t>Okazii.ro ocupa locul 2 (in medie) pentru cautarea “papuci”.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85786" y="285728"/>
            <a:ext cx="6500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/>
              <a:t>7. </a:t>
            </a:r>
            <a:r>
              <a:rPr lang="en-US" sz="4800" dirty="0" err="1" smtClean="0"/>
              <a:t>Pentru</a:t>
            </a:r>
            <a:r>
              <a:rPr lang="en-US" sz="4800" dirty="0" smtClean="0"/>
              <a:t> </a:t>
            </a:r>
            <a:r>
              <a:rPr lang="en-US" sz="4800" dirty="0" err="1" smtClean="0"/>
              <a:t>ce</a:t>
            </a:r>
            <a:r>
              <a:rPr lang="en-US" sz="4800" dirty="0" smtClean="0"/>
              <a:t> </a:t>
            </a:r>
            <a:r>
              <a:rPr lang="en-US" sz="4800" dirty="0" err="1" smtClean="0"/>
              <a:t>cuvant</a:t>
            </a:r>
            <a:r>
              <a:rPr lang="en-US" sz="4800" dirty="0" smtClean="0"/>
              <a:t> </a:t>
            </a:r>
            <a:r>
              <a:rPr lang="en-US" sz="4800" dirty="0" err="1" smtClean="0"/>
              <a:t>sa</a:t>
            </a:r>
            <a:r>
              <a:rPr lang="en-US" sz="4800" dirty="0" smtClean="0"/>
              <a:t> </a:t>
            </a:r>
            <a:r>
              <a:rPr lang="en-US" sz="4800" dirty="0" err="1" smtClean="0"/>
              <a:t>optimizez</a:t>
            </a:r>
            <a:r>
              <a:rPr lang="en-US" sz="4800" dirty="0" smtClean="0"/>
              <a:t> site-</a:t>
            </a:r>
            <a:r>
              <a:rPr lang="en-US" sz="4800" dirty="0" err="1" smtClean="0"/>
              <a:t>ul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pic>
        <p:nvPicPr>
          <p:cNvPr id="2050" name="Picture 2" descr="C:\Documents and Settings\Bogdan\Desktop\trafic.ro figh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2285992"/>
            <a:ext cx="2928958" cy="20728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14282" y="2643182"/>
            <a:ext cx="47863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Foloseste</a:t>
            </a:r>
            <a:r>
              <a:rPr lang="en-US" sz="4000" dirty="0" smtClean="0"/>
              <a:t> </a:t>
            </a:r>
            <a:r>
              <a:rPr lang="en-US" sz="4000" dirty="0" err="1" smtClean="0"/>
              <a:t>Trafic</a:t>
            </a:r>
            <a:r>
              <a:rPr lang="en-US" sz="4000" dirty="0" smtClean="0"/>
              <a:t> Fight</a:t>
            </a:r>
          </a:p>
          <a:p>
            <a:r>
              <a:rPr lang="en-US" sz="4000" dirty="0" smtClean="0"/>
              <a:t>d</a:t>
            </a:r>
            <a:r>
              <a:rPr lang="en-US" sz="4000" dirty="0" smtClean="0"/>
              <a:t>in trafic.ro/tools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85786" y="285728"/>
            <a:ext cx="6500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</a:t>
            </a:r>
            <a:r>
              <a:rPr lang="en-US" sz="4800" dirty="0" smtClean="0"/>
              <a:t> </a:t>
            </a:r>
            <a:r>
              <a:rPr lang="ro-RO" sz="4800" dirty="0" smtClean="0"/>
              <a:t>Dragoste </a:t>
            </a:r>
            <a:r>
              <a:rPr lang="ro-RO" sz="4800" dirty="0" smtClean="0"/>
              <a:t>sau sex?</a:t>
            </a:r>
            <a:endParaRPr lang="en-US" sz="4800" dirty="0"/>
          </a:p>
        </p:txBody>
      </p:sp>
      <p:pic>
        <p:nvPicPr>
          <p:cNvPr id="6146" name="Picture 2" descr="C:\Documents and Settings\bogdan.aron\Desktop\dragoste sau sex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1071546"/>
            <a:ext cx="5715040" cy="47309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85786" y="285728"/>
            <a:ext cx="8358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/>
              <a:t>8</a:t>
            </a:r>
            <a:r>
              <a:rPr lang="ro-RO" sz="4800" dirty="0" smtClean="0"/>
              <a:t>. </a:t>
            </a:r>
            <a:r>
              <a:rPr lang="en-US" sz="4800" dirty="0" err="1" smtClean="0"/>
              <a:t>Cand</a:t>
            </a:r>
            <a:r>
              <a:rPr lang="en-US" sz="4800" dirty="0" smtClean="0"/>
              <a:t> </a:t>
            </a:r>
            <a:r>
              <a:rPr lang="en-US" sz="4800" dirty="0" err="1" smtClean="0"/>
              <a:t>lansez</a:t>
            </a:r>
            <a:r>
              <a:rPr lang="en-US" sz="4800" dirty="0" smtClean="0"/>
              <a:t> un site </a:t>
            </a:r>
            <a:r>
              <a:rPr lang="en-US" sz="4800" dirty="0" err="1" smtClean="0"/>
              <a:t>sau</a:t>
            </a:r>
            <a:r>
              <a:rPr lang="en-US" sz="4800" dirty="0" smtClean="0"/>
              <a:t> </a:t>
            </a:r>
            <a:r>
              <a:rPr lang="en-US" sz="4800" dirty="0" err="1" smtClean="0"/>
              <a:t>fac</a:t>
            </a:r>
            <a:r>
              <a:rPr lang="en-US" sz="4800" dirty="0" smtClean="0"/>
              <a:t> o </a:t>
            </a:r>
            <a:r>
              <a:rPr lang="en-US" sz="4800" dirty="0" err="1" smtClean="0"/>
              <a:t>campanie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pic>
        <p:nvPicPr>
          <p:cNvPr id="1026" name="Picture 2" descr="C:\Documents and Settings\Bogdan\Desktop\mytrafic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000240"/>
            <a:ext cx="2740015" cy="2877016"/>
          </a:xfrm>
          <a:prstGeom prst="rect">
            <a:avLst/>
          </a:prstGeom>
          <a:noFill/>
        </p:spPr>
      </p:pic>
      <p:pic>
        <p:nvPicPr>
          <p:cNvPr id="1027" name="Picture 3" descr="C:\Documents and Settings\Bogdan\Desktop\keyword tool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2714620"/>
            <a:ext cx="5103664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71538" y="642918"/>
            <a:ext cx="8358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Exemplu</a:t>
            </a:r>
            <a:r>
              <a:rPr lang="en-US" sz="3600" dirty="0" smtClean="0"/>
              <a:t> </a:t>
            </a:r>
            <a:r>
              <a:rPr lang="en-US" sz="3600" dirty="0" err="1" smtClean="0"/>
              <a:t>termopane</a:t>
            </a:r>
            <a:r>
              <a:rPr lang="en-US" sz="3600" dirty="0" smtClean="0"/>
              <a:t> – Keyword Tool</a:t>
            </a:r>
            <a:endParaRPr lang="en-US" sz="3600" dirty="0"/>
          </a:p>
        </p:txBody>
      </p:sp>
      <p:pic>
        <p:nvPicPr>
          <p:cNvPr id="7170" name="Picture 2" descr="C:\Documents and Settings\bogdan.aron\Desktop\graphic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1928802"/>
            <a:ext cx="5851989" cy="278608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142976" y="4929198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Evolutia</a:t>
            </a:r>
            <a:r>
              <a:rPr lang="en-US" sz="2800" dirty="0" smtClean="0"/>
              <a:t> </a:t>
            </a:r>
            <a:r>
              <a:rPr lang="en-US" sz="2800" dirty="0" err="1" smtClean="0"/>
              <a:t>cuvantului</a:t>
            </a:r>
            <a:r>
              <a:rPr lang="en-US" sz="2800" dirty="0" smtClean="0"/>
              <a:t> </a:t>
            </a:r>
            <a:r>
              <a:rPr lang="en-US" sz="2800" dirty="0" err="1" smtClean="0"/>
              <a:t>cheie</a:t>
            </a:r>
            <a:r>
              <a:rPr lang="en-US" sz="2800" dirty="0" smtClean="0"/>
              <a:t> “</a:t>
            </a:r>
            <a:r>
              <a:rPr lang="en-US" sz="2800" dirty="0" err="1" smtClean="0"/>
              <a:t>termopane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28728" y="857232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Exemplu</a:t>
            </a:r>
            <a:r>
              <a:rPr lang="en-US" sz="3600" dirty="0" smtClean="0"/>
              <a:t> </a:t>
            </a:r>
            <a:r>
              <a:rPr lang="en-US" sz="3600" dirty="0" err="1" smtClean="0"/>
              <a:t>termopane</a:t>
            </a:r>
            <a:r>
              <a:rPr lang="en-US" sz="3600" dirty="0" smtClean="0"/>
              <a:t> - my </a:t>
            </a:r>
            <a:r>
              <a:rPr lang="en-US" sz="3600" dirty="0" err="1" smtClean="0"/>
              <a:t>trafic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1500166" y="4929198"/>
            <a:ext cx="5929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Evolutia</a:t>
            </a:r>
            <a:r>
              <a:rPr lang="en-US" sz="2800" dirty="0" smtClean="0"/>
              <a:t> </a:t>
            </a:r>
            <a:r>
              <a:rPr lang="en-US" sz="2800" dirty="0" err="1" smtClean="0"/>
              <a:t>vizitatorilor</a:t>
            </a:r>
            <a:r>
              <a:rPr lang="en-US" sz="2800" dirty="0" smtClean="0"/>
              <a:t> </a:t>
            </a:r>
            <a:r>
              <a:rPr lang="en-US" sz="2800" dirty="0" err="1" smtClean="0"/>
              <a:t>unici</a:t>
            </a:r>
            <a:endParaRPr lang="en-US" sz="2800" dirty="0"/>
          </a:p>
        </p:txBody>
      </p:sp>
      <p:pic>
        <p:nvPicPr>
          <p:cNvPr id="3074" name="Picture 2" descr="C:\Documents and Settings\Bogdan\Desktop\termopan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1428736"/>
            <a:ext cx="6215106" cy="3455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000364" y="492919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Viteza</a:t>
            </a:r>
            <a:r>
              <a:rPr lang="en-US" sz="2800" dirty="0" smtClean="0"/>
              <a:t> de </a:t>
            </a:r>
            <a:r>
              <a:rPr lang="en-US" sz="2800" dirty="0" err="1" smtClean="0"/>
              <a:t>variatie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428728" y="857232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Exemplu</a:t>
            </a:r>
            <a:r>
              <a:rPr lang="en-US" sz="3600" dirty="0" smtClean="0"/>
              <a:t> </a:t>
            </a:r>
            <a:r>
              <a:rPr lang="en-US" sz="3600" dirty="0" err="1" smtClean="0"/>
              <a:t>termopane</a:t>
            </a:r>
            <a:r>
              <a:rPr lang="en-US" sz="3600" dirty="0" smtClean="0"/>
              <a:t> - my </a:t>
            </a:r>
            <a:r>
              <a:rPr lang="en-US" sz="3600" dirty="0" err="1" smtClean="0"/>
              <a:t>trafic</a:t>
            </a:r>
            <a:endParaRPr lang="en-US" sz="3600" dirty="0"/>
          </a:p>
        </p:txBody>
      </p:sp>
      <p:pic>
        <p:nvPicPr>
          <p:cNvPr id="4098" name="Picture 2" descr="C:\Documents and Settings\Bogdan\Desktop\termopane viteza de variati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1785926"/>
            <a:ext cx="5643602" cy="31192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85701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1785926"/>
            <a:ext cx="728667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11+ </a:t>
            </a:r>
            <a:r>
              <a:rPr lang="en-US" sz="5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intrebari</a:t>
            </a:r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despre</a:t>
            </a:r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motoarele</a:t>
            </a:r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de </a:t>
            </a:r>
            <a:r>
              <a:rPr lang="en-US" sz="5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cautare</a:t>
            </a:r>
            <a:endParaRPr lang="en-US" sz="5400" dirty="0" smtClean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en-US" sz="5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s</a:t>
            </a:r>
            <a:r>
              <a:rPr lang="en-US" sz="5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i</a:t>
            </a:r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despre</a:t>
            </a:r>
            <a:r>
              <a:rPr lang="en-US" sz="540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r>
              <a:rPr lang="en-US" sz="54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trafic.ro</a:t>
            </a:r>
            <a:r>
              <a:rPr lang="en-US" sz="540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 </a:t>
            </a:r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71472" y="214290"/>
            <a:ext cx="8572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4800" dirty="0" smtClean="0"/>
              <a:t>9. Cine e </a:t>
            </a:r>
            <a:r>
              <a:rPr lang="ro-RO" sz="4800" b="1" dirty="0" smtClean="0"/>
              <a:t>acum</a:t>
            </a:r>
            <a:r>
              <a:rPr lang="ro-RO" sz="4800" dirty="0" smtClean="0"/>
              <a:t> pe </a:t>
            </a:r>
            <a:r>
              <a:rPr lang="ro-RO" sz="4800" dirty="0" smtClean="0"/>
              <a:t>site</a:t>
            </a:r>
            <a:r>
              <a:rPr lang="en-US" sz="4800" dirty="0" smtClean="0"/>
              <a:t>, </a:t>
            </a:r>
            <a:r>
              <a:rPr lang="en-US" sz="4800" dirty="0" err="1" smtClean="0"/>
              <a:t>pe</a:t>
            </a:r>
            <a:r>
              <a:rPr lang="en-US" sz="4800" dirty="0" smtClean="0"/>
              <a:t> </a:t>
            </a:r>
            <a:r>
              <a:rPr lang="en-US" sz="4800" dirty="0" err="1" smtClean="0"/>
              <a:t>ce</a:t>
            </a:r>
            <a:r>
              <a:rPr lang="en-US" sz="4800" dirty="0" smtClean="0"/>
              <a:t> </a:t>
            </a:r>
            <a:r>
              <a:rPr lang="en-US" sz="4800" dirty="0" err="1" smtClean="0"/>
              <a:t>pagina</a:t>
            </a:r>
            <a:r>
              <a:rPr lang="ro-RO" sz="4800" dirty="0" smtClean="0"/>
              <a:t> </a:t>
            </a:r>
            <a:r>
              <a:rPr lang="en-US" sz="4800" dirty="0" smtClean="0"/>
              <a:t>a </a:t>
            </a:r>
            <a:r>
              <a:rPr lang="en-US" sz="4800" dirty="0" err="1" smtClean="0"/>
              <a:t>intrat</a:t>
            </a:r>
            <a:r>
              <a:rPr lang="en-US" sz="4800" dirty="0" smtClean="0"/>
              <a:t> </a:t>
            </a:r>
            <a:r>
              <a:rPr lang="ro-RO" sz="4800" dirty="0" smtClean="0"/>
              <a:t>si ce </a:t>
            </a:r>
            <a:r>
              <a:rPr lang="ro-RO" sz="4800" dirty="0" smtClean="0"/>
              <a:t>a </a:t>
            </a:r>
            <a:r>
              <a:rPr lang="ro-RO" sz="4800" dirty="0" smtClean="0"/>
              <a:t>cautat?</a:t>
            </a:r>
            <a:endParaRPr lang="ro-RO" sz="4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14282" y="2928934"/>
            <a:ext cx="56436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dirty="0" smtClean="0"/>
              <a:t>Foloseste statistica </a:t>
            </a:r>
          </a:p>
          <a:p>
            <a:r>
              <a:rPr lang="ro-RO" sz="3600" dirty="0" smtClean="0"/>
              <a:t>“Ultimele 20 de cautari”</a:t>
            </a:r>
          </a:p>
          <a:p>
            <a:endParaRPr lang="en-US" sz="3600" dirty="0"/>
          </a:p>
        </p:txBody>
      </p:sp>
      <p:pic>
        <p:nvPicPr>
          <p:cNvPr id="5122" name="Picture 2" descr="C:\Documents and Settings\Bogdan\Desktop\ultimele 20 de cautari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2500306"/>
            <a:ext cx="3111044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42910" y="714356"/>
            <a:ext cx="6858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4800" dirty="0" smtClean="0"/>
              <a:t>Exemplu: trafic.ro</a:t>
            </a:r>
          </a:p>
        </p:txBody>
      </p:sp>
      <p:pic>
        <p:nvPicPr>
          <p:cNvPr id="9" name="Picture 2" descr="C:\Documents and Settings\bogdan.aron\Desktop\ultimele 20 de cautari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785926"/>
            <a:ext cx="8898691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71472" y="214290"/>
            <a:ext cx="77867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4800" dirty="0" smtClean="0"/>
              <a:t>10. Cine sunt vizitatorii site-ului meu?</a:t>
            </a:r>
          </a:p>
          <a:p>
            <a:endParaRPr lang="ro-RO" sz="4800" dirty="0"/>
          </a:p>
          <a:p>
            <a:endParaRPr lang="ro-RO" sz="4800" dirty="0" smtClean="0"/>
          </a:p>
        </p:txBody>
      </p:sp>
      <p:pic>
        <p:nvPicPr>
          <p:cNvPr id="6146" name="Picture 2" descr="C:\Documents and Settings\Bogdan\Desktop\varst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928802"/>
            <a:ext cx="4591051" cy="2895600"/>
          </a:xfrm>
          <a:prstGeom prst="rect">
            <a:avLst/>
          </a:prstGeom>
          <a:noFill/>
        </p:spPr>
      </p:pic>
      <p:pic>
        <p:nvPicPr>
          <p:cNvPr id="6147" name="Picture 3" descr="C:\Documents and Settings\Bogdan\Desktop\venit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81525" y="1928802"/>
            <a:ext cx="4562475" cy="28765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928662" y="5072074"/>
            <a:ext cx="7072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trafic.ro/</a:t>
            </a:r>
            <a:r>
              <a:rPr lang="en-US" sz="2800" dirty="0" err="1" smtClean="0"/>
              <a:t>demografice</a:t>
            </a:r>
            <a:r>
              <a:rPr lang="en-US" sz="2800" dirty="0" smtClean="0"/>
              <a:t> &amp; AdPlanner.trafic.ro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71472" y="214290"/>
            <a:ext cx="77867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o-RO" sz="4800" dirty="0" smtClean="0"/>
          </a:p>
          <a:p>
            <a:endParaRPr lang="ro-RO" sz="4800" dirty="0"/>
          </a:p>
          <a:p>
            <a:endParaRPr lang="ro-RO" sz="4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85786" y="2500306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/>
          </a:p>
        </p:txBody>
      </p:sp>
      <p:pic>
        <p:nvPicPr>
          <p:cNvPr id="10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1071546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Down Arrow 10"/>
          <p:cNvSpPr/>
          <p:nvPr/>
        </p:nvSpPr>
        <p:spPr>
          <a:xfrm rot="16200000">
            <a:off x="2461434" y="8246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71472" y="857232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Site</a:t>
            </a:r>
            <a:endParaRPr lang="en-US" sz="4800" b="1" dirty="0"/>
          </a:p>
        </p:txBody>
      </p:sp>
      <p:sp>
        <p:nvSpPr>
          <p:cNvPr id="13" name="Down Arrow 12"/>
          <p:cNvSpPr/>
          <p:nvPr/>
        </p:nvSpPr>
        <p:spPr>
          <a:xfrm>
            <a:off x="6072198" y="114298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7356" y="185736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929026" y="2428868"/>
            <a:ext cx="5214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/>
              <a:t>Studii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Demografice</a:t>
            </a:r>
            <a:endParaRPr lang="en-US" sz="4800" b="1" dirty="0"/>
          </a:p>
        </p:txBody>
      </p:sp>
      <p:sp>
        <p:nvSpPr>
          <p:cNvPr id="16" name="Down Arrow 15"/>
          <p:cNvSpPr/>
          <p:nvPr/>
        </p:nvSpPr>
        <p:spPr>
          <a:xfrm>
            <a:off x="6143636" y="3357562"/>
            <a:ext cx="484632" cy="978408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C:\Documents and Settings\Bogdan\Desktop\AdPlanner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4572008"/>
            <a:ext cx="3499310" cy="104457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142844" y="3500438"/>
            <a:ext cx="5143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Inscriere</a:t>
            </a:r>
            <a:r>
              <a:rPr lang="en-US" sz="2800" dirty="0" smtClean="0"/>
              <a:t> </a:t>
            </a:r>
            <a:r>
              <a:rPr lang="en-US" sz="2800" dirty="0" err="1" smtClean="0"/>
              <a:t>gratuita</a:t>
            </a:r>
            <a:r>
              <a:rPr lang="en-US" sz="2800" dirty="0" smtClean="0"/>
              <a:t> </a:t>
            </a:r>
            <a:r>
              <a:rPr lang="en-US" sz="2800" dirty="0" err="1" smtClean="0"/>
              <a:t>pana</a:t>
            </a:r>
            <a:r>
              <a:rPr lang="en-US" sz="2800" dirty="0" smtClean="0"/>
              <a:t> </a:t>
            </a:r>
            <a:r>
              <a:rPr lang="en-US" sz="2800" dirty="0" err="1" smtClean="0"/>
              <a:t>pe</a:t>
            </a:r>
            <a:r>
              <a:rPr lang="en-US" sz="2800" dirty="0" smtClean="0"/>
              <a:t> 24 </a:t>
            </a:r>
            <a:r>
              <a:rPr lang="en-US" sz="2800" dirty="0" err="1" smtClean="0"/>
              <a:t>mai</a:t>
            </a:r>
            <a:r>
              <a:rPr lang="en-US" sz="2800" dirty="0" smtClean="0"/>
              <a:t>: </a:t>
            </a:r>
            <a:r>
              <a:rPr lang="en-US" sz="2800" b="1" dirty="0" smtClean="0"/>
              <a:t>trafic.ro/</a:t>
            </a:r>
            <a:r>
              <a:rPr lang="en-US" sz="2800" b="1" dirty="0" err="1" smtClean="0"/>
              <a:t>demografice</a:t>
            </a:r>
            <a:r>
              <a:rPr lang="en-US" sz="2800" b="1" dirty="0" smtClean="0"/>
              <a:t>/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285852" y="2714620"/>
            <a:ext cx="73580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dirty="0" smtClean="0"/>
              <a:t>11. </a:t>
            </a:r>
            <a:r>
              <a:rPr lang="en-US" sz="7200" dirty="0" err="1" smtClean="0"/>
              <a:t>Alte</a:t>
            </a:r>
            <a:r>
              <a:rPr lang="en-US" sz="7200" dirty="0" smtClean="0"/>
              <a:t> </a:t>
            </a:r>
            <a:r>
              <a:rPr lang="en-US" sz="7200" dirty="0" err="1" smtClean="0"/>
              <a:t>Intrebari</a:t>
            </a:r>
            <a:r>
              <a:rPr lang="en-US" sz="7200" dirty="0" smtClean="0"/>
              <a:t>?</a:t>
            </a:r>
            <a:endParaRPr lang="ro-RO" sz="7200" dirty="0"/>
          </a:p>
          <a:p>
            <a:endParaRPr lang="ro-RO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5929330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71472" y="571480"/>
            <a:ext cx="55721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Comunitate.trafic.ro</a:t>
            </a:r>
            <a:endParaRPr lang="ro-RO" sz="4800" dirty="0" smtClean="0"/>
          </a:p>
        </p:txBody>
      </p:sp>
      <p:pic>
        <p:nvPicPr>
          <p:cNvPr id="10" name="Picture 9" descr="C:\Documents and Settings\bogdan.aron\Desktop\comunitate trafic.r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642918"/>
            <a:ext cx="19240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928662" y="185736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 smtClean="0"/>
              <a:t> </a:t>
            </a:r>
            <a:r>
              <a:rPr lang="ro-RO" sz="4800" dirty="0" smtClean="0"/>
              <a:t>Intrebari </a:t>
            </a:r>
            <a:r>
              <a:rPr lang="ro-RO" sz="4800" dirty="0" smtClean="0"/>
              <a:t>si raspunsuri</a:t>
            </a:r>
          </a:p>
          <a:p>
            <a:pPr>
              <a:buFont typeface="Arial" pitchFamily="34" charset="0"/>
              <a:buChar char="•"/>
            </a:pPr>
            <a:r>
              <a:rPr lang="ro-RO" sz="4800" dirty="0"/>
              <a:t> </a:t>
            </a:r>
            <a:r>
              <a:rPr lang="ro-RO" sz="4800" dirty="0" smtClean="0"/>
              <a:t>Grupuri </a:t>
            </a:r>
          </a:p>
          <a:p>
            <a:pPr>
              <a:buFont typeface="Arial" pitchFamily="34" charset="0"/>
              <a:buChar char="•"/>
            </a:pPr>
            <a:r>
              <a:rPr lang="ro-RO" sz="4800" dirty="0" smtClean="0"/>
              <a:t> Anunturi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C:\Documents and Settings\Bogdan\Desktop\faceboo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3071810"/>
            <a:ext cx="1039815" cy="1039815"/>
          </a:xfrm>
          <a:prstGeom prst="rect">
            <a:avLst/>
          </a:prstGeom>
          <a:noFill/>
        </p:spPr>
      </p:pic>
      <p:pic>
        <p:nvPicPr>
          <p:cNvPr id="8199" name="Picture 7" descr="C:\Documents and Settings\Bogdan\Desktop\twitter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4286256"/>
            <a:ext cx="1143008" cy="1143008"/>
          </a:xfrm>
          <a:prstGeom prst="rect">
            <a:avLst/>
          </a:prstGeom>
          <a:noFill/>
        </p:spPr>
      </p:pic>
      <p:pic>
        <p:nvPicPr>
          <p:cNvPr id="8200" name="Picture 8" descr="C:\Documents and Settings\Bogdan\Desktop\blo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28662" y="785794"/>
            <a:ext cx="1000132" cy="1000132"/>
          </a:xfrm>
          <a:prstGeom prst="rect">
            <a:avLst/>
          </a:prstGeom>
          <a:noFill/>
        </p:spPr>
      </p:pic>
      <p:pic>
        <p:nvPicPr>
          <p:cNvPr id="8201" name="Picture 9" descr="C:\Documents and Settings\Bogdan\Desktop\email-ico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28662" y="1928802"/>
            <a:ext cx="985827" cy="1000734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571736" y="928670"/>
            <a:ext cx="28480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blog.trafic.ro</a:t>
            </a:r>
            <a:endParaRPr lang="en-US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2500298" y="2071678"/>
            <a:ext cx="46434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newsletter trafic.ro</a:t>
            </a:r>
            <a:endParaRPr lang="en-US" sz="4000" dirty="0"/>
          </a:p>
        </p:txBody>
      </p:sp>
      <p:sp>
        <p:nvSpPr>
          <p:cNvPr id="19" name="TextBox 18"/>
          <p:cNvSpPr txBox="1"/>
          <p:nvPr/>
        </p:nvSpPr>
        <p:spPr>
          <a:xfrm>
            <a:off x="2500298" y="3214686"/>
            <a:ext cx="5357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facebook.com/</a:t>
            </a:r>
            <a:r>
              <a:rPr lang="en-US" sz="4000" dirty="0" err="1" smtClean="0"/>
              <a:t>traficro</a:t>
            </a:r>
            <a:endParaRPr lang="en-US" sz="4000" dirty="0"/>
          </a:p>
        </p:txBody>
      </p:sp>
      <p:sp>
        <p:nvSpPr>
          <p:cNvPr id="20" name="TextBox 19"/>
          <p:cNvSpPr txBox="1"/>
          <p:nvPr/>
        </p:nvSpPr>
        <p:spPr>
          <a:xfrm>
            <a:off x="2500298" y="4500570"/>
            <a:ext cx="364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@</a:t>
            </a:r>
            <a:r>
              <a:rPr lang="en-US" sz="4000" dirty="0" err="1" smtClean="0"/>
              <a:t>trafic.ro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928662" y="1214422"/>
            <a:ext cx="36433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 smtClean="0"/>
              <a:t>Multumesc</a:t>
            </a:r>
            <a:r>
              <a:rPr lang="en-US" sz="4800" dirty="0" smtClean="0"/>
              <a:t>.</a:t>
            </a:r>
            <a:endParaRPr lang="ro-RO" sz="48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500562" y="2285992"/>
            <a:ext cx="49291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000" dirty="0" smtClean="0"/>
              <a:t>Bogdan </a:t>
            </a:r>
            <a:r>
              <a:rPr lang="ro-RO" sz="4000" dirty="0" smtClean="0"/>
              <a:t>Aron</a:t>
            </a:r>
          </a:p>
          <a:p>
            <a:r>
              <a:rPr lang="en-US" sz="4000" dirty="0" smtClean="0"/>
              <a:t>b</a:t>
            </a:r>
            <a:r>
              <a:rPr lang="ro-RO" sz="4000" dirty="0" smtClean="0"/>
              <a:t>ogdan.aron@trafic.ro</a:t>
            </a:r>
            <a:endParaRPr lang="en-US" sz="4000" dirty="0"/>
          </a:p>
        </p:txBody>
      </p:sp>
      <p:pic>
        <p:nvPicPr>
          <p:cNvPr id="10" name="Picture 7" descr="C:\Documents and Settings\Bogdan\Desktop\twitte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643314"/>
            <a:ext cx="500066" cy="50006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143504" y="3500438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000" dirty="0" smtClean="0"/>
              <a:t>bogdanaron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714348" y="1500174"/>
            <a:ext cx="82153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ro-RO" b="1" dirty="0" smtClean="0">
                <a:latin typeface="Calibri" pitchFamily="34" charset="0"/>
              </a:rPr>
              <a:t>trafic.ro</a:t>
            </a:r>
            <a:r>
              <a:rPr lang="ro-RO" dirty="0" smtClean="0">
                <a:latin typeface="Calibri" pitchFamily="34" charset="0"/>
              </a:rPr>
              <a:t> este primul serviciu de monitorizare si analiza audientei web din Romania</a:t>
            </a:r>
          </a:p>
          <a:p>
            <a:endParaRPr lang="ro-RO" dirty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ro-RO" dirty="0" smtClean="0">
                <a:latin typeface="Calibri" pitchFamily="34" charset="0"/>
              </a:rPr>
              <a:t>Un proiect</a:t>
            </a:r>
          </a:p>
          <a:p>
            <a:endParaRPr lang="ro-RO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ro-RO" dirty="0" smtClean="0">
                <a:latin typeface="Calibri" pitchFamily="34" charset="0"/>
              </a:rPr>
              <a:t> Suntem 12+ </a:t>
            </a:r>
            <a:r>
              <a:rPr lang="ro-RO" dirty="0" smtClean="0">
                <a:latin typeface="Calibri" pitchFamily="34" charset="0"/>
                <a:sym typeface="Wingdings" pitchFamily="2" charset="2"/>
              </a:rPr>
              <a:t> (facebook.com/traficro)</a:t>
            </a:r>
            <a:endParaRPr lang="en-US" dirty="0" smtClean="0">
              <a:latin typeface="Calibri" pitchFamily="34" charset="0"/>
            </a:endParaRPr>
          </a:p>
          <a:p>
            <a:endParaRPr lang="ro-RO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alibri" pitchFamily="34" charset="0"/>
              </a:rPr>
              <a:t> </a:t>
            </a:r>
            <a:r>
              <a:rPr lang="ro-RO" dirty="0" smtClean="0">
                <a:latin typeface="Calibri" pitchFamily="34" charset="0"/>
              </a:rPr>
              <a:t>~</a:t>
            </a:r>
            <a:r>
              <a:rPr lang="en-US" dirty="0" smtClean="0">
                <a:latin typeface="Calibri" pitchFamily="34" charset="0"/>
              </a:rPr>
              <a:t> 45000 site-</a:t>
            </a:r>
            <a:r>
              <a:rPr lang="en-US" dirty="0" err="1" smtClean="0">
                <a:latin typeface="Calibri" pitchFamily="34" charset="0"/>
              </a:rPr>
              <a:t>uri</a:t>
            </a:r>
            <a:r>
              <a:rPr lang="en-US" dirty="0" smtClean="0">
                <a:latin typeface="Calibri" pitchFamily="34" charset="0"/>
              </a:rPr>
              <a:t> active </a:t>
            </a:r>
            <a:r>
              <a:rPr lang="en-US" dirty="0" err="1" smtClean="0">
                <a:latin typeface="Calibri" pitchFamily="34" charset="0"/>
              </a:rPr>
              <a:t>saptamanal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ro-RO" dirty="0" smtClean="0">
                <a:latin typeface="Calibri" pitchFamily="34" charset="0"/>
              </a:rPr>
              <a:t>(~25000 de clienti)</a:t>
            </a:r>
            <a:endParaRPr lang="en-US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n-US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Membru</a:t>
            </a:r>
            <a:r>
              <a:rPr lang="en-US" dirty="0" smtClean="0">
                <a:latin typeface="Calibri" pitchFamily="34" charset="0"/>
              </a:rPr>
              <a:t> al Web Analytics Association din </a:t>
            </a:r>
            <a:r>
              <a:rPr lang="en-US" dirty="0" err="1" smtClean="0">
                <a:latin typeface="Calibri" pitchFamily="34" charset="0"/>
              </a:rPr>
              <a:t>ianuarie</a:t>
            </a:r>
            <a:r>
              <a:rPr lang="en-US" dirty="0" smtClean="0">
                <a:latin typeface="Calibri" pitchFamily="34" charset="0"/>
              </a:rPr>
              <a:t> 2009</a:t>
            </a:r>
            <a:endParaRPr lang="ro-RO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alibri" pitchFamily="34" charset="0"/>
              </a:rPr>
              <a:t> </a:t>
            </a:r>
            <a:r>
              <a:rPr lang="ro-RO" dirty="0" smtClean="0">
                <a:latin typeface="Calibri" pitchFamily="34" charset="0"/>
              </a:rPr>
              <a:t>P</a:t>
            </a:r>
            <a:r>
              <a:rPr lang="en-US" dirty="0" err="1" smtClean="0">
                <a:latin typeface="Calibri" pitchFamily="34" charset="0"/>
              </a:rPr>
              <a:t>rocesam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aprox</a:t>
            </a:r>
            <a:r>
              <a:rPr lang="ro-RO" dirty="0" smtClean="0">
                <a:latin typeface="Calibri" pitchFamily="34" charset="0"/>
              </a:rPr>
              <a:t>imativ</a:t>
            </a:r>
            <a:r>
              <a:rPr lang="en-US" dirty="0" smtClean="0">
                <a:latin typeface="Calibri" pitchFamily="34" charset="0"/>
              </a:rPr>
              <a:t> 80Gb de </a:t>
            </a:r>
            <a:r>
              <a:rPr lang="en-US" dirty="0" err="1" smtClean="0">
                <a:latin typeface="Calibri" pitchFamily="34" charset="0"/>
              </a:rPr>
              <a:t>loguri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zilnic</a:t>
            </a:r>
            <a:endParaRPr lang="en-US" dirty="0" smtClean="0">
              <a:latin typeface="Calibri" pitchFamily="34" charset="0"/>
            </a:endParaRPr>
          </a:p>
          <a:p>
            <a:pPr lvl="1"/>
            <a:endParaRPr lang="en-US" u="sng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latin typeface="Calibri" pitchFamily="34" charset="0"/>
              </a:rPr>
              <a:t> </a:t>
            </a:r>
            <a:r>
              <a:rPr lang="ro-RO" dirty="0" smtClean="0">
                <a:latin typeface="Calibri" pitchFamily="34" charset="0"/>
              </a:rPr>
              <a:t>A</a:t>
            </a:r>
            <a:r>
              <a:rPr lang="en-US" dirty="0" smtClean="0">
                <a:latin typeface="Calibri" pitchFamily="34" charset="0"/>
              </a:rPr>
              <a:t>m </a:t>
            </a:r>
            <a:r>
              <a:rPr lang="en-US" dirty="0" err="1" smtClean="0">
                <a:latin typeface="Calibri" pitchFamily="34" charset="0"/>
              </a:rPr>
              <a:t>masurat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aprox</a:t>
            </a:r>
            <a:r>
              <a:rPr lang="en-US" dirty="0" smtClean="0">
                <a:latin typeface="Calibri" pitchFamily="34" charset="0"/>
              </a:rPr>
              <a:t> 100 </a:t>
            </a:r>
            <a:r>
              <a:rPr lang="en-US" dirty="0" err="1" smtClean="0">
                <a:latin typeface="Calibri" pitchFamily="34" charset="0"/>
              </a:rPr>
              <a:t>miliarde</a:t>
            </a:r>
            <a:r>
              <a:rPr lang="en-US" dirty="0" smtClean="0">
                <a:latin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</a:rPr>
              <a:t>afisari</a:t>
            </a:r>
            <a:r>
              <a:rPr lang="en-US" dirty="0" smtClean="0">
                <a:latin typeface="Calibri" pitchFamily="34" charset="0"/>
              </a:rPr>
              <a:t> de-a </a:t>
            </a:r>
            <a:r>
              <a:rPr lang="en-US" dirty="0" err="1" smtClean="0">
                <a:latin typeface="Calibri" pitchFamily="34" charset="0"/>
              </a:rPr>
              <a:t>lungul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timpului</a:t>
            </a:r>
            <a:endParaRPr lang="en-US" dirty="0" smtClean="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en-US" dirty="0">
              <a:latin typeface="Calibri" pitchFamily="34" charset="0"/>
            </a:endParaRPr>
          </a:p>
        </p:txBody>
      </p:sp>
      <p:pic>
        <p:nvPicPr>
          <p:cNvPr id="9" name="Picture 7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1785926"/>
            <a:ext cx="21463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714348" y="428604"/>
            <a:ext cx="9001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/>
              <a:t>1. Cine este </a:t>
            </a:r>
            <a:r>
              <a:rPr lang="ro-RO" sz="4800" b="1" dirty="0" smtClean="0"/>
              <a:t>trafic.ro</a:t>
            </a:r>
            <a:r>
              <a:rPr lang="ro-RO" sz="4800" dirty="0" smtClean="0"/>
              <a:t>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285701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428604"/>
            <a:ext cx="90726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o-RO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2. Ce face </a:t>
            </a:r>
            <a:r>
              <a:rPr lang="ro-RO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trafic.ro</a:t>
            </a:r>
            <a:r>
              <a:rPr lang="ro-RO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</a:rPr>
              <a:t>?</a:t>
            </a:r>
            <a:endParaRPr lang="en-US" sz="48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1538" y="1285860"/>
            <a:ext cx="84296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ro-RO" sz="2800" dirty="0" smtClean="0"/>
              <a:t>Clasamentul </a:t>
            </a:r>
            <a:r>
              <a:rPr lang="ro-RO" sz="2800" dirty="0" smtClean="0"/>
              <a:t>site-urilor romanesti 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ro-RO" sz="2800" dirty="0" smtClean="0"/>
              <a:t> </a:t>
            </a:r>
            <a:r>
              <a:rPr lang="ro-RO" sz="2800" dirty="0" smtClean="0"/>
              <a:t>Web </a:t>
            </a:r>
            <a:r>
              <a:rPr lang="ro-RO" sz="2800" dirty="0" smtClean="0"/>
              <a:t>Analytics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ro-RO" sz="2800" dirty="0" smtClean="0"/>
              <a:t> </a:t>
            </a:r>
            <a:r>
              <a:rPr lang="ro-RO" sz="2800" dirty="0" smtClean="0"/>
              <a:t>Analiza competitiva </a:t>
            </a:r>
          </a:p>
          <a:p>
            <a:pPr>
              <a:buFont typeface="Arial" pitchFamily="34" charset="0"/>
              <a:buChar char="•"/>
            </a:pPr>
            <a:r>
              <a:rPr lang="ro-RO" sz="2800" dirty="0" smtClean="0"/>
              <a:t> Api.trafic.ro</a:t>
            </a:r>
          </a:p>
          <a:p>
            <a:pPr>
              <a:buFont typeface="Arial" pitchFamily="34" charset="0"/>
              <a:buChar char="•"/>
            </a:pPr>
            <a:r>
              <a:rPr lang="ro-RO" sz="2800" dirty="0" smtClean="0"/>
              <a:t> AdPlanner.trafic.ro + </a:t>
            </a:r>
            <a:r>
              <a:rPr lang="en-US" sz="2800" dirty="0" err="1" smtClean="0"/>
              <a:t>Studii</a:t>
            </a:r>
            <a:r>
              <a:rPr lang="en-US" sz="2800" dirty="0" smtClean="0"/>
              <a:t> </a:t>
            </a:r>
            <a:r>
              <a:rPr lang="ro-RO" sz="2800" dirty="0" smtClean="0"/>
              <a:t>Demografice</a:t>
            </a:r>
            <a:endParaRPr lang="ro-RO" sz="2800" dirty="0" smtClean="0"/>
          </a:p>
          <a:p>
            <a:pPr>
              <a:buFont typeface="Arial" pitchFamily="34" charset="0"/>
              <a:buChar char="•"/>
            </a:pPr>
            <a:r>
              <a:rPr lang="ro-RO" sz="2800" dirty="0"/>
              <a:t> </a:t>
            </a:r>
            <a:r>
              <a:rPr lang="ro-RO" sz="2800" dirty="0" smtClean="0"/>
              <a:t>Informatii relevante (newsletter, comunicate de presa, twitter, facebook)</a:t>
            </a:r>
          </a:p>
          <a:p>
            <a:pPr>
              <a:buFont typeface="Arial" pitchFamily="34" charset="0"/>
              <a:buChar char="•"/>
            </a:pPr>
            <a:r>
              <a:rPr lang="ro-RO" sz="2800" dirty="0" smtClean="0"/>
              <a:t> Comunitate.trafic.ro</a:t>
            </a:r>
          </a:p>
          <a:p>
            <a:pPr>
              <a:buFont typeface="Arial" pitchFamily="34" charset="0"/>
              <a:buChar char="•"/>
            </a:pPr>
            <a:r>
              <a:rPr lang="ro-RO" sz="2800" dirty="0" smtClean="0"/>
              <a:t> Evenimente</a:t>
            </a:r>
          </a:p>
          <a:p>
            <a:pPr>
              <a:buFont typeface="Arial" pitchFamily="34" charset="0"/>
              <a:buChar char="•"/>
            </a:pPr>
            <a:r>
              <a:rPr lang="ro-RO" sz="2800" dirty="0" smtClean="0"/>
              <a:t> ... Dezvoltam intens </a:t>
            </a:r>
            <a:r>
              <a:rPr lang="ro-RO" sz="2800" dirty="0" smtClean="0">
                <a:sym typeface="Wingdings" pitchFamily="2" charset="2"/>
              </a:rPr>
              <a:t></a:t>
            </a:r>
            <a:endParaRPr lang="ro-RO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928662" y="928670"/>
            <a:ext cx="90011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/>
              <a:t>3</a:t>
            </a:r>
            <a:r>
              <a:rPr lang="ro-RO" sz="4800" dirty="0" smtClean="0"/>
              <a:t>. </a:t>
            </a:r>
            <a:r>
              <a:rPr lang="en-US" sz="4800" dirty="0" err="1" smtClean="0"/>
              <a:t>Optimizez</a:t>
            </a:r>
            <a:r>
              <a:rPr lang="en-US" sz="4800" dirty="0" smtClean="0"/>
              <a:t> </a:t>
            </a:r>
            <a:r>
              <a:rPr lang="en-US" sz="4800" dirty="0" err="1" smtClean="0"/>
              <a:t>doar</a:t>
            </a:r>
            <a:r>
              <a:rPr lang="en-US" sz="4800" dirty="0" smtClean="0"/>
              <a:t> </a:t>
            </a:r>
            <a:r>
              <a:rPr lang="en-US" sz="4800" dirty="0" err="1" smtClean="0"/>
              <a:t>pentru</a:t>
            </a:r>
            <a:r>
              <a:rPr lang="en-US" sz="4800" dirty="0" smtClean="0"/>
              <a:t> Google </a:t>
            </a:r>
            <a:r>
              <a:rPr lang="en-US" sz="4800" dirty="0" err="1" smtClean="0"/>
              <a:t>sau</a:t>
            </a:r>
            <a:r>
              <a:rPr lang="en-US" sz="4800" dirty="0" smtClean="0"/>
              <a:t> </a:t>
            </a:r>
            <a:r>
              <a:rPr lang="en-US" sz="4800" dirty="0" err="1" smtClean="0"/>
              <a:t>si</a:t>
            </a:r>
            <a:r>
              <a:rPr lang="en-US" sz="4800" dirty="0" smtClean="0"/>
              <a:t> </a:t>
            </a:r>
            <a:r>
              <a:rPr lang="en-US" sz="4800" dirty="0" err="1" smtClean="0"/>
              <a:t>pentru</a:t>
            </a:r>
            <a:r>
              <a:rPr lang="en-US" sz="4800" dirty="0" smtClean="0"/>
              <a:t> Yahoo / Bing?</a:t>
            </a:r>
            <a:endParaRPr lang="en-US" sz="4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71538" y="2928934"/>
          <a:ext cx="6905652" cy="2475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6413"/>
                <a:gridCol w="1726413"/>
                <a:gridCol w="1726413"/>
                <a:gridCol w="1726413"/>
              </a:tblGrid>
              <a:tr h="678144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Motor de cautare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Aprilie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Aprilie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Variatie</a:t>
                      </a:r>
                      <a:endParaRPr lang="en-US" dirty="0"/>
                    </a:p>
                  </a:txBody>
                  <a:tcPr/>
                </a:tc>
              </a:tr>
              <a:tr h="517059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Google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97,</a:t>
                      </a:r>
                      <a:r>
                        <a:rPr lang="ro-RO" dirty="0" smtClean="0"/>
                        <a:t>05%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94,89%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+2,16%</a:t>
                      </a:r>
                    </a:p>
                  </a:txBody>
                  <a:tcPr/>
                </a:tc>
              </a:tr>
              <a:tr h="517059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Yahoo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1,58</a:t>
                      </a:r>
                      <a:r>
                        <a:rPr lang="ro-RO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2,16</a:t>
                      </a:r>
                      <a:r>
                        <a:rPr lang="ro-RO" dirty="0" smtClean="0"/>
                        <a:t>%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-0,58%</a:t>
                      </a:r>
                      <a:endParaRPr lang="en-US" dirty="0"/>
                    </a:p>
                  </a:txBody>
                  <a:tcPr/>
                </a:tc>
              </a:tr>
              <a:tr h="517059"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Bing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</a:t>
                      </a:r>
                      <a:r>
                        <a:rPr lang="ro-RO" dirty="0" smtClean="0"/>
                        <a:t>41%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1,18%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-0,77%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14348" y="785794"/>
            <a:ext cx="7572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/>
              <a:t>4</a:t>
            </a:r>
            <a:r>
              <a:rPr lang="ro-RO" sz="4800" dirty="0" smtClean="0"/>
              <a:t>. Cat trafic pot </a:t>
            </a:r>
            <a:r>
              <a:rPr lang="en-US" sz="4800" dirty="0" err="1" smtClean="0"/>
              <a:t>sa</a:t>
            </a:r>
            <a:r>
              <a:rPr lang="en-US" sz="4800" dirty="0" smtClean="0"/>
              <a:t>-mi </a:t>
            </a:r>
            <a:r>
              <a:rPr lang="en-US" sz="4800" dirty="0" err="1" smtClean="0"/>
              <a:t>aduca</a:t>
            </a:r>
            <a:r>
              <a:rPr lang="en-US" sz="4800" dirty="0" smtClean="0"/>
              <a:t> </a:t>
            </a:r>
            <a:r>
              <a:rPr lang="ro-RO" sz="4800" dirty="0" smtClean="0"/>
              <a:t>motoarele </a:t>
            </a:r>
            <a:r>
              <a:rPr lang="ro-RO" sz="4800" dirty="0" smtClean="0"/>
              <a:t>de </a:t>
            </a:r>
            <a:r>
              <a:rPr lang="ro-RO" sz="4800" dirty="0" smtClean="0"/>
              <a:t>cautare?</a:t>
            </a:r>
            <a:endParaRPr lang="en-US" sz="4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85786" y="2928934"/>
          <a:ext cx="778674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686"/>
                <a:gridCol w="1946686"/>
                <a:gridCol w="1946686"/>
                <a:gridCol w="19466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Aprilie 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Aprilie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Variatie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%Click-</a:t>
                      </a:r>
                      <a:r>
                        <a:rPr lang="en-US" dirty="0" err="1" smtClean="0"/>
                        <a:t>uri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trimise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44,3%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45,45%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 smtClean="0"/>
                        <a:t>+1,15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85786" y="4071942"/>
            <a:ext cx="81439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Motoarele</a:t>
            </a:r>
            <a:r>
              <a:rPr lang="en-US" sz="2800" dirty="0" smtClean="0"/>
              <a:t> de </a:t>
            </a:r>
            <a:r>
              <a:rPr lang="en-US" sz="2800" dirty="0" err="1" smtClean="0"/>
              <a:t>cautare</a:t>
            </a:r>
            <a:r>
              <a:rPr lang="en-US" sz="2800" dirty="0" smtClean="0"/>
              <a:t> </a:t>
            </a:r>
            <a:r>
              <a:rPr lang="en-US" sz="2800" dirty="0" err="1" smtClean="0"/>
              <a:t>sunt</a:t>
            </a:r>
            <a:r>
              <a:rPr lang="en-US" sz="2800" dirty="0" smtClean="0"/>
              <a:t> “</a:t>
            </a:r>
            <a:r>
              <a:rPr lang="en-US" sz="2800" dirty="0" err="1" smtClean="0"/>
              <a:t>raspunzatoare</a:t>
            </a:r>
            <a:r>
              <a:rPr lang="en-US" sz="2800" dirty="0" smtClean="0"/>
              <a:t>” </a:t>
            </a:r>
            <a:r>
              <a:rPr lang="en-US" sz="2800" dirty="0" err="1" smtClean="0"/>
              <a:t>acum</a:t>
            </a:r>
            <a:r>
              <a:rPr lang="en-US" sz="2800" dirty="0" smtClean="0"/>
              <a:t> de 45,45% din </a:t>
            </a:r>
            <a:r>
              <a:rPr lang="en-US" sz="2800" dirty="0" err="1" smtClean="0"/>
              <a:t>traficul</a:t>
            </a:r>
            <a:r>
              <a:rPr lang="en-US" sz="2800" dirty="0" smtClean="0"/>
              <a:t> total de </a:t>
            </a:r>
            <a:r>
              <a:rPr lang="en-US" sz="2800" dirty="0" err="1" smtClean="0"/>
              <a:t>pe</a:t>
            </a:r>
            <a:r>
              <a:rPr lang="en-US" sz="2800" dirty="0" smtClean="0"/>
              <a:t> site-</a:t>
            </a:r>
            <a:r>
              <a:rPr lang="en-US" sz="2800" dirty="0" err="1" smtClean="0"/>
              <a:t>urile</a:t>
            </a:r>
            <a:r>
              <a:rPr lang="en-US" sz="2800" dirty="0" smtClean="0"/>
              <a:t> </a:t>
            </a:r>
            <a:r>
              <a:rPr lang="en-US" sz="2800" dirty="0" err="1" smtClean="0"/>
              <a:t>romanesti</a:t>
            </a:r>
            <a:r>
              <a:rPr lang="en-US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Motoarele</a:t>
            </a:r>
            <a:r>
              <a:rPr lang="en-US" sz="2800" dirty="0" smtClean="0"/>
              <a:t> de </a:t>
            </a:r>
            <a:r>
              <a:rPr lang="en-US" sz="2800" dirty="0" err="1" smtClean="0"/>
              <a:t>cautare</a:t>
            </a:r>
            <a:r>
              <a:rPr lang="en-US" sz="2800" dirty="0" smtClean="0"/>
              <a:t> </a:t>
            </a:r>
            <a:r>
              <a:rPr lang="en-US" sz="2800" dirty="0" err="1" smtClean="0"/>
              <a:t>reprezinta</a:t>
            </a:r>
            <a:r>
              <a:rPr lang="en-US" sz="2800" dirty="0" smtClean="0"/>
              <a:t> </a:t>
            </a:r>
            <a:r>
              <a:rPr lang="en-US" sz="2800" dirty="0" err="1" smtClean="0"/>
              <a:t>cea</a:t>
            </a:r>
            <a:r>
              <a:rPr lang="en-US" sz="2800" dirty="0" smtClean="0"/>
              <a:t> </a:t>
            </a:r>
            <a:r>
              <a:rPr lang="en-US" sz="2800" dirty="0" err="1" smtClean="0"/>
              <a:t>mai</a:t>
            </a:r>
            <a:r>
              <a:rPr lang="en-US" sz="2800" dirty="0" smtClean="0"/>
              <a:t> </a:t>
            </a:r>
            <a:r>
              <a:rPr lang="en-US" sz="2800" dirty="0" err="1" smtClean="0"/>
              <a:t>importanta</a:t>
            </a:r>
            <a:r>
              <a:rPr lang="en-US" sz="2800" dirty="0" smtClean="0"/>
              <a:t> </a:t>
            </a:r>
            <a:r>
              <a:rPr lang="en-US" sz="2800" dirty="0" err="1" smtClean="0"/>
              <a:t>sursa</a:t>
            </a:r>
            <a:r>
              <a:rPr lang="en-US" sz="2800" dirty="0" smtClean="0"/>
              <a:t> de </a:t>
            </a:r>
            <a:r>
              <a:rPr lang="en-US" sz="2800" dirty="0" err="1" smtClean="0"/>
              <a:t>trafic</a:t>
            </a:r>
            <a:r>
              <a:rPr lang="en-US" sz="2800" dirty="0" smtClean="0"/>
              <a:t> </a:t>
            </a:r>
            <a:r>
              <a:rPr lang="en-US" sz="2800" dirty="0" err="1" smtClean="0"/>
              <a:t>pentru</a:t>
            </a:r>
            <a:r>
              <a:rPr lang="en-US" sz="2800" dirty="0" smtClean="0"/>
              <a:t> site-</a:t>
            </a:r>
            <a:r>
              <a:rPr lang="en-US" sz="2800" dirty="0" err="1" smtClean="0"/>
              <a:t>urile</a:t>
            </a:r>
            <a:r>
              <a:rPr lang="en-US" sz="2800" dirty="0" smtClean="0"/>
              <a:t> </a:t>
            </a:r>
            <a:r>
              <a:rPr lang="en-US" sz="2800" dirty="0" err="1" smtClean="0"/>
              <a:t>romanesti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28596" y="0"/>
            <a:ext cx="87154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/>
              <a:t>5. Cate cuvinte </a:t>
            </a:r>
            <a:r>
              <a:rPr lang="en-US" sz="4800" dirty="0" err="1" smtClean="0"/>
              <a:t>trebuie</a:t>
            </a:r>
            <a:r>
              <a:rPr lang="en-US" sz="4800" dirty="0" smtClean="0"/>
              <a:t> </a:t>
            </a:r>
            <a:r>
              <a:rPr lang="ro-RO" sz="4800" dirty="0" smtClean="0"/>
              <a:t>sa </a:t>
            </a:r>
            <a:r>
              <a:rPr lang="ro-RO" sz="4800" dirty="0" smtClean="0"/>
              <a:t>contina expresiile pentru care optimizez?</a:t>
            </a:r>
            <a:endParaRPr lang="en-US" sz="4800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642910" y="1571612"/>
          <a:ext cx="742955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57158" y="214290"/>
            <a:ext cx="80010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4800" dirty="0" smtClean="0"/>
          </a:p>
          <a:p>
            <a:pPr>
              <a:buFont typeface="Arial" pitchFamily="34" charset="0"/>
              <a:buChar char="•"/>
            </a:pPr>
            <a:r>
              <a:rPr lang="ro-RO" sz="4800" dirty="0" smtClean="0"/>
              <a:t> Doar 11% </a:t>
            </a:r>
            <a:r>
              <a:rPr lang="en-US" sz="4800" dirty="0" smtClean="0"/>
              <a:t>din </a:t>
            </a:r>
            <a:r>
              <a:rPr lang="en-US" sz="4800" dirty="0" err="1" smtClean="0"/>
              <a:t>cautari</a:t>
            </a:r>
            <a:r>
              <a:rPr lang="en-US" sz="4800" dirty="0" smtClean="0"/>
              <a:t> </a:t>
            </a:r>
            <a:r>
              <a:rPr lang="en-US" sz="4800" dirty="0" err="1" smtClean="0"/>
              <a:t>contin</a:t>
            </a:r>
            <a:r>
              <a:rPr lang="en-US" sz="4800" dirty="0" smtClean="0"/>
              <a:t> </a:t>
            </a:r>
            <a:r>
              <a:rPr lang="ro-RO" sz="4800" dirty="0" smtClean="0"/>
              <a:t>un </a:t>
            </a:r>
            <a:r>
              <a:rPr lang="ro-RO" sz="4800" dirty="0" smtClean="0"/>
              <a:t>singur cuvant.</a:t>
            </a:r>
          </a:p>
          <a:p>
            <a:endParaRPr lang="ro-RO" sz="4800" dirty="0" smtClean="0"/>
          </a:p>
          <a:p>
            <a:pPr>
              <a:buFont typeface="Arial" pitchFamily="34" charset="0"/>
              <a:buChar char="•"/>
            </a:pPr>
            <a:r>
              <a:rPr lang="ro-RO" sz="4800" dirty="0" smtClean="0"/>
              <a:t> Lungimea medie pentru o expresie este in momentul de fata de ~21 de caractere.</a:t>
            </a:r>
            <a:endParaRPr lang="ro-RO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background-twitter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44575" y="-747713"/>
            <a:ext cx="10925175" cy="6943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411413" y="115888"/>
            <a:ext cx="41052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o-RO" sz="1200" dirty="0">
              <a:solidFill>
                <a:srgbClr val="969696"/>
              </a:solidFill>
              <a:latin typeface="Futura Md BT" pitchFamily="34" charset="0"/>
            </a:endParaRPr>
          </a:p>
        </p:txBody>
      </p:sp>
      <p:pic>
        <p:nvPicPr>
          <p:cNvPr id="7" name="Picture 9" descr="C:\Documents and Settings\bogdan.aron\Desktop\trafic.ro\comunicare\logo_trafic_small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5929313"/>
            <a:ext cx="216058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57158" y="214290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sz="4800" dirty="0" smtClean="0"/>
          </a:p>
        </p:txBody>
      </p:sp>
      <p:pic>
        <p:nvPicPr>
          <p:cNvPr id="9" name="Picture 2" descr="C:\Documents and Settings\bogdan.aron\Desktop\prezentare trafic\googleh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0"/>
            <a:ext cx="5072098" cy="5638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474</Words>
  <Application>Microsoft Office PowerPoint</Application>
  <PresentationFormat>On-screen Show (4:3)</PresentationFormat>
  <Paragraphs>104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bogdan.aron</dc:creator>
  <cp:lastModifiedBy>Bogdan</cp:lastModifiedBy>
  <cp:revision>94</cp:revision>
  <dcterms:created xsi:type="dcterms:W3CDTF">2010-05-14T13:00:24Z</dcterms:created>
  <dcterms:modified xsi:type="dcterms:W3CDTF">2010-05-15T07:30:40Z</dcterms:modified>
</cp:coreProperties>
</file>