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65137-5003-4F07-B876-9D38FABCC1FB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16D22-749A-4F69-86AC-6B1795546D1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eom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eom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eom.com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eom.com/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eom.com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eom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eom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iseom.com/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13.jpeg"/><Relationship Id="rId4" Type="http://schemas.openxmlformats.org/officeDocument/2006/relationships/image" Target="../media/image2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eom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395998"/>
            <a:ext cx="1587500" cy="381000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1524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pic>
        <p:nvPicPr>
          <p:cNvPr id="20" name="Image 19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-4802"/>
            <a:ext cx="9144000" cy="6862802"/>
          </a:xfrm>
          <a:prstGeom prst="rect">
            <a:avLst/>
          </a:prstGeom>
        </p:spPr>
      </p:pic>
      <p:pic>
        <p:nvPicPr>
          <p:cNvPr id="21" name="Image 20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-4802"/>
            <a:ext cx="9144000" cy="6862802"/>
          </a:xfrm>
          <a:prstGeom prst="rect">
            <a:avLst/>
          </a:prstGeom>
        </p:spPr>
      </p:pic>
      <p:pic>
        <p:nvPicPr>
          <p:cNvPr id="23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99998"/>
            <a:ext cx="1905000" cy="4572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096000" y="6395998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400" y="6319798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sp>
        <p:nvSpPr>
          <p:cNvPr id="30" name="ZoneTexte 8"/>
          <p:cNvSpPr txBox="1">
            <a:spLocks noChangeArrowheads="1"/>
          </p:cNvSpPr>
          <p:nvPr/>
        </p:nvSpPr>
        <p:spPr bwMode="auto">
          <a:xfrm>
            <a:off x="1571625" y="1285875"/>
            <a:ext cx="59293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/>
              <a:t>ESTE NEVOIE DE CONSULTANTA INAINTEA INCEPERII UNEI PRESTATII DE SEO?</a:t>
            </a:r>
          </a:p>
          <a:p>
            <a:pPr algn="ctr"/>
            <a:r>
              <a:rPr lang="fr-FR" sz="2400" dirty="0"/>
              <a:t>(Este </a:t>
            </a:r>
            <a:r>
              <a:rPr lang="fr-FR" sz="2400" dirty="0" err="1"/>
              <a:t>nevoie</a:t>
            </a:r>
            <a:r>
              <a:rPr lang="fr-FR" sz="2400" dirty="0"/>
              <a:t> de audit </a:t>
            </a:r>
            <a:r>
              <a:rPr lang="fr-FR" sz="2400" dirty="0" err="1"/>
              <a:t>inaintea</a:t>
            </a:r>
            <a:r>
              <a:rPr lang="fr-FR" sz="2400" dirty="0"/>
              <a:t> </a:t>
            </a:r>
            <a:r>
              <a:rPr lang="fr-FR" sz="2400" dirty="0" err="1"/>
              <a:t>optimizarii</a:t>
            </a:r>
            <a:r>
              <a:rPr lang="fr-FR" sz="2400" dirty="0"/>
              <a:t> </a:t>
            </a:r>
            <a:r>
              <a:rPr lang="fr-FR" sz="2400" dirty="0" err="1"/>
              <a:t>propriu</a:t>
            </a:r>
            <a:r>
              <a:rPr lang="fr-FR" sz="2400" dirty="0"/>
              <a:t>-</a:t>
            </a:r>
            <a:r>
              <a:rPr lang="fr-FR" sz="2400" dirty="0" err="1"/>
              <a:t>zise</a:t>
            </a:r>
            <a:r>
              <a:rPr lang="fr-FR" sz="2400" dirty="0"/>
              <a:t>?)</a:t>
            </a:r>
          </a:p>
          <a:p>
            <a:pPr algn="ctr"/>
            <a:endParaRPr lang="fr-FR" sz="2000" b="1" dirty="0"/>
          </a:p>
          <a:p>
            <a:pPr algn="ctr"/>
            <a:endParaRPr lang="fr-FR" sz="2000" b="1" dirty="0"/>
          </a:p>
        </p:txBody>
      </p:sp>
      <p:pic>
        <p:nvPicPr>
          <p:cNvPr id="31" name="Image 11" descr="brosa semnul intrebari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25" y="3714750"/>
            <a:ext cx="23574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Image 12" descr="brosa semnul intrebari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3714750"/>
            <a:ext cx="235743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Image 13" descr="brosa semnul intrebari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714750"/>
            <a:ext cx="23574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400800"/>
            <a:ext cx="1587500" cy="381000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1524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pic>
        <p:nvPicPr>
          <p:cNvPr id="20" name="Image 19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1" name="Image 20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4762"/>
            <a:ext cx="9144000" cy="6862802"/>
          </a:xfrm>
          <a:prstGeom prst="rect">
            <a:avLst/>
          </a:prstGeom>
        </p:spPr>
      </p:pic>
      <p:pic>
        <p:nvPicPr>
          <p:cNvPr id="23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905000" cy="4572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pic>
        <p:nvPicPr>
          <p:cNvPr id="11" name="Image 4" descr="Multime-Sursa-Economist_co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438400"/>
            <a:ext cx="5826125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ulle ronde 11"/>
          <p:cNvSpPr/>
          <p:nvPr/>
        </p:nvSpPr>
        <p:spPr>
          <a:xfrm>
            <a:off x="3429000" y="1676400"/>
            <a:ext cx="857250" cy="541338"/>
          </a:xfrm>
          <a:prstGeom prst="wedgeEllipseCallout">
            <a:avLst>
              <a:gd name="adj1" fmla="val -56187"/>
              <a:gd name="adj2" fmla="val 118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DA</a:t>
            </a:r>
          </a:p>
        </p:txBody>
      </p:sp>
      <p:sp>
        <p:nvSpPr>
          <p:cNvPr id="13" name="Bulle ronde 12"/>
          <p:cNvSpPr/>
          <p:nvPr/>
        </p:nvSpPr>
        <p:spPr>
          <a:xfrm>
            <a:off x="5105400" y="1676400"/>
            <a:ext cx="857250" cy="541338"/>
          </a:xfrm>
          <a:prstGeom prst="wedgeEllipseCallout">
            <a:avLst>
              <a:gd name="adj1" fmla="val -143660"/>
              <a:gd name="adj2" fmla="val 134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DA</a:t>
            </a:r>
          </a:p>
        </p:txBody>
      </p:sp>
      <p:sp>
        <p:nvSpPr>
          <p:cNvPr id="14" name="Bulle ronde 13"/>
          <p:cNvSpPr/>
          <p:nvPr/>
        </p:nvSpPr>
        <p:spPr>
          <a:xfrm>
            <a:off x="500063" y="1643063"/>
            <a:ext cx="914400" cy="612775"/>
          </a:xfrm>
          <a:prstGeom prst="wedgeEllipseCallout">
            <a:avLst>
              <a:gd name="adj1" fmla="val 99369"/>
              <a:gd name="adj2" fmla="val 98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DA</a:t>
            </a:r>
          </a:p>
        </p:txBody>
      </p:sp>
      <p:sp>
        <p:nvSpPr>
          <p:cNvPr id="15" name="Bulle ronde 14"/>
          <p:cNvSpPr/>
          <p:nvPr/>
        </p:nvSpPr>
        <p:spPr>
          <a:xfrm>
            <a:off x="7858125" y="3500438"/>
            <a:ext cx="914400" cy="612775"/>
          </a:xfrm>
          <a:prstGeom prst="wedgeEllipseCallout">
            <a:avLst>
              <a:gd name="adj1" fmla="val -139015"/>
              <a:gd name="adj2" fmla="val 1484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DA</a:t>
            </a:r>
          </a:p>
        </p:txBody>
      </p:sp>
      <p:sp>
        <p:nvSpPr>
          <p:cNvPr id="16" name="Bulle ronde 15"/>
          <p:cNvSpPr/>
          <p:nvPr/>
        </p:nvSpPr>
        <p:spPr>
          <a:xfrm>
            <a:off x="6629400" y="1447800"/>
            <a:ext cx="914400" cy="612775"/>
          </a:xfrm>
          <a:prstGeom prst="wedgeEllipseCallout">
            <a:avLst>
              <a:gd name="adj1" fmla="val -104671"/>
              <a:gd name="adj2" fmla="val 17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DA</a:t>
            </a:r>
          </a:p>
        </p:txBody>
      </p:sp>
      <p:sp>
        <p:nvSpPr>
          <p:cNvPr id="17" name="Bulle ronde 16"/>
          <p:cNvSpPr/>
          <p:nvPr/>
        </p:nvSpPr>
        <p:spPr>
          <a:xfrm>
            <a:off x="8001000" y="1571625"/>
            <a:ext cx="914400" cy="612775"/>
          </a:xfrm>
          <a:prstGeom prst="wedgeEllipseCallout">
            <a:avLst>
              <a:gd name="adj1" fmla="val -146086"/>
              <a:gd name="adj2" fmla="val 180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NU</a:t>
            </a:r>
          </a:p>
        </p:txBody>
      </p:sp>
      <p:sp>
        <p:nvSpPr>
          <p:cNvPr id="22" name="Bulle ronde 21"/>
          <p:cNvSpPr/>
          <p:nvPr/>
        </p:nvSpPr>
        <p:spPr>
          <a:xfrm>
            <a:off x="571500" y="3000375"/>
            <a:ext cx="914400" cy="612775"/>
          </a:xfrm>
          <a:prstGeom prst="wedgeEllipseCallout">
            <a:avLst>
              <a:gd name="adj1" fmla="val 112500"/>
              <a:gd name="adj2" fmla="val 1032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DA</a:t>
            </a:r>
          </a:p>
        </p:txBody>
      </p:sp>
      <p:sp>
        <p:nvSpPr>
          <p:cNvPr id="26" name="Bulle ronde 25"/>
          <p:cNvSpPr/>
          <p:nvPr/>
        </p:nvSpPr>
        <p:spPr>
          <a:xfrm>
            <a:off x="1905000" y="1371600"/>
            <a:ext cx="914400" cy="612775"/>
          </a:xfrm>
          <a:prstGeom prst="wedgeEllipseCallout">
            <a:avLst>
              <a:gd name="adj1" fmla="val 42803"/>
              <a:gd name="adj2" fmla="val 196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4C"/>
                </a:solidFill>
              </a:rPr>
              <a:t>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 descr="diana.jpg"/>
          <p:cNvPicPr>
            <a:picLocks noChangeAspect="1"/>
          </p:cNvPicPr>
          <p:nvPr/>
        </p:nvPicPr>
        <p:blipFill>
          <a:blip r:embed="rId2" cstate="print"/>
          <a:srcRect l="1461"/>
          <a:stretch>
            <a:fillRect/>
          </a:stretch>
        </p:blipFill>
        <p:spPr>
          <a:xfrm>
            <a:off x="0" y="4762"/>
            <a:ext cx="9144000" cy="686280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1786"/>
          <a:stretch>
            <a:fillRect/>
          </a:stretch>
        </p:blipFill>
        <p:spPr bwMode="auto">
          <a:xfrm>
            <a:off x="304800" y="1371600"/>
            <a:ext cx="685800" cy="464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1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81000"/>
            <a:ext cx="1905000" cy="457200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5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1000" y="2057400"/>
            <a:ext cx="513410" cy="3276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AUDIT SEO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sp>
        <p:nvSpPr>
          <p:cNvPr id="24" name="Rectangle 23"/>
          <p:cNvSpPr/>
          <p:nvPr/>
        </p:nvSpPr>
        <p:spPr>
          <a:xfrm>
            <a:off x="2286000" y="751344"/>
            <a:ext cx="5715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algn="ctr"/>
            <a:r>
              <a:rPr lang="fr-FR" sz="2800" b="1" dirty="0" smtClean="0"/>
              <a:t>De </a:t>
            </a:r>
            <a:r>
              <a:rPr lang="fr-FR" sz="2800" b="1" dirty="0" smtClean="0"/>
              <a:t>ce este important audit-</a:t>
            </a:r>
            <a:r>
              <a:rPr lang="fr-FR" sz="2800" b="1" dirty="0" err="1" smtClean="0"/>
              <a:t>ul</a:t>
            </a:r>
            <a:r>
              <a:rPr lang="fr-FR" sz="2800" b="1" dirty="0" smtClean="0"/>
              <a:t>?</a:t>
            </a:r>
            <a:endParaRPr lang="fr-FR" sz="2800" b="1" dirty="0" smtClean="0"/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- </a:t>
            </a:r>
            <a:r>
              <a:rPr lang="fr-FR" dirty="0" err="1" smtClean="0"/>
              <a:t>Permite</a:t>
            </a:r>
            <a:r>
              <a:rPr lang="fr-FR" dirty="0" smtClean="0"/>
              <a:t> </a:t>
            </a:r>
            <a:r>
              <a:rPr lang="fr-FR" dirty="0" err="1" smtClean="0"/>
              <a:t>evaluarea</a:t>
            </a:r>
            <a:r>
              <a:rPr lang="fr-FR" dirty="0" smtClean="0"/>
              <a:t> </a:t>
            </a:r>
            <a:r>
              <a:rPr lang="fr-FR" dirty="0" err="1" smtClean="0"/>
              <a:t>potentialului</a:t>
            </a:r>
            <a:r>
              <a:rPr lang="fr-FR" dirty="0" smtClean="0"/>
              <a:t> de </a:t>
            </a:r>
            <a:r>
              <a:rPr lang="fr-FR" dirty="0" err="1" smtClean="0"/>
              <a:t>optimizare</a:t>
            </a:r>
            <a:r>
              <a:rPr lang="fr-FR" dirty="0" smtClean="0"/>
              <a:t> a </a:t>
            </a:r>
            <a:r>
              <a:rPr lang="fr-FR" dirty="0" err="1" smtClean="0"/>
              <a:t>unui</a:t>
            </a:r>
            <a:r>
              <a:rPr lang="fr-FR" dirty="0" smtClean="0"/>
              <a:t> site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Permite</a:t>
            </a:r>
            <a:r>
              <a:rPr lang="fr-FR" dirty="0" smtClean="0"/>
              <a:t> </a:t>
            </a:r>
            <a:r>
              <a:rPr lang="fr-FR" dirty="0" err="1" smtClean="0"/>
              <a:t>depistarea</a:t>
            </a:r>
            <a:r>
              <a:rPr lang="fr-FR" dirty="0" smtClean="0"/>
              <a:t> </a:t>
            </a:r>
            <a:r>
              <a:rPr lang="fr-FR" dirty="0" err="1" smtClean="0"/>
              <a:t>factorilor</a:t>
            </a:r>
            <a:r>
              <a:rPr lang="fr-FR" dirty="0" smtClean="0"/>
              <a:t> </a:t>
            </a:r>
            <a:r>
              <a:rPr lang="fr-FR" dirty="0" err="1" smtClean="0"/>
              <a:t>blocanti</a:t>
            </a:r>
            <a:r>
              <a:rPr lang="fr-FR" dirty="0" smtClean="0"/>
              <a:t> </a:t>
            </a:r>
            <a:r>
              <a:rPr lang="fr-FR" dirty="0" err="1" smtClean="0"/>
              <a:t>pentru</a:t>
            </a:r>
            <a:r>
              <a:rPr lang="fr-FR" dirty="0" smtClean="0"/>
              <a:t> </a:t>
            </a:r>
            <a:r>
              <a:rPr lang="fr-FR" dirty="0" err="1" smtClean="0"/>
              <a:t>optimizare</a:t>
            </a:r>
            <a:endParaRPr lang="fr-FR" dirty="0" smtClean="0"/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Ofera</a:t>
            </a:r>
            <a:r>
              <a:rPr lang="fr-FR" dirty="0" smtClean="0"/>
              <a:t> o </a:t>
            </a:r>
            <a:r>
              <a:rPr lang="fr-FR" dirty="0" err="1" smtClean="0"/>
              <a:t>analiza</a:t>
            </a:r>
            <a:r>
              <a:rPr lang="fr-FR" dirty="0" smtClean="0"/>
              <a:t> a site-</a:t>
            </a:r>
            <a:r>
              <a:rPr lang="fr-FR" dirty="0" err="1" smtClean="0"/>
              <a:t>ului</a:t>
            </a:r>
            <a:r>
              <a:rPr lang="fr-FR" dirty="0" smtClean="0"/>
              <a:t> care va </a:t>
            </a:r>
            <a:r>
              <a:rPr lang="fr-FR" dirty="0" err="1" smtClean="0"/>
              <a:t>reprezenta</a:t>
            </a:r>
            <a:r>
              <a:rPr lang="fr-FR" dirty="0" smtClean="0"/>
              <a:t> </a:t>
            </a:r>
            <a:r>
              <a:rPr lang="fr-FR" dirty="0" err="1" smtClean="0"/>
              <a:t>baza</a:t>
            </a:r>
            <a:r>
              <a:rPr lang="fr-FR" dirty="0" smtClean="0"/>
              <a:t> </a:t>
            </a:r>
            <a:r>
              <a:rPr lang="fr-FR" dirty="0" err="1" smtClean="0"/>
              <a:t>strategiei</a:t>
            </a:r>
            <a:r>
              <a:rPr lang="fr-FR" dirty="0" smtClean="0"/>
              <a:t> de </a:t>
            </a:r>
            <a:r>
              <a:rPr lang="fr-FR" dirty="0" err="1" smtClean="0"/>
              <a:t>optimizare</a:t>
            </a:r>
            <a:endParaRPr lang="fr-FR" dirty="0" smtClean="0"/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Ofera</a:t>
            </a:r>
            <a:r>
              <a:rPr lang="fr-FR" dirty="0" smtClean="0"/>
              <a:t> </a:t>
            </a:r>
            <a:r>
              <a:rPr lang="fr-FR" dirty="0" err="1" smtClean="0"/>
              <a:t>solutii</a:t>
            </a:r>
            <a:r>
              <a:rPr lang="fr-FR" dirty="0" smtClean="0"/>
              <a:t> </a:t>
            </a:r>
            <a:r>
              <a:rPr lang="fr-FR" dirty="0" err="1" smtClean="0"/>
              <a:t>clare</a:t>
            </a:r>
            <a:r>
              <a:rPr lang="fr-FR" dirty="0" smtClean="0"/>
              <a:t> si la </a:t>
            </a:r>
            <a:r>
              <a:rPr lang="fr-FR" dirty="0" err="1" smtClean="0"/>
              <a:t>obiect</a:t>
            </a:r>
            <a:r>
              <a:rPr lang="fr-FR" dirty="0" smtClean="0"/>
              <a:t> </a:t>
            </a:r>
            <a:r>
              <a:rPr lang="fr-FR" dirty="0" err="1" smtClean="0"/>
              <a:t>pentru</a:t>
            </a:r>
            <a:r>
              <a:rPr lang="fr-FR" dirty="0" smtClean="0"/>
              <a:t> </a:t>
            </a:r>
            <a:r>
              <a:rPr lang="fr-FR" dirty="0" err="1" smtClean="0"/>
              <a:t>eliminarea</a:t>
            </a:r>
            <a:r>
              <a:rPr lang="fr-FR" dirty="0" smtClean="0"/>
              <a:t> </a:t>
            </a:r>
            <a:r>
              <a:rPr lang="fr-FR" dirty="0" err="1" smtClean="0"/>
              <a:t>problemelor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site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Ajuta la o buna </a:t>
            </a:r>
            <a:r>
              <a:rPr lang="fr-FR" dirty="0" err="1" smtClean="0"/>
              <a:t>estimare</a:t>
            </a:r>
            <a:r>
              <a:rPr lang="fr-FR" dirty="0" smtClean="0"/>
              <a:t> a </a:t>
            </a:r>
            <a:r>
              <a:rPr lang="fr-FR" dirty="0" err="1" smtClean="0"/>
              <a:t>costurilor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 descr="diana.jpg"/>
          <p:cNvPicPr>
            <a:picLocks noChangeAspect="1"/>
          </p:cNvPicPr>
          <p:nvPr/>
        </p:nvPicPr>
        <p:blipFill>
          <a:blip r:embed="rId2" cstate="print"/>
          <a:srcRect l="1461"/>
          <a:stretch>
            <a:fillRect/>
          </a:stretch>
        </p:blipFill>
        <p:spPr>
          <a:xfrm>
            <a:off x="0" y="4762"/>
            <a:ext cx="9144000" cy="686280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1786"/>
          <a:stretch>
            <a:fillRect/>
          </a:stretch>
        </p:blipFill>
        <p:spPr bwMode="auto">
          <a:xfrm>
            <a:off x="304800" y="1371600"/>
            <a:ext cx="685800" cy="464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1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81000"/>
            <a:ext cx="1905000" cy="457200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5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1000" y="2057400"/>
            <a:ext cx="513410" cy="3276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AUDIT SEO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sp>
        <p:nvSpPr>
          <p:cNvPr id="24" name="Rectangle 23"/>
          <p:cNvSpPr/>
          <p:nvPr/>
        </p:nvSpPr>
        <p:spPr>
          <a:xfrm>
            <a:off x="2286000" y="751344"/>
            <a:ext cx="5715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algn="ctr"/>
            <a:r>
              <a:rPr lang="fr-FR" sz="2800" b="1" dirty="0" err="1" smtClean="0"/>
              <a:t>Elementele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baza</a:t>
            </a:r>
            <a:r>
              <a:rPr lang="fr-FR" sz="2800" b="1" dirty="0" smtClean="0"/>
              <a:t> ale </a:t>
            </a:r>
            <a:r>
              <a:rPr lang="fr-FR" sz="2800" b="1" dirty="0" err="1" smtClean="0"/>
              <a:t>unui</a:t>
            </a:r>
            <a:r>
              <a:rPr lang="fr-FR" sz="2800" b="1" dirty="0" smtClean="0"/>
              <a:t> audit</a:t>
            </a:r>
          </a:p>
          <a:p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- Bilant al site-</a:t>
            </a:r>
            <a:r>
              <a:rPr lang="fr-FR" dirty="0" err="1" smtClean="0"/>
              <a:t>ului</a:t>
            </a:r>
            <a:r>
              <a:rPr lang="fr-FR" dirty="0" smtClean="0"/>
              <a:t> in </a:t>
            </a:r>
            <a:r>
              <a:rPr lang="fr-FR" dirty="0" err="1" smtClean="0"/>
              <a:t>prezent</a:t>
            </a:r>
            <a:endParaRPr lang="fr-FR" dirty="0" smtClean="0"/>
          </a:p>
          <a:p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Uzabilitatea</a:t>
            </a:r>
            <a:r>
              <a:rPr lang="fr-FR" dirty="0" smtClean="0"/>
              <a:t> site-</a:t>
            </a:r>
            <a:r>
              <a:rPr lang="fr-FR" dirty="0" err="1" smtClean="0"/>
              <a:t>ului</a:t>
            </a:r>
            <a:r>
              <a:rPr lang="fr-FR" dirty="0" smtClean="0"/>
              <a:t> (site </a:t>
            </a:r>
            <a:r>
              <a:rPr lang="fr-FR" dirty="0" err="1" smtClean="0"/>
              <a:t>usability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Accesibilitate</a:t>
            </a:r>
            <a:r>
              <a:rPr lang="fr-FR" dirty="0" smtClean="0"/>
              <a:t> si </a:t>
            </a:r>
            <a:r>
              <a:rPr lang="fr-FR" dirty="0" err="1" smtClean="0"/>
              <a:t>indexare</a:t>
            </a:r>
            <a:endParaRPr lang="fr-FR" dirty="0" smtClean="0"/>
          </a:p>
          <a:p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Url-</a:t>
            </a:r>
            <a:r>
              <a:rPr lang="fr-FR" dirty="0" err="1" smtClean="0"/>
              <a:t>uri</a:t>
            </a:r>
            <a:r>
              <a:rPr lang="fr-FR" dirty="0" smtClean="0"/>
              <a:t> si </a:t>
            </a:r>
            <a:r>
              <a:rPr lang="fr-FR" dirty="0" err="1" smtClean="0"/>
              <a:t>redirectari</a:t>
            </a:r>
            <a:endParaRPr lang="fr-FR" dirty="0" smtClean="0"/>
          </a:p>
          <a:p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Meta </a:t>
            </a:r>
            <a:r>
              <a:rPr lang="fr-FR" dirty="0" smtClean="0"/>
              <a:t>tag-</a:t>
            </a:r>
            <a:r>
              <a:rPr lang="fr-FR" dirty="0" err="1" smtClean="0"/>
              <a:t>uri</a:t>
            </a:r>
            <a:endParaRPr lang="fr-FR" dirty="0" smtClean="0"/>
          </a:p>
          <a:p>
            <a:pPr lvl="1">
              <a:buFontTx/>
              <a:buChar char="-"/>
            </a:pPr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 descr="diana.jpg"/>
          <p:cNvPicPr>
            <a:picLocks noChangeAspect="1"/>
          </p:cNvPicPr>
          <p:nvPr/>
        </p:nvPicPr>
        <p:blipFill>
          <a:blip r:embed="rId2" cstate="print"/>
          <a:srcRect l="1461"/>
          <a:stretch>
            <a:fillRect/>
          </a:stretch>
        </p:blipFill>
        <p:spPr>
          <a:xfrm>
            <a:off x="0" y="4762"/>
            <a:ext cx="9144000" cy="686280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1786"/>
          <a:stretch>
            <a:fillRect/>
          </a:stretch>
        </p:blipFill>
        <p:spPr bwMode="auto">
          <a:xfrm>
            <a:off x="304800" y="1371600"/>
            <a:ext cx="685800" cy="464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1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81000"/>
            <a:ext cx="1905000" cy="457200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5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1000" y="2057400"/>
            <a:ext cx="513410" cy="3276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AUDIT SEO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sp>
        <p:nvSpPr>
          <p:cNvPr id="24" name="Rectangle 23"/>
          <p:cNvSpPr/>
          <p:nvPr/>
        </p:nvSpPr>
        <p:spPr>
          <a:xfrm>
            <a:off x="2286000" y="751344"/>
            <a:ext cx="5715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algn="ctr"/>
            <a:r>
              <a:rPr lang="fr-FR" sz="2800" b="1" dirty="0" err="1" smtClean="0"/>
              <a:t>Elementele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baza</a:t>
            </a:r>
            <a:r>
              <a:rPr lang="fr-FR" sz="2800" b="1" dirty="0" smtClean="0"/>
              <a:t> ale </a:t>
            </a:r>
            <a:r>
              <a:rPr lang="fr-FR" sz="2800" b="1" dirty="0" err="1" smtClean="0"/>
              <a:t>unui</a:t>
            </a:r>
            <a:r>
              <a:rPr lang="fr-FR" sz="2800" b="1" dirty="0" smtClean="0"/>
              <a:t> audit</a:t>
            </a:r>
          </a:p>
          <a:p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- </a:t>
            </a:r>
            <a:r>
              <a:rPr lang="fr-FR" dirty="0" err="1" smtClean="0"/>
              <a:t>Continut</a:t>
            </a:r>
            <a:endParaRPr lang="fr-FR" dirty="0" smtClean="0"/>
          </a:p>
          <a:p>
            <a:pPr lvl="1"/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Imagini</a:t>
            </a:r>
            <a:endParaRPr lang="fr-FR" dirty="0" smtClean="0"/>
          </a:p>
          <a:p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Link-</a:t>
            </a:r>
            <a:r>
              <a:rPr lang="fr-FR" dirty="0" err="1" smtClean="0"/>
              <a:t>uri</a:t>
            </a:r>
            <a:r>
              <a:rPr lang="fr-FR" dirty="0" smtClean="0"/>
              <a:t> interne si externe</a:t>
            </a:r>
          </a:p>
          <a:p>
            <a:pPr>
              <a:buFontTx/>
              <a:buChar char="-"/>
            </a:pP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Numele</a:t>
            </a:r>
            <a:r>
              <a:rPr lang="fr-FR" dirty="0" smtClean="0"/>
              <a:t> de </a:t>
            </a:r>
            <a:r>
              <a:rPr lang="fr-FR" dirty="0" err="1" smtClean="0"/>
              <a:t>domeniu</a:t>
            </a:r>
            <a:endParaRPr lang="fr-FR" dirty="0" smtClean="0"/>
          </a:p>
          <a:p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Validarea</a:t>
            </a:r>
            <a:r>
              <a:rPr lang="fr-FR" dirty="0" smtClean="0"/>
              <a:t> </a:t>
            </a:r>
            <a:r>
              <a:rPr lang="fr-FR" dirty="0" err="1" smtClean="0"/>
              <a:t>codului</a:t>
            </a:r>
            <a:r>
              <a:rPr lang="fr-FR" dirty="0" smtClean="0"/>
              <a:t> html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400800"/>
            <a:ext cx="1587500" cy="381000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1524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pic>
        <p:nvPicPr>
          <p:cNvPr id="20" name="Image 19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1" name="Image 20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4762"/>
            <a:ext cx="9144000" cy="6862802"/>
          </a:xfrm>
          <a:prstGeom prst="rect">
            <a:avLst/>
          </a:prstGeom>
        </p:spPr>
      </p:pic>
      <p:pic>
        <p:nvPicPr>
          <p:cNvPr id="23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905000" cy="4572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sp>
        <p:nvSpPr>
          <p:cNvPr id="32" name="ZoneTexte 5"/>
          <p:cNvSpPr txBox="1">
            <a:spLocks noChangeArrowheads="1"/>
          </p:cNvSpPr>
          <p:nvPr/>
        </p:nvSpPr>
        <p:spPr bwMode="auto">
          <a:xfrm>
            <a:off x="304800" y="1371600"/>
            <a:ext cx="8682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sz="2800" b="1" dirty="0" smtClean="0"/>
          </a:p>
          <a:p>
            <a:r>
              <a:rPr lang="fr-FR" sz="2800" b="1" dirty="0" smtClean="0"/>
              <a:t>            </a:t>
            </a:r>
          </a:p>
          <a:p>
            <a:r>
              <a:rPr lang="fr-FR" sz="2800" b="1" dirty="0" smtClean="0"/>
              <a:t> </a:t>
            </a:r>
            <a:r>
              <a:rPr lang="fr-FR" sz="2800" b="1" dirty="0" smtClean="0"/>
              <a:t>              </a:t>
            </a:r>
            <a:r>
              <a:rPr lang="fr-FR" sz="2800" b="1" dirty="0" err="1" smtClean="0"/>
              <a:t>Situatii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fara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iesire</a:t>
            </a:r>
            <a:r>
              <a:rPr lang="fr-FR" sz="2800" b="1" dirty="0" smtClean="0"/>
              <a:t>?</a:t>
            </a:r>
          </a:p>
          <a:p>
            <a:endParaRPr lang="fr-FR" sz="2400" b="1" dirty="0"/>
          </a:p>
          <a:p>
            <a:pPr lvl="1">
              <a:buFontTx/>
              <a:buChar char="-"/>
            </a:pPr>
            <a:endParaRPr lang="fr-FR" dirty="0" smtClean="0"/>
          </a:p>
          <a:p>
            <a:pPr lvl="1"/>
            <a:r>
              <a:rPr lang="fr-FR" dirty="0" smtClean="0"/>
              <a:t>- </a:t>
            </a:r>
            <a:r>
              <a:rPr lang="fr-FR" dirty="0" err="1" smtClean="0"/>
              <a:t>Platforme</a:t>
            </a:r>
            <a:r>
              <a:rPr lang="fr-FR" dirty="0" smtClean="0"/>
              <a:t> </a:t>
            </a:r>
            <a:r>
              <a:rPr lang="fr-FR" dirty="0" err="1" smtClean="0"/>
              <a:t>fara</a:t>
            </a:r>
            <a:r>
              <a:rPr lang="fr-FR" dirty="0" smtClean="0"/>
              <a:t> module SEO</a:t>
            </a:r>
          </a:p>
          <a:p>
            <a:pPr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Imposibilitatea</a:t>
            </a:r>
            <a:r>
              <a:rPr lang="fr-FR" dirty="0" smtClean="0"/>
              <a:t> de a </a:t>
            </a:r>
            <a:r>
              <a:rPr lang="fr-FR" dirty="0" err="1" smtClean="0"/>
              <a:t>implementa</a:t>
            </a:r>
            <a:r>
              <a:rPr lang="fr-FR" dirty="0" smtClean="0"/>
              <a:t> </a:t>
            </a:r>
            <a:r>
              <a:rPr lang="fr-FR" dirty="0" err="1" smtClean="0"/>
              <a:t>elementele</a:t>
            </a:r>
            <a:r>
              <a:rPr lang="fr-FR" dirty="0" smtClean="0"/>
              <a:t> de </a:t>
            </a:r>
            <a:r>
              <a:rPr lang="fr-FR" dirty="0" err="1" smtClean="0"/>
              <a:t>optimizare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Modificarea</a:t>
            </a:r>
            <a:r>
              <a:rPr lang="fr-FR" dirty="0" smtClean="0"/>
              <a:t> </a:t>
            </a:r>
            <a:r>
              <a:rPr lang="fr-FR" dirty="0" err="1" smtClean="0"/>
              <a:t>frecventa</a:t>
            </a:r>
            <a:r>
              <a:rPr lang="fr-FR" dirty="0" smtClean="0"/>
              <a:t> a </a:t>
            </a:r>
            <a:r>
              <a:rPr lang="fr-FR" dirty="0" err="1" smtClean="0"/>
              <a:t>elementelor</a:t>
            </a:r>
            <a:r>
              <a:rPr lang="fr-FR" dirty="0" smtClean="0"/>
              <a:t> SEO </a:t>
            </a:r>
            <a:r>
              <a:rPr lang="fr-FR" dirty="0" err="1" smtClean="0"/>
              <a:t>furnizate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r>
              <a:rPr lang="fr-FR" dirty="0" smtClean="0"/>
              <a:t> </a:t>
            </a:r>
            <a:r>
              <a:rPr lang="fr-FR" dirty="0" err="1" smtClean="0"/>
              <a:t>Toata</a:t>
            </a:r>
            <a:r>
              <a:rPr lang="fr-FR" dirty="0" smtClean="0"/>
              <a:t> </a:t>
            </a:r>
            <a:r>
              <a:rPr lang="fr-FR" dirty="0" err="1" smtClean="0"/>
              <a:t>lumea</a:t>
            </a:r>
            <a:r>
              <a:rPr lang="fr-FR" dirty="0" smtClean="0"/>
              <a:t> </a:t>
            </a:r>
            <a:r>
              <a:rPr lang="fr-FR" dirty="0" err="1" smtClean="0"/>
              <a:t>stie</a:t>
            </a:r>
            <a:r>
              <a:rPr lang="fr-FR" dirty="0" smtClean="0"/>
              <a:t> sa </a:t>
            </a:r>
            <a:r>
              <a:rPr lang="fr-FR" dirty="0" err="1" smtClean="0"/>
              <a:t>faca</a:t>
            </a:r>
            <a:r>
              <a:rPr lang="fr-FR" dirty="0" smtClean="0"/>
              <a:t> SEO </a:t>
            </a:r>
            <a:endParaRPr lang="fr-FR" sz="2400" b="1" dirty="0"/>
          </a:p>
          <a:p>
            <a:endParaRPr lang="fr-FR" sz="2400" b="1" dirty="0"/>
          </a:p>
        </p:txBody>
      </p:sp>
      <p:sp>
        <p:nvSpPr>
          <p:cNvPr id="33" name="Sourire 32"/>
          <p:cNvSpPr/>
          <p:nvPr/>
        </p:nvSpPr>
        <p:spPr>
          <a:xfrm>
            <a:off x="3886200" y="4876800"/>
            <a:ext cx="500066" cy="35719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 descr="ja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1371600"/>
            <a:ext cx="2844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400800"/>
            <a:ext cx="1587500" cy="381000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1524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pic>
        <p:nvPicPr>
          <p:cNvPr id="20" name="Image 19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1" name="Image 20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4762"/>
            <a:ext cx="9144000" cy="6862802"/>
          </a:xfrm>
          <a:prstGeom prst="rect">
            <a:avLst/>
          </a:prstGeom>
        </p:spPr>
      </p:pic>
      <p:pic>
        <p:nvPicPr>
          <p:cNvPr id="23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905000" cy="4572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pic>
        <p:nvPicPr>
          <p:cNvPr id="13" name="Image 9" descr="quality-scor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971800"/>
            <a:ext cx="3395662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785813" y="1357313"/>
            <a:ext cx="6500812" cy="26161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b="1" dirty="0"/>
              <a:t>3 </a:t>
            </a:r>
            <a:r>
              <a:rPr lang="fr-FR" sz="2800" b="1" dirty="0" err="1"/>
              <a:t>intrebari</a:t>
            </a:r>
            <a:r>
              <a:rPr lang="fr-FR" sz="2800" b="1" dirty="0"/>
              <a:t> </a:t>
            </a:r>
            <a:r>
              <a:rPr lang="fr-FR" sz="2800" b="1" dirty="0" err="1"/>
              <a:t>fundamentale</a:t>
            </a:r>
            <a:r>
              <a:rPr lang="fr-FR" sz="2800" b="1" dirty="0"/>
              <a:t> de </a:t>
            </a:r>
            <a:r>
              <a:rPr lang="fr-FR" sz="2800" b="1" dirty="0" err="1"/>
              <a:t>adresat</a:t>
            </a:r>
            <a:r>
              <a:rPr lang="fr-FR" sz="2800" b="1" dirty="0"/>
              <a:t> </a:t>
            </a:r>
            <a:r>
              <a:rPr lang="fr-FR" sz="2800" b="1" dirty="0" err="1"/>
              <a:t>clientilor</a:t>
            </a:r>
            <a:r>
              <a:rPr lang="fr-FR" sz="2800" b="1" dirty="0"/>
              <a:t>:</a:t>
            </a:r>
          </a:p>
          <a:p>
            <a:pPr algn="ctr">
              <a:defRPr/>
            </a:pPr>
            <a:endParaRPr lang="fr-FR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fr-FR" dirty="0" err="1"/>
              <a:t>Aveti</a:t>
            </a:r>
            <a:r>
              <a:rPr lang="fr-FR" dirty="0"/>
              <a:t> un webmaster care se </a:t>
            </a:r>
            <a:r>
              <a:rPr lang="fr-FR" dirty="0" err="1"/>
              <a:t>ocupa</a:t>
            </a:r>
            <a:r>
              <a:rPr lang="fr-FR" dirty="0"/>
              <a:t> de site-</a:t>
            </a:r>
            <a:r>
              <a:rPr lang="fr-FR" dirty="0" err="1"/>
              <a:t>ul</a:t>
            </a:r>
            <a:r>
              <a:rPr lang="fr-FR" dirty="0"/>
              <a:t> </a:t>
            </a:r>
            <a:r>
              <a:rPr lang="fr-FR" dirty="0" err="1"/>
              <a:t>dvs</a:t>
            </a:r>
            <a:r>
              <a:rPr lang="fr-FR" dirty="0"/>
              <a:t>.?</a:t>
            </a:r>
          </a:p>
          <a:p>
            <a:pPr marL="342900" indent="-342900">
              <a:buFontTx/>
              <a:buAutoNum type="arabicPeriod"/>
              <a:defRPr/>
            </a:pPr>
            <a:endParaRPr lang="fr-FR" dirty="0"/>
          </a:p>
          <a:p>
            <a:pPr>
              <a:defRPr/>
            </a:pPr>
            <a:endParaRPr lang="fr-FR" sz="2400" b="1" dirty="0"/>
          </a:p>
          <a:p>
            <a:pPr>
              <a:defRPr/>
            </a:pPr>
            <a:endParaRPr lang="fr-FR" sz="2400" b="1" dirty="0"/>
          </a:p>
        </p:txBody>
      </p:sp>
      <p:sp>
        <p:nvSpPr>
          <p:cNvPr id="15" name="ZoneTexte 9"/>
          <p:cNvSpPr txBox="1">
            <a:spLocks noChangeArrowheads="1"/>
          </p:cNvSpPr>
          <p:nvPr/>
        </p:nvSpPr>
        <p:spPr bwMode="auto">
          <a:xfrm>
            <a:off x="428625" y="4071938"/>
            <a:ext cx="2643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fr-FR"/>
              <a:t>2. Puteti inlatura factorii blocanti pentru optimizare?</a:t>
            </a:r>
          </a:p>
        </p:txBody>
      </p:sp>
      <p:sp>
        <p:nvSpPr>
          <p:cNvPr id="16" name="ZoneTexte 10"/>
          <p:cNvSpPr txBox="1">
            <a:spLocks noChangeArrowheads="1"/>
          </p:cNvSpPr>
          <p:nvPr/>
        </p:nvSpPr>
        <p:spPr bwMode="auto">
          <a:xfrm>
            <a:off x="5715000" y="3000375"/>
            <a:ext cx="3214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/>
              <a:t>3. Site-ul este construit pe o         platforma SEO?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400800"/>
            <a:ext cx="1587500" cy="381000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1524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pic>
        <p:nvPicPr>
          <p:cNvPr id="20" name="Image 19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1" name="Image 20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3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905000" cy="4572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pic>
        <p:nvPicPr>
          <p:cNvPr id="11" name="Image 10" descr="om-cu-lup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1752600"/>
            <a:ext cx="2181225" cy="216217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895600" y="1828800"/>
            <a:ext cx="5638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Fiti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cu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ochii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</a:t>
            </a:r>
            <a:r>
              <a:rPr lang="fr-FR" sz="2800" b="1" dirty="0" smtClean="0"/>
              <a:t> ISEOM!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         </a:t>
            </a:r>
          </a:p>
          <a:p>
            <a:r>
              <a:rPr lang="fr-FR" sz="2800" b="1" dirty="0" smtClean="0"/>
              <a:t> </a:t>
            </a:r>
            <a:r>
              <a:rPr lang="fr-FR" sz="2800" b="1" dirty="0" smtClean="0"/>
              <a:t>      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          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/>
          </a:p>
        </p:txBody>
      </p:sp>
      <p:pic>
        <p:nvPicPr>
          <p:cNvPr id="13" name="Image 12" descr="sig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7000" y="3200400"/>
            <a:ext cx="733425" cy="571500"/>
          </a:xfrm>
          <a:prstGeom prst="rect">
            <a:avLst/>
          </a:prstGeom>
        </p:spPr>
      </p:pic>
      <p:pic>
        <p:nvPicPr>
          <p:cNvPr id="14" name="Image 13" descr="mai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19400" y="3886200"/>
            <a:ext cx="533400" cy="473015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657600" y="3962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contact@iseom.com</a:t>
            </a:r>
            <a:endParaRPr lang="fr-FR" b="1" dirty="0"/>
          </a:p>
        </p:txBody>
      </p:sp>
      <p:pic>
        <p:nvPicPr>
          <p:cNvPr id="16" name="Image 15" descr="twitt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19400" y="4495800"/>
            <a:ext cx="581025" cy="533400"/>
          </a:xfrm>
          <a:prstGeom prst="rect">
            <a:avLst/>
          </a:prstGeom>
        </p:spPr>
      </p:pic>
      <p:pic>
        <p:nvPicPr>
          <p:cNvPr id="17" name="Image 16" descr="facebook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19400" y="5257800"/>
            <a:ext cx="585695" cy="533400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3657600" y="4648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</a:t>
            </a:r>
            <a:r>
              <a:rPr lang="fr-FR" b="1" dirty="0" smtClean="0"/>
              <a:t>witter.com/</a:t>
            </a:r>
            <a:r>
              <a:rPr lang="fr-FR" b="1" dirty="0" err="1" smtClean="0"/>
              <a:t>iseom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3581400" y="5334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</a:t>
            </a:r>
            <a:r>
              <a:rPr lang="fr-FR" b="1" dirty="0" smtClean="0"/>
              <a:t>@</a:t>
            </a:r>
            <a:r>
              <a:rPr lang="fr-FR" b="1" dirty="0" err="1" smtClean="0"/>
              <a:t>iseom</a:t>
            </a:r>
            <a:endParaRPr lang="fr-FR" b="1" dirty="0"/>
          </a:p>
        </p:txBody>
      </p:sp>
      <p:pic>
        <p:nvPicPr>
          <p:cNvPr id="27" name="Image 26" descr="www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43201" y="2667000"/>
            <a:ext cx="657842" cy="45720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3581400" y="3276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www.iseomseo.ro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3581400" y="2590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www.iseom.com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400800"/>
            <a:ext cx="1587500" cy="381000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1524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pic>
        <p:nvPicPr>
          <p:cNvPr id="20" name="Image 19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1" name="Image 20" descr="diana.jpg"/>
          <p:cNvPicPr>
            <a:picLocks noChangeAspect="1"/>
          </p:cNvPicPr>
          <p:nvPr/>
        </p:nvPicPr>
        <p:blipFill>
          <a:blip r:embed="rId4" cstate="print"/>
          <a:srcRect l="1461"/>
          <a:stretch>
            <a:fillRect/>
          </a:stretch>
        </p:blipFill>
        <p:spPr>
          <a:xfrm>
            <a:off x="0" y="0"/>
            <a:ext cx="9144000" cy="6862802"/>
          </a:xfrm>
          <a:prstGeom prst="rect">
            <a:avLst/>
          </a:prstGeom>
        </p:spPr>
      </p:pic>
      <p:pic>
        <p:nvPicPr>
          <p:cNvPr id="23" name="Picture 6" descr="C:\Users\Liviu\Desktop\logo-iseom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905000" cy="457200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096000" y="6400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Copyright </a:t>
            </a:r>
            <a:r>
              <a:rPr lang="ro-RO" sz="1000" dirty="0" smtClean="0">
                <a:hlinkClick r:id="rId3"/>
              </a:rPr>
              <a:t>ISEOM</a:t>
            </a:r>
            <a:r>
              <a:rPr lang="ro-RO" sz="1000" dirty="0" smtClean="0"/>
              <a:t> © 2010. Toate drepturile rezervate.</a:t>
            </a:r>
            <a:endParaRPr lang="ro-RO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52400" y="6324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Conferinta SEO PPC</a:t>
            </a:r>
            <a:br>
              <a:rPr lang="ro-RO" sz="1000" dirty="0" smtClean="0"/>
            </a:br>
            <a:r>
              <a:rPr lang="ro-RO" sz="1000" dirty="0" smtClean="0"/>
              <a:t>12 iunie 2010</a:t>
            </a:r>
            <a:endParaRPr lang="ro-RO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676400" y="2057400"/>
            <a:ext cx="5638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b="1" dirty="0" smtClean="0"/>
          </a:p>
          <a:p>
            <a:pPr algn="ctr"/>
            <a:endParaRPr lang="fr-FR" sz="2800" b="1" dirty="0" smtClean="0"/>
          </a:p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VA MULTUMESC!</a:t>
            </a:r>
          </a:p>
          <a:p>
            <a:pPr algn="ctr"/>
            <a:endParaRPr lang="fr-FR" sz="40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			</a:t>
            </a:r>
            <a:r>
              <a:rPr lang="fr-FR" sz="2000" dirty="0" smtClean="0"/>
              <a:t>diana@iseom.com</a:t>
            </a:r>
            <a:endParaRPr lang="fr-FR" sz="40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394</Words>
  <Application>Microsoft Office PowerPoint</Application>
  <PresentationFormat>Affichage à l'écran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Liviu</dc:creator>
  <cp:lastModifiedBy>Diana</cp:lastModifiedBy>
  <cp:revision>35</cp:revision>
  <dcterms:created xsi:type="dcterms:W3CDTF">2010-06-11T09:30:19Z</dcterms:created>
  <dcterms:modified xsi:type="dcterms:W3CDTF">2010-06-11T12:25:25Z</dcterms:modified>
</cp:coreProperties>
</file>