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8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100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784C6E8C-D053-47AD-B7E5-97E3FB484F9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473EA3B-CB79-458A-A14E-A39DD1FF6B49}" type="slidenum">
              <a:rPr lang="ro-RO"/>
              <a:pPr/>
              <a:t>1</a:t>
            </a:fld>
            <a:endParaRPr lang="ro-RO"/>
          </a:p>
        </p:txBody>
      </p:sp>
      <p:sp>
        <p:nvSpPr>
          <p:cNvPr id="215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57CDFE-45AE-484A-B2BF-0D39D19AF8F3}" type="slidenum">
              <a:rPr lang="ro-RO"/>
              <a:pPr/>
              <a:t>10</a:t>
            </a:fld>
            <a:endParaRPr lang="ro-RO"/>
          </a:p>
        </p:txBody>
      </p:sp>
      <p:sp>
        <p:nvSpPr>
          <p:cNvPr id="307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7196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466006C-6B78-4CBE-A899-1CA4418B5CA0}" type="slidenum">
              <a:rPr lang="ro-RO"/>
              <a:pPr/>
              <a:t>11</a:t>
            </a:fld>
            <a:endParaRPr lang="ro-RO"/>
          </a:p>
        </p:txBody>
      </p:sp>
      <p:sp>
        <p:nvSpPr>
          <p:cNvPr id="317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7196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1C5026B-5284-4FB8-ADF8-F6B0844ED611}" type="slidenum">
              <a:rPr lang="ro-RO"/>
              <a:pPr/>
              <a:t>12</a:t>
            </a:fld>
            <a:endParaRPr lang="ro-RO"/>
          </a:p>
        </p:txBody>
      </p:sp>
      <p:sp>
        <p:nvSpPr>
          <p:cNvPr id="327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7196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D0A63A1-BF1D-43EC-8358-4B7B4A7AB815}" type="slidenum">
              <a:rPr lang="ro-RO"/>
              <a:pPr/>
              <a:t>13</a:t>
            </a:fld>
            <a:endParaRPr lang="ro-RO"/>
          </a:p>
        </p:txBody>
      </p:sp>
      <p:sp>
        <p:nvSpPr>
          <p:cNvPr id="337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7196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C525407-308D-4638-9AF3-E2B6A7C06C0B}" type="slidenum">
              <a:rPr lang="ro-RO"/>
              <a:pPr/>
              <a:t>14</a:t>
            </a:fld>
            <a:endParaRPr lang="ro-RO"/>
          </a:p>
        </p:txBody>
      </p:sp>
      <p:sp>
        <p:nvSpPr>
          <p:cNvPr id="348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7196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C1C9381-EF13-41C9-A6B8-54D46882DB2A}" type="slidenum">
              <a:rPr lang="ro-RO"/>
              <a:pPr/>
              <a:t>15</a:t>
            </a:fld>
            <a:endParaRPr lang="ro-RO"/>
          </a:p>
        </p:txBody>
      </p:sp>
      <p:sp>
        <p:nvSpPr>
          <p:cNvPr id="358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579A464-37AE-4542-969F-6AEAF94B4C64}" type="slidenum">
              <a:rPr lang="ro-RO"/>
              <a:pPr/>
              <a:t>16</a:t>
            </a:fld>
            <a:endParaRPr lang="ro-RO"/>
          </a:p>
        </p:txBody>
      </p:sp>
      <p:sp>
        <p:nvSpPr>
          <p:cNvPr id="368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702F087-95A4-4385-8171-2ACCBE9369B5}" type="slidenum">
              <a:rPr lang="ro-RO"/>
              <a:pPr/>
              <a:t>2</a:t>
            </a:fld>
            <a:endParaRPr lang="ro-RO"/>
          </a:p>
        </p:txBody>
      </p:sp>
      <p:sp>
        <p:nvSpPr>
          <p:cNvPr id="225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0500C9-E0F3-47B3-9625-D8A9C5DCEFE9}" type="slidenum">
              <a:rPr lang="ro-RO"/>
              <a:pPr/>
              <a:t>3</a:t>
            </a:fld>
            <a:endParaRPr lang="ro-RO"/>
          </a:p>
        </p:txBody>
      </p:sp>
      <p:sp>
        <p:nvSpPr>
          <p:cNvPr id="235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112FA60-50B2-4B0D-86E2-9EEB37D8780C}" type="slidenum">
              <a:rPr lang="ro-RO"/>
              <a:pPr/>
              <a:t>4</a:t>
            </a:fld>
            <a:endParaRPr lang="ro-RO"/>
          </a:p>
        </p:txBody>
      </p:sp>
      <p:sp>
        <p:nvSpPr>
          <p:cNvPr id="245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439DC6-C9CE-4523-BB5C-0F62BD0954C0}" type="slidenum">
              <a:rPr lang="ro-RO"/>
              <a:pPr/>
              <a:t>5</a:t>
            </a:fld>
            <a:endParaRPr lang="ro-RO"/>
          </a:p>
        </p:txBody>
      </p:sp>
      <p:sp>
        <p:nvSpPr>
          <p:cNvPr id="256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695826E-17DE-4FC1-8124-ACB051FEA296}" type="slidenum">
              <a:rPr lang="ro-RO"/>
              <a:pPr/>
              <a:t>6</a:t>
            </a:fld>
            <a:endParaRPr lang="ro-RO"/>
          </a:p>
        </p:txBody>
      </p:sp>
      <p:sp>
        <p:nvSpPr>
          <p:cNvPr id="2662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7196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675AFB-9535-4EE0-AD74-E706D4FC0568}" type="slidenum">
              <a:rPr lang="ro-RO"/>
              <a:pPr/>
              <a:t>7</a:t>
            </a:fld>
            <a:endParaRPr lang="ro-RO"/>
          </a:p>
        </p:txBody>
      </p:sp>
      <p:sp>
        <p:nvSpPr>
          <p:cNvPr id="2765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7196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E50669-D7F0-4EC2-BE21-777343F8B419}" type="slidenum">
              <a:rPr lang="ro-RO"/>
              <a:pPr/>
              <a:t>8</a:t>
            </a:fld>
            <a:endParaRPr lang="ro-RO"/>
          </a:p>
        </p:txBody>
      </p:sp>
      <p:sp>
        <p:nvSpPr>
          <p:cNvPr id="2867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7196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B33EA19-7CA0-40A5-AFC9-D585EBD90911}" type="slidenum">
              <a:rPr lang="ro-RO"/>
              <a:pPr/>
              <a:t>9</a:t>
            </a:fld>
            <a:endParaRPr lang="ro-RO"/>
          </a:p>
        </p:txBody>
      </p:sp>
      <p:sp>
        <p:nvSpPr>
          <p:cNvPr id="296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CA6CD-CEBB-4FF5-BCF9-9BADB2CD4FF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A0B16-CF6B-45F4-AADB-DE254A7B3EB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9181C-C07B-41E5-9434-E68F0B76751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0675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138363"/>
            <a:ext cx="4130675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2B0E-3462-4851-BC2C-F086AD11D36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4550" y="700088"/>
            <a:ext cx="2149475" cy="6196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0787" cy="6196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5" y="2224088"/>
            <a:ext cx="415925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75" y="2224088"/>
            <a:ext cx="4160838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AB5B0-169C-481A-BAE5-EA033D558016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6475" y="117475"/>
            <a:ext cx="2205038" cy="6864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363" y="117475"/>
            <a:ext cx="6462712" cy="6864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98D36-AFF3-4532-AC85-61191BF5A05E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FA03B-3EF8-47E1-8712-DBCCDCA944A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E8020-51C4-4978-A5B8-06DA2A63616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55FF1-7406-42F4-9FC1-EC352386589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30B77-ACF3-42F8-B4AC-C62D1889DA9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90875-D8E0-4282-A68A-33EEA360159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9C1B314C-9183-4A2B-B861-903100A46BD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700088"/>
            <a:ext cx="860266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2138363"/>
            <a:ext cx="8413750" cy="475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33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33333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117475"/>
            <a:ext cx="860266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9025" y="2224088"/>
            <a:ext cx="8472488" cy="475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37500" y="6251575"/>
            <a:ext cx="1968500" cy="105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6E6E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ounique.com/blog/html-sitemaps-help-increase-seo-ranking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60475"/>
            <a:ext cx="10079038" cy="718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165600" y="7034213"/>
            <a:ext cx="5913438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>
                <a:solidFill>
                  <a:srgbClr val="000000"/>
                </a:solidFill>
              </a:rPr>
              <a:t>Orange Concept Store, 24 iulie 2010 – Lumea SEO PPC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0638" y="4030663"/>
            <a:ext cx="10037762" cy="280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o-RO" sz="4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o-RO" sz="4800" b="1">
                <a:solidFill>
                  <a:srgbClr val="66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 sfaturi</a:t>
            </a:r>
            <a:r>
              <a:rPr lang="ro-RO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o-RO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o-RO" sz="2600" b="1">
                <a:solidFill>
                  <a:srgbClr val="000000"/>
                </a:solidFill>
              </a:rPr>
              <a:t>legate de beneficiile unui conținut pentru cititor, dar și pentru motorul de căutare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 noChangeArrowheads="1"/>
          </p:cNvSpPr>
          <p:nvPr/>
        </p:nvSpPr>
        <p:spPr bwMode="auto">
          <a:xfrm>
            <a:off x="179388" y="360363"/>
            <a:ext cx="9720262" cy="68405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30213" y="373063"/>
            <a:ext cx="9221787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>
                <a:solidFill>
                  <a:srgbClr val="FF0000"/>
                </a:solidFill>
              </a:rPr>
              <a:t>adriana</a:t>
            </a:r>
            <a:r>
              <a:rPr lang="ro-RO">
                <a:solidFill>
                  <a:srgbClr val="4C4C4C"/>
                </a:solidFill>
              </a:rPr>
              <a:t>.ro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>
              <a:solidFill>
                <a:srgbClr val="000000"/>
              </a:solidFill>
            </a:endParaRPr>
          </a:p>
          <a:p>
            <a:pPr algn="ctr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Elemente de text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intre 450 - 600 cuvinte pe pagina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666666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cuvintele cheie bold, cursive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</a:t>
            </a:r>
            <a:r>
              <a:rPr lang="ro-RO" sz="2600" u="sng">
                <a:solidFill>
                  <a:srgbClr val="000000"/>
                </a:solidFill>
              </a:rPr>
              <a:t>underline</a:t>
            </a:r>
            <a:r>
              <a:rPr lang="ro-RO" sz="2600">
                <a:solidFill>
                  <a:srgbClr val="000000"/>
                </a:solidFill>
              </a:rPr>
              <a:t> – deruteaza vizitatorul, de preferat a nu se folosi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tineti cont de densitate, proeminenta, proximitate, frecventa in alcatuirea textului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text logic si coerent pentru userul uman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/>
          <p:cNvSpPr>
            <a:spLocks noChangeArrowheads="1"/>
          </p:cNvSpPr>
          <p:nvPr/>
        </p:nvSpPr>
        <p:spPr bwMode="auto">
          <a:xfrm>
            <a:off x="180975" y="360363"/>
            <a:ext cx="9720263" cy="68405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30213" y="373063"/>
            <a:ext cx="9221787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>
                <a:solidFill>
                  <a:srgbClr val="FF0000"/>
                </a:solidFill>
              </a:rPr>
              <a:t>adriana</a:t>
            </a:r>
            <a:r>
              <a:rPr lang="ro-RO">
                <a:solidFill>
                  <a:srgbClr val="4C4C4C"/>
                </a:solidFill>
              </a:rPr>
              <a:t>.ro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>
              <a:solidFill>
                <a:srgbClr val="000000"/>
              </a:solidFill>
            </a:endParaRPr>
          </a:p>
          <a:p>
            <a:pPr algn="ctr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 Alt tags pentru imagini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adaugati alt imaginilor utilizate on-page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666666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redenumiti imaginile cu cuvintele cheie target in pagina optimizata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dpdv al usabilitatii,alt-urile imaginilor sunt pentru vizitatorii cu probleme de vedere, cei cu browsere numai pentru text sau care blocheaza imaginile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nofollow pe imaginile care au link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180975" y="360363"/>
            <a:ext cx="9720263" cy="68405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30213" y="373063"/>
            <a:ext cx="9221787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>
                <a:solidFill>
                  <a:srgbClr val="FF0000"/>
                </a:solidFill>
              </a:rPr>
              <a:t>adriana</a:t>
            </a:r>
            <a:r>
              <a:rPr lang="ro-RO">
                <a:solidFill>
                  <a:srgbClr val="4C4C4C"/>
                </a:solidFill>
              </a:rPr>
              <a:t>.ro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>
              <a:solidFill>
                <a:srgbClr val="000000"/>
              </a:solidFill>
            </a:endParaRPr>
          </a:p>
          <a:p>
            <a:pPr algn="ctr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8. Optimizarea video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</a:t>
            </a:r>
            <a:r>
              <a:rPr lang="ro-RO" sz="2600" b="1">
                <a:solidFill>
                  <a:srgbClr val="000000"/>
                </a:solidFill>
              </a:rPr>
              <a:t>redenumiti videoclipul</a:t>
            </a:r>
            <a:r>
              <a:rPr lang="ro-RO" sz="2600">
                <a:solidFill>
                  <a:srgbClr val="666666"/>
                </a:solidFill>
              </a:rPr>
              <a:t> </a:t>
            </a:r>
            <a:r>
              <a:rPr lang="ro-RO" sz="2600">
                <a:solidFill>
                  <a:srgbClr val="000000"/>
                </a:solidFill>
              </a:rPr>
              <a:t>conform cuvintelor cheie target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in cazul mai multor videoclipuri, alcatuiti un sitemap special si submiteti-l in Google Webmaster Tools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atentie la </a:t>
            </a:r>
            <a:r>
              <a:rPr lang="ro-RO" sz="2600" b="1">
                <a:solidFill>
                  <a:srgbClr val="000000"/>
                </a:solidFill>
              </a:rPr>
              <a:t>page speed</a:t>
            </a:r>
            <a:r>
              <a:rPr lang="ro-RO" sz="2600">
                <a:solidFill>
                  <a:srgbClr val="000000"/>
                </a:solidFill>
              </a:rPr>
              <a:t> daca preferati sa incarcati video de pe serverul propriu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</a:t>
            </a:r>
            <a:r>
              <a:rPr lang="ro-RO" sz="2600" b="1">
                <a:solidFill>
                  <a:srgbClr val="000000"/>
                </a:solidFill>
              </a:rPr>
              <a:t>Youtube</a:t>
            </a:r>
            <a:r>
              <a:rPr lang="ro-RO" sz="2600">
                <a:solidFill>
                  <a:srgbClr val="000000"/>
                </a:solidFill>
              </a:rPr>
              <a:t> poate fi o varianta excelenta pentru videoclipurile de pe pagina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/>
          <p:cNvSpPr>
            <a:spLocks noChangeArrowheads="1"/>
          </p:cNvSpPr>
          <p:nvPr/>
        </p:nvSpPr>
        <p:spPr bwMode="auto">
          <a:xfrm>
            <a:off x="180975" y="360363"/>
            <a:ext cx="9720263" cy="68405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30213" y="373063"/>
            <a:ext cx="9221787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>
                <a:solidFill>
                  <a:srgbClr val="FF0000"/>
                </a:solidFill>
              </a:rPr>
              <a:t>adriana</a:t>
            </a:r>
            <a:r>
              <a:rPr lang="ro-RO">
                <a:solidFill>
                  <a:srgbClr val="4C4C4C"/>
                </a:solidFill>
              </a:rPr>
              <a:t>.ro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>
              <a:solidFill>
                <a:srgbClr val="000000"/>
              </a:solidFill>
            </a:endParaRPr>
          </a:p>
          <a:p>
            <a:pPr algn="ctr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9. Sitemap.html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</a:t>
            </a:r>
            <a:r>
              <a:rPr lang="ro-RO" sz="2600" b="1">
                <a:solidFill>
                  <a:srgbClr val="000000"/>
                </a:solidFill>
              </a:rPr>
              <a:t>sitemap.html</a:t>
            </a:r>
            <a:r>
              <a:rPr lang="ro-RO" sz="2600">
                <a:solidFill>
                  <a:srgbClr val="000000"/>
                </a:solidFill>
              </a:rPr>
              <a:t> este util pentru </a:t>
            </a:r>
            <a:r>
              <a:rPr lang="ro-RO" sz="2600" b="1">
                <a:solidFill>
                  <a:srgbClr val="000000"/>
                </a:solidFill>
              </a:rPr>
              <a:t>user</a:t>
            </a:r>
            <a:r>
              <a:rPr lang="ro-RO" sz="2600">
                <a:solidFill>
                  <a:srgbClr val="000000"/>
                </a:solidFill>
              </a:rPr>
              <a:t> si pentru </a:t>
            </a:r>
            <a:r>
              <a:rPr lang="ro-RO" sz="2600" b="1">
                <a:solidFill>
                  <a:srgbClr val="000000"/>
                </a:solidFill>
              </a:rPr>
              <a:t>spider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Matt Cutts a declarat ca Google nu garanteaza ca, in cazul sitemap-urilor xml, nu se garanteaza indexarea, insa ajuta la descoperirea noilor pagini: </a:t>
            </a:r>
            <a:r>
              <a:rPr lang="ro-RO" sz="2000" u="sng">
                <a:solidFill>
                  <a:srgbClr val="0000FF"/>
                </a:solidFill>
                <a:hlinkClick r:id="rId3"/>
              </a:rPr>
              <a:t>http://www.seounique.com/blog/html-sitemaps-help-increase-seo-rankings/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000" u="sng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180975" y="360363"/>
            <a:ext cx="9720263" cy="68405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30213" y="373063"/>
            <a:ext cx="9221787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>
                <a:solidFill>
                  <a:srgbClr val="FF0000"/>
                </a:solidFill>
              </a:rPr>
              <a:t>adriana</a:t>
            </a:r>
            <a:r>
              <a:rPr lang="ro-RO">
                <a:solidFill>
                  <a:srgbClr val="4C4C4C"/>
                </a:solidFill>
              </a:rPr>
              <a:t>.ro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>
              <a:solidFill>
                <a:srgbClr val="000000"/>
              </a:solidFill>
            </a:endParaRPr>
          </a:p>
          <a:p>
            <a:pPr algn="ctr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10. Page Speed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>
                <a:solidFill>
                  <a:srgbClr val="000000"/>
                </a:solidFill>
              </a:rPr>
              <a:t> </a:t>
            </a:r>
            <a:r>
              <a:rPr lang="ro-RO" sz="2600">
                <a:solidFill>
                  <a:srgbClr val="000000"/>
                </a:solidFill>
              </a:rPr>
              <a:t>- importanta atat pentru spideri cat si pentru userul uman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 - critic pentru </a:t>
            </a:r>
            <a:r>
              <a:rPr lang="ro-RO" sz="2600" b="1">
                <a:solidFill>
                  <a:srgbClr val="000000"/>
                </a:solidFill>
              </a:rPr>
              <a:t>web site usability</a:t>
            </a:r>
            <a:r>
              <a:rPr lang="ro-RO" sz="2600">
                <a:solidFill>
                  <a:srgbClr val="000000"/>
                </a:solidFill>
              </a:rPr>
              <a:t> si </a:t>
            </a:r>
            <a:r>
              <a:rPr lang="ro-RO" sz="2600" b="1">
                <a:solidFill>
                  <a:srgbClr val="000000"/>
                </a:solidFill>
              </a:rPr>
              <a:t>user experience</a:t>
            </a:r>
            <a:r>
              <a:rPr lang="ro-RO" sz="2600">
                <a:solidFill>
                  <a:srgbClr val="000000"/>
                </a:solidFill>
              </a:rPr>
              <a:t> (daca o pagina se incarca greu, spiderul o va indexa oricum sau se va intoarce sa o indexeze, insa utilizatorul nu numai ca va abandona pagina, dar va avea si un feeling negativ.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100" y="109538"/>
            <a:ext cx="5684838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944688" y="3779838"/>
            <a:ext cx="6189662" cy="312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9252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sz="5400" b="1">
                <a:solidFill>
                  <a:srgbClr val="000000"/>
                </a:solidFill>
              </a:rPr>
              <a:t>Follow me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o-RO" sz="40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sz="4000">
                <a:solidFill>
                  <a:srgbClr val="000000"/>
                </a:solidFill>
              </a:rPr>
              <a:t>@adriana_1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sz="4000">
                <a:solidFill>
                  <a:srgbClr val="000000"/>
                </a:solidFill>
              </a:rPr>
              <a:t/>
            </a:r>
            <a:br>
              <a:rPr lang="ro-RO" sz="4000">
                <a:solidFill>
                  <a:srgbClr val="000000"/>
                </a:solidFill>
              </a:rPr>
            </a:br>
            <a:r>
              <a:rPr lang="ro-RO" sz="4000">
                <a:solidFill>
                  <a:srgbClr val="000000"/>
                </a:solidFill>
              </a:rPr>
              <a:t>Facebook.com/Ceausescu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890713" y="2160588"/>
            <a:ext cx="6299200" cy="1290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b="1">
                <a:solidFill>
                  <a:srgbClr val="000000"/>
                </a:solidFill>
              </a:rPr>
              <a:t>Înscrie-te în SEMro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sz="6600" b="1">
                <a:solidFill>
                  <a:srgbClr val="FF0000"/>
                </a:solidFill>
              </a:rPr>
              <a:t>www.SemRo.ro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179388" y="360363"/>
            <a:ext cx="9720262" cy="68405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28625" y="373063"/>
            <a:ext cx="9221788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Arial Unicode MS" charset="0"/>
              </a:rPr>
              <a:t>10 sfaturi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8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buClr>
                <a:srgbClr val="FF0000"/>
              </a:buClr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8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ro-RO" sz="2800" b="1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Title</a:t>
            </a:r>
          </a:p>
          <a:p>
            <a:pPr>
              <a:buClr>
                <a:srgbClr val="FF0000"/>
              </a:buClr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8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ro-RO" sz="2800" b="1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Meta-description</a:t>
            </a:r>
          </a:p>
          <a:p>
            <a:pPr>
              <a:buClr>
                <a:srgbClr val="FF0000"/>
              </a:buClr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800" b="1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Meta-keyword</a:t>
            </a:r>
          </a:p>
          <a:p>
            <a:pPr>
              <a:buClr>
                <a:srgbClr val="FF0000"/>
              </a:buClr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8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Structura sitului si navigarea ( Arhitectura informationala )</a:t>
            </a:r>
          </a:p>
          <a:p>
            <a:pPr>
              <a:buClr>
                <a:srgbClr val="FF0000"/>
              </a:buClr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8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Tagurile </a:t>
            </a:r>
            <a:r>
              <a:rPr lang="ro-RO" sz="2800" b="1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heading</a:t>
            </a:r>
          </a:p>
          <a:p>
            <a:pPr>
              <a:buClr>
                <a:srgbClr val="FF0000"/>
              </a:buClr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8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Elemente de text </a:t>
            </a:r>
          </a:p>
          <a:p>
            <a:pPr>
              <a:buClr>
                <a:srgbClr val="FF0000"/>
              </a:buClr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8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Alt tags pentru imagini</a:t>
            </a:r>
          </a:p>
          <a:p>
            <a:pPr>
              <a:buClr>
                <a:srgbClr val="FF0000"/>
              </a:buClr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8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Optimizarea video</a:t>
            </a:r>
          </a:p>
          <a:p>
            <a:pPr>
              <a:buClr>
                <a:srgbClr val="FF0000"/>
              </a:buClr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8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Sitemap.html</a:t>
            </a:r>
          </a:p>
          <a:p>
            <a:pPr>
              <a:buClr>
                <a:srgbClr val="FF0000"/>
              </a:buClr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8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Page speed</a:t>
            </a:r>
          </a:p>
          <a:p>
            <a:pPr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8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8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8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8693150" y="6840538"/>
            <a:ext cx="12065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>
                <a:solidFill>
                  <a:srgbClr val="FF0000"/>
                </a:solidFill>
              </a:rPr>
              <a:t>adriana</a:t>
            </a:r>
            <a:r>
              <a:rPr lang="ro-RO">
                <a:solidFill>
                  <a:srgbClr val="4C4C4C"/>
                </a:solidFill>
              </a:rPr>
              <a:t>.ro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179388" y="360363"/>
            <a:ext cx="9720262" cy="68405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179388" y="360363"/>
            <a:ext cx="9720262" cy="68405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28625" y="373063"/>
            <a:ext cx="9221788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>
                <a:solidFill>
                  <a:srgbClr val="FF0000"/>
                </a:solidFill>
              </a:rPr>
              <a:t>adriana</a:t>
            </a:r>
            <a:r>
              <a:rPr lang="ro-RO">
                <a:solidFill>
                  <a:srgbClr val="4C4C4C"/>
                </a:solidFill>
              </a:rPr>
              <a:t>.ro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Titlul paginii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motive</a:t>
            </a:r>
            <a:r>
              <a:rPr lang="ro-RO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pentru care trebuie formultat corect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/>
            </a:r>
            <a:br>
              <a:rPr lang="ro-RO" sz="2600">
                <a:solidFill>
                  <a:srgbClr val="000000"/>
                </a:solidFill>
              </a:rPr>
            </a:br>
            <a:r>
              <a:rPr lang="ro-RO" sz="2600">
                <a:solidFill>
                  <a:srgbClr val="000000"/>
                </a:solidFill>
              </a:rPr>
              <a:t>-</a:t>
            </a:r>
            <a:r>
              <a:rPr lang="ro-RO" sz="2600" b="1">
                <a:solidFill>
                  <a:srgbClr val="000000"/>
                </a:solidFill>
              </a:rPr>
              <a:t> pondere algoritmica</a:t>
            </a:r>
            <a:r>
              <a:rPr lang="ro-RO" sz="2600">
                <a:solidFill>
                  <a:srgbClr val="000000"/>
                </a:solidFill>
              </a:rPr>
              <a:t> pentru rankingul unei pagini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/>
            </a:r>
            <a:br>
              <a:rPr lang="ro-RO" sz="2600">
                <a:solidFill>
                  <a:srgbClr val="000000"/>
                </a:solidFill>
              </a:rPr>
            </a:br>
            <a:r>
              <a:rPr lang="ro-RO" sz="2600">
                <a:solidFill>
                  <a:srgbClr val="000000"/>
                </a:solidFill>
              </a:rPr>
              <a:t>- </a:t>
            </a:r>
            <a:r>
              <a:rPr lang="ro-RO" sz="2600" b="1">
                <a:solidFill>
                  <a:srgbClr val="000000"/>
                </a:solidFill>
              </a:rPr>
              <a:t>formatarea rezultatelor</a:t>
            </a:r>
            <a:r>
              <a:rPr lang="ro-RO" sz="2600">
                <a:solidFill>
                  <a:srgbClr val="000000"/>
                </a:solidFill>
              </a:rPr>
              <a:t> – Google utilizeza titlul  paginii ca link pentru fiecare rezultate, asa ca tineti cont ca trebuie sa fie destul „call-to-action” pentru a determina userul sa dea click pe titlul pagini tale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/>
            </a:r>
            <a:br>
              <a:rPr lang="ro-RO" sz="2600">
                <a:solidFill>
                  <a:srgbClr val="000000"/>
                </a:solidFill>
              </a:rPr>
            </a:br>
            <a:r>
              <a:rPr lang="ro-RO" sz="2600">
                <a:solidFill>
                  <a:srgbClr val="000000"/>
                </a:solidFill>
              </a:rPr>
              <a:t>- </a:t>
            </a:r>
            <a:r>
              <a:rPr lang="ro-RO" sz="2600" b="1">
                <a:solidFill>
                  <a:srgbClr val="000000"/>
                </a:solidFill>
              </a:rPr>
              <a:t>utilizabilitatea browserului</a:t>
            </a:r>
            <a:r>
              <a:rPr lang="ro-RO" sz="2600">
                <a:solidFill>
                  <a:srgbClr val="000000"/>
                </a:solidFill>
              </a:rPr>
              <a:t> – navigarea printre taburile deschise intr-un browser sunt facilitate de titlurile paginilor in care navighezi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179388" y="360363"/>
            <a:ext cx="9720262" cy="68405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28625" y="373063"/>
            <a:ext cx="9221788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>
                <a:solidFill>
                  <a:srgbClr val="FF0000"/>
                </a:solidFill>
              </a:rPr>
              <a:t>adriana</a:t>
            </a:r>
            <a:r>
              <a:rPr lang="ro-RO">
                <a:solidFill>
                  <a:srgbClr val="4C4C4C"/>
                </a:solidFill>
              </a:rPr>
              <a:t>.ro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Titlul paginii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</a:t>
            </a:r>
            <a:r>
              <a:rPr lang="ro-RO" sz="2600" b="1">
                <a:solidFill>
                  <a:srgbClr val="000000"/>
                </a:solidFill>
              </a:rPr>
              <a:t>lungimea titlului: </a:t>
            </a:r>
            <a:r>
              <a:rPr lang="ro-RO" sz="2600">
                <a:solidFill>
                  <a:srgbClr val="666666"/>
                </a:solidFill>
              </a:rPr>
              <a:t>Google 66 caractere, Yahoo 120, 75 caractere se afiseaza in browser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666666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</a:t>
            </a:r>
            <a:r>
              <a:rPr lang="ro-RO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unic si coerent</a:t>
            </a:r>
            <a:r>
              <a:rPr lang="ro-RO" sz="2600">
                <a:solidFill>
                  <a:srgbClr val="666666"/>
                </a:solidFill>
              </a:rPr>
              <a:t> pentru fiecare pagina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666666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</a:t>
            </a:r>
            <a:r>
              <a:rPr lang="ro-RO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cuvintele cheie</a:t>
            </a:r>
            <a:r>
              <a:rPr lang="ro-RO" sz="2600">
                <a:solidFill>
                  <a:srgbClr val="666666"/>
                </a:solidFill>
              </a:rPr>
              <a:t> utilizate in title, trebuiesc repetate in url, meta keyword, heading(h1, h2), tetul din corpul paginii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179388" y="360363"/>
            <a:ext cx="9720262" cy="68405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30213" y="373063"/>
            <a:ext cx="9221787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>
                <a:solidFill>
                  <a:srgbClr val="FF0000"/>
                </a:solidFill>
              </a:rPr>
              <a:t>adriana</a:t>
            </a:r>
            <a:r>
              <a:rPr lang="ro-RO">
                <a:solidFill>
                  <a:srgbClr val="4C4C4C"/>
                </a:solidFill>
              </a:rPr>
              <a:t>.ro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>
              <a:solidFill>
                <a:srgbClr val="000000"/>
              </a:solidFill>
            </a:endParaRPr>
          </a:p>
          <a:p>
            <a:pPr algn="ctr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3600" b="1">
                <a:solidFill>
                  <a:srgbClr val="000000"/>
                </a:solidFill>
              </a:rPr>
              <a:t>2. Meta-description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</a:t>
            </a:r>
            <a:r>
              <a:rPr lang="ro-RO" sz="2600" b="1">
                <a:solidFill>
                  <a:srgbClr val="000000"/>
                </a:solidFill>
              </a:rPr>
              <a:t>formarea snippet-urilor</a:t>
            </a:r>
            <a:r>
              <a:rPr lang="ro-RO" sz="2600">
                <a:solidFill>
                  <a:srgbClr val="000000"/>
                </a:solidFill>
              </a:rPr>
              <a:t>. Google utilizeaza meta-description( daca exista ) cand construieste textul de sub linkul din SERP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</a:t>
            </a:r>
            <a:r>
              <a:rPr lang="ro-RO" sz="2600" b="1">
                <a:solidFill>
                  <a:srgbClr val="000000"/>
                </a:solidFill>
              </a:rPr>
              <a:t>valoare SEO mica</a:t>
            </a:r>
            <a:r>
              <a:rPr lang="ro-RO" sz="2600">
                <a:solidFill>
                  <a:srgbClr val="000000"/>
                </a:solidFill>
              </a:rPr>
              <a:t>, insa trebuie sa il aveti in vedere in optimizarea on-page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179388" y="360363"/>
            <a:ext cx="9720262" cy="68405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30213" y="373063"/>
            <a:ext cx="9221787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>
                <a:solidFill>
                  <a:srgbClr val="FF0000"/>
                </a:solidFill>
              </a:rPr>
              <a:t>adriana</a:t>
            </a:r>
            <a:r>
              <a:rPr lang="ro-RO">
                <a:solidFill>
                  <a:srgbClr val="4C4C4C"/>
                </a:solidFill>
              </a:rPr>
              <a:t>.ro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>
              <a:solidFill>
                <a:srgbClr val="000000"/>
              </a:solidFill>
            </a:endParaRPr>
          </a:p>
          <a:p>
            <a:pPr algn="ctr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Meta-keyword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ofera informatii motorului de cautare despre </a:t>
            </a:r>
            <a:r>
              <a:rPr lang="ro-RO" sz="2600" b="1">
                <a:solidFill>
                  <a:srgbClr val="000000"/>
                </a:solidFill>
              </a:rPr>
              <a:t>keyword theme</a:t>
            </a:r>
            <a:r>
              <a:rPr lang="ro-RO" sz="2600">
                <a:solidFill>
                  <a:srgbClr val="000000"/>
                </a:solidFill>
              </a:rPr>
              <a:t> din pagina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personal, il folosesc in </a:t>
            </a:r>
            <a:r>
              <a:rPr lang="ro-RO" sz="2600" b="1">
                <a:solidFill>
                  <a:srgbClr val="000000"/>
                </a:solidFill>
              </a:rPr>
              <a:t>optimizarea pentru sinonime</a:t>
            </a:r>
            <a:r>
              <a:rPr lang="ro-RO" sz="2600">
                <a:solidFill>
                  <a:srgbClr val="000000"/>
                </a:solidFill>
              </a:rPr>
              <a:t> ale cuvintelor cheie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</a:t>
            </a:r>
            <a:r>
              <a:rPr lang="ro-RO" sz="2600" b="1">
                <a:solidFill>
                  <a:srgbClr val="000000"/>
                </a:solidFill>
              </a:rPr>
              <a:t>valoare algoritmica nula</a:t>
            </a:r>
            <a:r>
              <a:rPr lang="ro-RO" sz="2600">
                <a:solidFill>
                  <a:srgbClr val="000000"/>
                </a:solidFill>
              </a:rPr>
              <a:t> pentru rankingul in Google -  nu influenteaza pozitionarea in SERP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</a:t>
            </a:r>
            <a:r>
              <a:rPr lang="ro-RO" sz="2600" i="1">
                <a:solidFill>
                  <a:srgbClr val="000000"/>
                </a:solidFill>
              </a:rPr>
              <a:t>exista pareri ca ar influenta pozitionarea in Yahoo si Ask.com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179388" y="360363"/>
            <a:ext cx="9720262" cy="68405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30213" y="373063"/>
            <a:ext cx="9221787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>
                <a:solidFill>
                  <a:srgbClr val="FF0000"/>
                </a:solidFill>
              </a:rPr>
              <a:t>adriana</a:t>
            </a:r>
            <a:r>
              <a:rPr lang="ro-RO">
                <a:solidFill>
                  <a:srgbClr val="4C4C4C"/>
                </a:solidFill>
              </a:rPr>
              <a:t>.ro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>
              <a:solidFill>
                <a:srgbClr val="000000"/>
              </a:solidFill>
            </a:endParaRPr>
          </a:p>
          <a:p>
            <a:pPr algn="ctr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Structura sitului si navigarea</a:t>
            </a:r>
            <a:r>
              <a:rPr lang="ro-RO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o-RO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o-RO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Arhitectura informationala 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utilizati </a:t>
            </a:r>
            <a:r>
              <a:rPr lang="ro-RO" sz="2600" b="1">
                <a:solidFill>
                  <a:srgbClr val="000000"/>
                </a:solidFill>
              </a:rPr>
              <a:t>Flat Architecture</a:t>
            </a:r>
            <a:r>
              <a:rPr lang="ro-RO" sz="2600">
                <a:solidFill>
                  <a:srgbClr val="000000"/>
                </a:solidFill>
              </a:rPr>
              <a:t> – ideal pentru SEO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</a:t>
            </a:r>
            <a:r>
              <a:rPr lang="ro-RO" sz="2600" b="1">
                <a:solidFill>
                  <a:srgbClr val="000000"/>
                </a:solidFill>
              </a:rPr>
              <a:t>3 clickuri maximum </a:t>
            </a:r>
            <a:r>
              <a:rPr lang="ro-RO" sz="2600">
                <a:solidFill>
                  <a:srgbClr val="000000"/>
                </a:solidFill>
              </a:rPr>
              <a:t>pentru orice actiune a userului –</a:t>
            </a:r>
            <a:r>
              <a:rPr lang="ro-RO" sz="1600">
                <a:solidFill>
                  <a:srgbClr val="000000"/>
                </a:solidFill>
              </a:rPr>
              <a:t> inscriere la newsletter, cumparare produs, descarcare de brosura, programare la consultatie, abonament la un serviciu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1600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</a:t>
            </a:r>
            <a:r>
              <a:rPr lang="ro-RO" sz="2600" b="1">
                <a:solidFill>
                  <a:srgbClr val="000000"/>
                </a:solidFill>
              </a:rPr>
              <a:t>mod_rewrite pentru url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 b="1">
                <a:solidFill>
                  <a:srgbClr val="000000"/>
                </a:solidFill>
              </a:rPr>
              <a:t/>
            </a:r>
            <a:br>
              <a:rPr lang="ro-RO" sz="2600" b="1">
                <a:solidFill>
                  <a:srgbClr val="000000"/>
                </a:solidFill>
              </a:rPr>
            </a:br>
            <a:r>
              <a:rPr lang="ro-RO" sz="2600">
                <a:solidFill>
                  <a:srgbClr val="000000"/>
                </a:solidFill>
              </a:rPr>
              <a:t>- </a:t>
            </a:r>
            <a:r>
              <a:rPr lang="ro-RO" sz="2600" b="1">
                <a:solidFill>
                  <a:srgbClr val="000000"/>
                </a:solidFill>
              </a:rPr>
              <a:t>numele fisierelor si a extensiilor</a:t>
            </a:r>
            <a:br>
              <a:rPr lang="ro-RO" sz="2600" b="1">
                <a:solidFill>
                  <a:srgbClr val="000000"/>
                </a:solidFill>
              </a:rPr>
            </a:br>
            <a:r>
              <a:rPr lang="ro-RO" sz="2600" b="1">
                <a:solidFill>
                  <a:srgbClr val="000000"/>
                </a:solidFill>
              </a:rPr>
              <a:t>Ex: </a:t>
            </a:r>
            <a:r>
              <a:rPr lang="ro-RO" sz="2600">
                <a:solidFill>
                  <a:srgbClr val="000000"/>
                </a:solidFill>
              </a:rPr>
              <a:t>cuvant-cheie-targetat.html ( sunt pareri ca url-urile dinamice, cu „?” si „%” pot fi incluse de Google, in indexul suplimentar)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179388" y="360363"/>
            <a:ext cx="9720262" cy="68405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30213" y="373063"/>
            <a:ext cx="9221787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>
                <a:solidFill>
                  <a:srgbClr val="FF0000"/>
                </a:solidFill>
              </a:rPr>
              <a:t>adriana</a:t>
            </a:r>
            <a:r>
              <a:rPr lang="ro-RO">
                <a:solidFill>
                  <a:srgbClr val="4C4C4C"/>
                </a:solidFill>
              </a:rPr>
              <a:t>.ro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>
              <a:solidFill>
                <a:srgbClr val="000000"/>
              </a:solidFill>
            </a:endParaRPr>
          </a:p>
          <a:p>
            <a:pPr algn="ctr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Structura sitului si navigarea</a:t>
            </a:r>
            <a:r>
              <a:rPr lang="ro-RO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o-RO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o-RO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Arhitectura informationala 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</a:t>
            </a:r>
            <a:r>
              <a:rPr lang="ro-RO" sz="2600" b="1">
                <a:solidFill>
                  <a:srgbClr val="000000"/>
                </a:solidFill>
              </a:rPr>
              <a:t>Linkurile interne</a:t>
            </a:r>
            <a:r>
              <a:rPr lang="ro-RO" sz="2600">
                <a:solidFill>
                  <a:srgbClr val="000000"/>
                </a:solidFill>
              </a:rPr>
              <a:t>: meniuri, breadcrumbs, linkuri interne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	- quality anchor text ( sa faca parte din keyword theme)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	- evitati utilizare javascript, flash sau imaginilor pentru meniuri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	- nofollow pentru linkurile care nu sunt importante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	- elementele de navigatie vizibile, de preferat in top,lateral stanga, footer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	- linkuri catre bookmarks, mailto, print, retele de socializare, feedback forms ( nofollow 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179388" y="360363"/>
            <a:ext cx="9720262" cy="68405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28625" y="373063"/>
            <a:ext cx="9221788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>
                <a:solidFill>
                  <a:srgbClr val="FF0000"/>
                </a:solidFill>
              </a:rPr>
              <a:t>adriana</a:t>
            </a:r>
            <a:r>
              <a:rPr lang="ro-RO">
                <a:solidFill>
                  <a:srgbClr val="4C4C4C"/>
                </a:solidFill>
              </a:rPr>
              <a:t>.ro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>
              <a:solidFill>
                <a:srgbClr val="000000"/>
              </a:solidFill>
            </a:endParaRPr>
          </a:p>
          <a:p>
            <a:pPr algn="ctr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Tagurile heading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al doilea element on-page ca importanta, dupa „title”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666666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o-RO" sz="2600">
                <a:solidFill>
                  <a:srgbClr val="000000"/>
                </a:solidFill>
              </a:rPr>
              <a:t>- </a:t>
            </a:r>
            <a:r>
              <a:rPr lang="ro-RO" sz="2600" b="1">
                <a:solidFill>
                  <a:srgbClr val="000000"/>
                </a:solidFill>
              </a:rPr>
              <a:t>cuvintele cheie</a:t>
            </a:r>
            <a:r>
              <a:rPr lang="ro-RO" sz="2600">
                <a:solidFill>
                  <a:srgbClr val="666666"/>
                </a:solidFill>
              </a:rPr>
              <a:t> utilizate in title, url, meta keyword sa fie </a:t>
            </a:r>
            <a:r>
              <a:rPr lang="ro-RO" sz="2600">
                <a:solidFill>
                  <a:srgbClr val="000000"/>
                </a:solidFill>
              </a:rPr>
              <a:t>h1, h2 in pagina optimizata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o-RO" sz="2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34451</TotalTime>
  <Words>550</Words>
  <Application>Microsoft Office PowerPoint</Application>
  <PresentationFormat>Custom</PresentationFormat>
  <Paragraphs>166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SimSun</vt:lpstr>
      <vt:lpstr>Times New Roman</vt:lpstr>
      <vt:lpstr>Arial Unicode MS</vt:lpstr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Olivian BREDA</cp:lastModifiedBy>
  <cp:revision>1</cp:revision>
  <cp:lastPrinted>1601-01-01T00:00:00Z</cp:lastPrinted>
  <dcterms:created xsi:type="dcterms:W3CDTF">2010-07-23T20:01:26Z</dcterms:created>
  <dcterms:modified xsi:type="dcterms:W3CDTF">2010-07-25T16:13:15Z</dcterms:modified>
</cp:coreProperties>
</file>