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7"/>
  </p:notes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8" r:id="rId14"/>
    <p:sldId id="269" r:id="rId15"/>
    <p:sldId id="25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68" d="100"/>
          <a:sy n="68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17660DA-C35A-43C1-AAB8-8840E5E61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35ED9E-0F03-4062-8C38-D0B216710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C49A3-25B6-48FF-B3DB-1653C7302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0D6C2-8D1B-425B-9792-07FCB4462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EA3243-4299-4A24-B67F-89996517A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142E6-448B-4A74-94A2-669CC3B88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91585-8939-4F87-998F-D4DE79395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2AFCF-20E3-4BD7-9A7E-14F97F092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4B8A1-80A9-49C8-BEC3-0CAECB63A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8918E-9D42-4CA0-B939-A3771A7D4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7A802-78BC-4251-917F-8FD43847A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1CF2C-4430-446A-8DF5-9E946A1D9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C1B63-68FA-453D-A2FF-38285B3F7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EA304-4403-4A6E-AFF0-5387D3450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1BB9-A9C5-4832-98BA-0E909B23A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6E131-90E7-4EEB-8298-BE1120D6C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02403-F7ED-4C72-A504-BDBF4A206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B0499-E16D-44B5-854E-A92824E4A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A7783-4EAB-4D92-B397-2AC1426D6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9813A-E834-455E-9F6F-6019FB18C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689EE-B1B5-49B1-A2E7-06C2C5606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FAEFF-DA3F-48A0-90C7-88D6471BC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5DA62-205B-4A89-A1D2-EBFE70DB9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3106BA5-8B6D-4C61-9180-9D92B9055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75BA5B7-CFD1-489C-B398-E314C8200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financialaidpodcast/2821827019/" TargetMode="External"/><Relationship Id="rId3" Type="http://schemas.openxmlformats.org/officeDocument/2006/relationships/hyperlink" Target="http://creativecommons.org/licenses/by/2.0/deed.ro" TargetMode="External"/><Relationship Id="rId7" Type="http://schemas.openxmlformats.org/officeDocument/2006/relationships/hyperlink" Target="http://creativecommons.org/licenses/by-nc/2.0/deed.ro" TargetMode="External"/><Relationship Id="rId2" Type="http://schemas.openxmlformats.org/officeDocument/2006/relationships/hyperlink" Target="http://www.flickr.com/photos/cambodia4kidsorg/260004685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flickr.com/photos/ross/358692239/sizes/o/" TargetMode="External"/><Relationship Id="rId5" Type="http://schemas.openxmlformats.org/officeDocument/2006/relationships/hyperlink" Target="http://creativecommons.org/licenses/by-nc-sa/2.0/deed.ro" TargetMode="External"/><Relationship Id="rId10" Type="http://schemas.openxmlformats.org/officeDocument/2006/relationships/hyperlink" Target="http://www.flickr.com/photos/factoryjoe/2936346985/" TargetMode="External"/><Relationship Id="rId4" Type="http://schemas.openxmlformats.org/officeDocument/2006/relationships/hyperlink" Target="http://www.flickr.com/photos/kegill/3328559667/" TargetMode="External"/><Relationship Id="rId9" Type="http://schemas.openxmlformats.org/officeDocument/2006/relationships/hyperlink" Target="http://creativecommons.org/licenses/by-nc-nd/2.0/deed.ro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revolute/3919281623/" TargetMode="External"/><Relationship Id="rId3" Type="http://schemas.openxmlformats.org/officeDocument/2006/relationships/hyperlink" Target="http://creativecommons.org/licenses/by-nc-sa/2.0/deed.ro" TargetMode="External"/><Relationship Id="rId7" Type="http://schemas.openxmlformats.org/officeDocument/2006/relationships/hyperlink" Target="http://www.flickr.com/photos/mayhem/2939259129/" TargetMode="External"/><Relationship Id="rId2" Type="http://schemas.openxmlformats.org/officeDocument/2006/relationships/hyperlink" Target="http://www.flickr.com/photos/wgbh_devblog/2596125318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flickr.com/photos/museumwales/2218785762/" TargetMode="External"/><Relationship Id="rId5" Type="http://schemas.openxmlformats.org/officeDocument/2006/relationships/hyperlink" Target="http://creativecommons.org/licenses/by-nc/2.0/deed.ro" TargetMode="External"/><Relationship Id="rId4" Type="http://schemas.openxmlformats.org/officeDocument/2006/relationships/hyperlink" Target="http://www.flickr.com/photos/jason-morrison/2150499966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etaresultnow.com/" TargetMode="External"/><Relationship Id="rId2" Type="http://schemas.openxmlformats.org/officeDocument/2006/relationships/hyperlink" Target="mailto:olivian@getseoideas.com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seomoz.org/article/search-ranking-factors" TargetMode="External"/><Relationship Id="rId4" Type="http://schemas.openxmlformats.org/officeDocument/2006/relationships/hyperlink" Target="http://twitter.com/Olivian_BRED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130425"/>
            <a:ext cx="7924800" cy="1470025"/>
          </a:xfrm>
        </p:spPr>
        <p:txBody>
          <a:bodyPr/>
          <a:lstStyle/>
          <a:p>
            <a:r>
              <a:rPr lang="it-IT" sz="4400" smtClean="0"/>
              <a:t>10 sfaturi legate de construcția unui website SEO-friendly</a:t>
            </a:r>
            <a:endParaRPr lang="en-US" sz="44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886200"/>
            <a:ext cx="7315200" cy="1752600"/>
          </a:xfrm>
        </p:spPr>
        <p:txBody>
          <a:bodyPr/>
          <a:lstStyle/>
          <a:p>
            <a:r>
              <a:rPr lang="en-US" sz="1900" dirty="0" smtClean="0"/>
              <a:t>Olivian BREDA, 2010.0</a:t>
            </a:r>
            <a:r>
              <a:rPr lang="ro-RO" sz="1900" dirty="0" smtClean="0"/>
              <a:t>7</a:t>
            </a:r>
            <a:r>
              <a:rPr lang="en-US" sz="1900" dirty="0" smtClean="0"/>
              <a:t>.2</a:t>
            </a:r>
            <a:r>
              <a:rPr lang="ro-RO" sz="1900" dirty="0" smtClean="0"/>
              <a:t>4</a:t>
            </a:r>
            <a:r>
              <a:rPr lang="en-US" sz="1900" dirty="0" smtClean="0"/>
              <a:t>,</a:t>
            </a:r>
            <a:r>
              <a:rPr lang="ro-RO" sz="1900" dirty="0" smtClean="0"/>
              <a:t> Orange Concept </a:t>
            </a:r>
            <a:r>
              <a:rPr lang="ro-RO" sz="1900" dirty="0" err="1" smtClean="0"/>
              <a:t>Store</a:t>
            </a:r>
            <a:r>
              <a:rPr lang="en-US" sz="1900" dirty="0" smtClean="0"/>
              <a:t>, </a:t>
            </a:r>
            <a:r>
              <a:rPr lang="ro-RO" sz="1900" dirty="0" smtClean="0"/>
              <a:t>14 </a:t>
            </a:r>
            <a:r>
              <a:rPr lang="en-US" sz="1900" dirty="0" smtClean="0"/>
              <a:t>slide</a:t>
            </a:r>
            <a:r>
              <a:rPr lang="ro-RO" sz="1900" dirty="0" smtClean="0"/>
              <a:t>-uri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8258175" cy="1143000"/>
          </a:xfrm>
        </p:spPr>
        <p:txBody>
          <a:bodyPr/>
          <a:lstStyle/>
          <a:p>
            <a:r>
              <a:rPr lang="vi-VN" smtClean="0"/>
              <a:t>9. Serverul să aibă uptime cât mai mare</a:t>
            </a:r>
            <a:endParaRPr lang="en-US" smtClean="0"/>
          </a:p>
        </p:txBody>
      </p:sp>
      <p:pic>
        <p:nvPicPr>
          <p:cNvPr id="14339" name="Picture 2" descr="D:\Documents and Settings\Olivian BREDA\Desktop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7938" y="1447800"/>
            <a:ext cx="405606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8258175" cy="1143000"/>
          </a:xfrm>
        </p:spPr>
        <p:txBody>
          <a:bodyPr/>
          <a:lstStyle/>
          <a:p>
            <a:r>
              <a:rPr lang="vi-VN" smtClean="0"/>
              <a:t>10. Viteza de încărcare a paginilor site-ului să fie mare</a:t>
            </a:r>
            <a:endParaRPr lang="en-US" smtClean="0"/>
          </a:p>
        </p:txBody>
      </p:sp>
      <p:pic>
        <p:nvPicPr>
          <p:cNvPr id="15363" name="Picture 2" descr="D:\Documents and Settings\Olivian BREDA\Desktop\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" y="1676400"/>
            <a:ext cx="90455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371600"/>
            <a:ext cx="8382000" cy="5029200"/>
          </a:xfrm>
        </p:spPr>
        <p:txBody>
          <a:bodyPr/>
          <a:lstStyle/>
          <a:p>
            <a:pPr eaLnBrk="1" hangingPunct="1"/>
            <a:r>
              <a:rPr lang="da-DK" sz="1400" smtClean="0"/>
              <a:t>Punctul 1:</a:t>
            </a:r>
          </a:p>
          <a:p>
            <a:pPr eaLnBrk="1" hangingPunct="1"/>
            <a:r>
              <a:rPr lang="da-DK" sz="1400" smtClean="0">
                <a:hlinkClick r:id="rId2"/>
              </a:rPr>
              <a:t>http://www.flickr.com/photos/cambodia4kidsorg/260004685/</a:t>
            </a:r>
            <a:r>
              <a:rPr lang="da-DK" sz="1400" smtClean="0"/>
              <a:t> </a:t>
            </a:r>
          </a:p>
          <a:p>
            <a:pPr eaLnBrk="1" hangingPunct="1"/>
            <a:r>
              <a:rPr lang="da-DK" sz="1400" smtClean="0">
                <a:hlinkClick r:id="rId3"/>
              </a:rPr>
              <a:t>http://creativecommons.org/licenses/by/2.0/deed.ro</a:t>
            </a:r>
            <a:endParaRPr lang="da-DK" sz="1400" smtClean="0"/>
          </a:p>
          <a:p>
            <a:pPr eaLnBrk="1" hangingPunct="1"/>
            <a:endParaRPr lang="ro-RO" sz="1400" smtClean="0"/>
          </a:p>
          <a:p>
            <a:pPr eaLnBrk="1" hangingPunct="1"/>
            <a:r>
              <a:rPr lang="da-DK" sz="1400" smtClean="0"/>
              <a:t>Punctul 2:</a:t>
            </a:r>
          </a:p>
          <a:p>
            <a:pPr eaLnBrk="1" hangingPunct="1"/>
            <a:r>
              <a:rPr lang="da-DK" sz="1400" smtClean="0">
                <a:hlinkClick r:id="rId4"/>
              </a:rPr>
              <a:t>http://www.flickr.com/photos/kegill/3328559667/</a:t>
            </a:r>
            <a:endParaRPr lang="da-DK" sz="1400" smtClean="0"/>
          </a:p>
          <a:p>
            <a:pPr eaLnBrk="1" hangingPunct="1"/>
            <a:r>
              <a:rPr lang="da-DK" sz="1400" smtClean="0">
                <a:hlinkClick r:id="rId5"/>
              </a:rPr>
              <a:t>http://creativecommons.org/licenses/by-nc-sa/2.0/deed.ro</a:t>
            </a:r>
            <a:endParaRPr lang="da-DK" sz="1400" smtClean="0"/>
          </a:p>
          <a:p>
            <a:pPr eaLnBrk="1" hangingPunct="1"/>
            <a:endParaRPr lang="ro-RO" sz="1400" smtClean="0"/>
          </a:p>
          <a:p>
            <a:pPr eaLnBrk="1" hangingPunct="1"/>
            <a:r>
              <a:rPr lang="da-DK" sz="1400" smtClean="0"/>
              <a:t>Punctul 3:</a:t>
            </a:r>
          </a:p>
          <a:p>
            <a:pPr eaLnBrk="1" hangingPunct="1"/>
            <a:r>
              <a:rPr lang="da-DK" sz="1400" smtClean="0">
                <a:hlinkClick r:id="rId6"/>
              </a:rPr>
              <a:t>http://www.flickr.com/photos/ross/358692239/sizes/o/</a:t>
            </a:r>
            <a:endParaRPr lang="da-DK" sz="1400" smtClean="0"/>
          </a:p>
          <a:p>
            <a:pPr eaLnBrk="1" hangingPunct="1"/>
            <a:r>
              <a:rPr lang="da-DK" sz="1400" smtClean="0">
                <a:hlinkClick r:id="rId7"/>
              </a:rPr>
              <a:t>http://creativecommons.org/licenses/by-nc/2.0/deed.ro</a:t>
            </a:r>
            <a:endParaRPr lang="da-DK" sz="1400" smtClean="0"/>
          </a:p>
          <a:p>
            <a:pPr eaLnBrk="1" hangingPunct="1"/>
            <a:endParaRPr lang="ro-RO" sz="1400" smtClean="0"/>
          </a:p>
          <a:p>
            <a:pPr eaLnBrk="1" hangingPunct="1"/>
            <a:r>
              <a:rPr lang="da-DK" sz="1400" smtClean="0"/>
              <a:t>Punctul 4:</a:t>
            </a:r>
          </a:p>
          <a:p>
            <a:pPr eaLnBrk="1" hangingPunct="1"/>
            <a:r>
              <a:rPr lang="da-DK" sz="1400" smtClean="0">
                <a:hlinkClick r:id="rId8"/>
              </a:rPr>
              <a:t>http://www.flickr.com/photos/financialaidpodcast/2821827019/</a:t>
            </a:r>
            <a:endParaRPr lang="da-DK" sz="1400" smtClean="0"/>
          </a:p>
          <a:p>
            <a:pPr eaLnBrk="1" hangingPunct="1"/>
            <a:r>
              <a:rPr lang="da-DK" sz="1400" smtClean="0">
                <a:hlinkClick r:id="rId9"/>
              </a:rPr>
              <a:t>http://creativecommons.org/licenses/by-nc-nd/2.0/deed.ro</a:t>
            </a:r>
            <a:endParaRPr lang="da-DK" sz="1400" smtClean="0"/>
          </a:p>
          <a:p>
            <a:pPr eaLnBrk="1" hangingPunct="1"/>
            <a:endParaRPr lang="ro-RO" sz="1400" smtClean="0"/>
          </a:p>
          <a:p>
            <a:pPr eaLnBrk="1" hangingPunct="1"/>
            <a:r>
              <a:rPr lang="da-DK" sz="1400" smtClean="0"/>
              <a:t>Punctul 5:</a:t>
            </a:r>
          </a:p>
          <a:p>
            <a:pPr eaLnBrk="1" hangingPunct="1"/>
            <a:r>
              <a:rPr lang="da-DK" sz="1400" smtClean="0">
                <a:hlinkClick r:id="rId10"/>
              </a:rPr>
              <a:t>http://www.flickr.com/photos/factoryjoe/2936346985/</a:t>
            </a:r>
            <a:endParaRPr lang="da-DK" sz="1400" smtClean="0"/>
          </a:p>
          <a:p>
            <a:pPr eaLnBrk="1" hangingPunct="1"/>
            <a:r>
              <a:rPr lang="da-DK" sz="1400" smtClean="0">
                <a:hlinkClick r:id="rId5"/>
              </a:rPr>
              <a:t>http://creativecommons.org/licenses/by-nc-sa/2.0/deed.ro</a:t>
            </a:r>
            <a:endParaRPr lang="da-DK" sz="140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0" y="274638"/>
            <a:ext cx="8258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buClr>
                <a:schemeClr val="tx1"/>
              </a:buClr>
              <a:defRPr/>
            </a:pPr>
            <a:r>
              <a:rPr lang="ro-RO" sz="3200" kern="0" dirty="0">
                <a:latin typeface="+mj-lt"/>
                <a:ea typeface="+mj-ea"/>
                <a:cs typeface="+mj-cs"/>
              </a:rPr>
              <a:t>Surse imagini</a:t>
            </a:r>
            <a:endParaRPr lang="en-US" sz="32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371600"/>
            <a:ext cx="8382000" cy="5029200"/>
          </a:xfrm>
        </p:spPr>
        <p:txBody>
          <a:bodyPr/>
          <a:lstStyle/>
          <a:p>
            <a:pPr eaLnBrk="1" hangingPunct="1"/>
            <a:r>
              <a:rPr lang="da-DK" sz="1400" smtClean="0"/>
              <a:t>Punctul 6:</a:t>
            </a:r>
          </a:p>
          <a:p>
            <a:pPr eaLnBrk="1" hangingPunct="1"/>
            <a:r>
              <a:rPr lang="da-DK" sz="1400" smtClean="0">
                <a:hlinkClick r:id="rId2"/>
              </a:rPr>
              <a:t>http://www.flickr.com/photos/wgbh_devblog/2596125318/</a:t>
            </a:r>
            <a:endParaRPr lang="da-DK" sz="1400" smtClean="0"/>
          </a:p>
          <a:p>
            <a:pPr eaLnBrk="1" hangingPunct="1"/>
            <a:r>
              <a:rPr lang="da-DK" sz="1400" smtClean="0">
                <a:hlinkClick r:id="rId3"/>
              </a:rPr>
              <a:t>http://creativecommons.org/licenses/by-nc-sa/2.0/deed.ro</a:t>
            </a:r>
            <a:endParaRPr lang="da-DK" sz="1400" smtClean="0"/>
          </a:p>
          <a:p>
            <a:pPr eaLnBrk="1" hangingPunct="1"/>
            <a:endParaRPr lang="ro-RO" sz="1400" smtClean="0"/>
          </a:p>
          <a:p>
            <a:pPr eaLnBrk="1" hangingPunct="1"/>
            <a:r>
              <a:rPr lang="da-DK" sz="1400" smtClean="0"/>
              <a:t>Punctul 7:</a:t>
            </a:r>
          </a:p>
          <a:p>
            <a:pPr eaLnBrk="1" hangingPunct="1"/>
            <a:r>
              <a:rPr lang="da-DK" sz="1400" smtClean="0">
                <a:hlinkClick r:id="rId4"/>
              </a:rPr>
              <a:t>http://www.flickr.com/photos/jason-morrison/2150499966/</a:t>
            </a:r>
            <a:endParaRPr lang="da-DK" sz="1400" smtClean="0"/>
          </a:p>
          <a:p>
            <a:pPr eaLnBrk="1" hangingPunct="1"/>
            <a:r>
              <a:rPr lang="da-DK" sz="1400" smtClean="0">
                <a:hlinkClick r:id="rId5"/>
              </a:rPr>
              <a:t>http://creativecommons.org/licenses/by-nc/2.0/deed.ro</a:t>
            </a:r>
            <a:endParaRPr lang="da-DK" sz="1400" smtClean="0"/>
          </a:p>
          <a:p>
            <a:pPr eaLnBrk="1" hangingPunct="1"/>
            <a:endParaRPr lang="ro-RO" sz="1400" smtClean="0"/>
          </a:p>
          <a:p>
            <a:pPr eaLnBrk="1" hangingPunct="1"/>
            <a:r>
              <a:rPr lang="da-DK" sz="1400" smtClean="0"/>
              <a:t>Punctul 8:</a:t>
            </a:r>
          </a:p>
          <a:p>
            <a:pPr eaLnBrk="1" hangingPunct="1"/>
            <a:r>
              <a:rPr lang="da-DK" sz="1400" smtClean="0">
                <a:hlinkClick r:id="rId6"/>
              </a:rPr>
              <a:t>http://www.flickr.com/photos/museumwales/2218785762/</a:t>
            </a:r>
            <a:endParaRPr lang="da-DK" sz="1400" smtClean="0"/>
          </a:p>
          <a:p>
            <a:pPr eaLnBrk="1" hangingPunct="1"/>
            <a:r>
              <a:rPr lang="da-DK" sz="1400" smtClean="0">
                <a:hlinkClick r:id="rId3"/>
              </a:rPr>
              <a:t>http://creativecommons.org/licenses/by-nc-sa/2.0/deed.ro</a:t>
            </a:r>
            <a:endParaRPr lang="da-DK" sz="1400" smtClean="0"/>
          </a:p>
          <a:p>
            <a:pPr eaLnBrk="1" hangingPunct="1"/>
            <a:endParaRPr lang="ro-RO" sz="1400" smtClean="0"/>
          </a:p>
          <a:p>
            <a:pPr eaLnBrk="1" hangingPunct="1"/>
            <a:r>
              <a:rPr lang="da-DK" sz="1400" smtClean="0"/>
              <a:t>Punctul 9:</a:t>
            </a:r>
          </a:p>
          <a:p>
            <a:pPr eaLnBrk="1" hangingPunct="1"/>
            <a:r>
              <a:rPr lang="da-DK" sz="1400" smtClean="0">
                <a:hlinkClick r:id="rId7"/>
              </a:rPr>
              <a:t>http://www.flickr.com/photos/mayhem/2939259129/</a:t>
            </a:r>
            <a:endParaRPr lang="da-DK" sz="1400" smtClean="0"/>
          </a:p>
          <a:p>
            <a:pPr eaLnBrk="1" hangingPunct="1"/>
            <a:r>
              <a:rPr lang="da-DK" sz="1400" smtClean="0">
                <a:hlinkClick r:id="rId3"/>
              </a:rPr>
              <a:t>http://creativecommons.org/licenses/by-nc-sa/2.0/deed.ro</a:t>
            </a:r>
            <a:endParaRPr lang="da-DK" sz="1400" smtClean="0"/>
          </a:p>
          <a:p>
            <a:pPr eaLnBrk="1" hangingPunct="1"/>
            <a:endParaRPr lang="ro-RO" sz="1400" smtClean="0"/>
          </a:p>
          <a:p>
            <a:pPr eaLnBrk="1" hangingPunct="1"/>
            <a:r>
              <a:rPr lang="da-DK" sz="1400" smtClean="0"/>
              <a:t>Punctul 10:</a:t>
            </a:r>
          </a:p>
          <a:p>
            <a:pPr eaLnBrk="1" hangingPunct="1"/>
            <a:r>
              <a:rPr lang="da-DK" sz="1400" smtClean="0">
                <a:hlinkClick r:id="rId8"/>
              </a:rPr>
              <a:t>http://www.flickr.com/photos/revolute/3919281623/</a:t>
            </a:r>
            <a:endParaRPr lang="da-DK" sz="1400" smtClean="0"/>
          </a:p>
          <a:p>
            <a:pPr eaLnBrk="1" hangingPunct="1"/>
            <a:r>
              <a:rPr lang="da-DK" sz="1400" smtClean="0">
                <a:hlinkClick r:id="rId3"/>
              </a:rPr>
              <a:t>http://creativecommons.org/licenses/by-nc-sa/2.0/deed.ro</a:t>
            </a:r>
            <a:endParaRPr lang="da-DK" sz="140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0" y="274638"/>
            <a:ext cx="8258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buClr>
                <a:schemeClr val="tx1"/>
              </a:buClr>
              <a:defRPr/>
            </a:pPr>
            <a:r>
              <a:rPr lang="ro-RO" sz="3200" kern="0" dirty="0">
                <a:latin typeface="+mj-lt"/>
                <a:ea typeface="+mj-ea"/>
                <a:cs typeface="+mj-cs"/>
              </a:rPr>
              <a:t>Surse imagini</a:t>
            </a:r>
            <a:endParaRPr lang="en-US" sz="32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dirty="0" smtClean="0"/>
              <a:t>Vă mulțumesc!</a:t>
            </a:r>
            <a:endParaRPr 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Olivian BREDA</a:t>
            </a:r>
          </a:p>
          <a:p>
            <a:pPr eaLnBrk="1" hangingPunct="1">
              <a:buFontTx/>
              <a:buNone/>
            </a:pPr>
            <a:endParaRPr lang="ro-RO" dirty="0" smtClean="0"/>
          </a:p>
          <a:p>
            <a:pPr eaLnBrk="1" hangingPunct="1">
              <a:buFontTx/>
              <a:buNone/>
            </a:pPr>
            <a:r>
              <a:rPr lang="ro-RO" dirty="0" smtClean="0">
                <a:hlinkClick r:id="rId2"/>
              </a:rPr>
              <a:t>olivian@</a:t>
            </a:r>
            <a:r>
              <a:rPr lang="ro-RO" dirty="0" err="1" smtClean="0">
                <a:hlinkClick r:id="rId2"/>
              </a:rPr>
              <a:t>getseoideas.com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0743-41.00.26</a:t>
            </a:r>
          </a:p>
          <a:p>
            <a:pPr eaLnBrk="1" hangingPunct="1">
              <a:buFontTx/>
              <a:buNone/>
            </a:pPr>
            <a:endParaRPr lang="ro-RO" dirty="0" smtClean="0">
              <a:hlinkClick r:id="rId3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hlinkClick r:id="rId3"/>
              </a:rPr>
              <a:t>http://getaresultnow.com/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>
                <a:hlinkClick r:id="rId4"/>
              </a:rPr>
              <a:t>http://twitter.com/Olivian_BREDA</a:t>
            </a:r>
            <a:endParaRPr lang="ro-RO" dirty="0" smtClean="0"/>
          </a:p>
          <a:p>
            <a:pPr eaLnBrk="1" hangingPunct="1">
              <a:buFontTx/>
              <a:buNone/>
            </a:pPr>
            <a:endParaRPr lang="ro-RO" dirty="0" smtClean="0"/>
          </a:p>
          <a:p>
            <a:pPr eaLnBrk="1" hangingPunct="1">
              <a:buNone/>
            </a:pPr>
            <a:r>
              <a:rPr lang="ro-RO" sz="2200" dirty="0" smtClean="0"/>
              <a:t>Sursa: </a:t>
            </a:r>
            <a:r>
              <a:rPr lang="ro-RO" sz="2200" dirty="0" smtClean="0">
                <a:hlinkClick r:id="rId5"/>
              </a:rPr>
              <a:t>http://www.seomoz.org/article/search-ranking-factors</a:t>
            </a:r>
            <a:endParaRPr lang="en-US" sz="22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8258175" cy="1143000"/>
          </a:xfrm>
        </p:spPr>
        <p:txBody>
          <a:bodyPr/>
          <a:lstStyle/>
          <a:p>
            <a:r>
              <a:rPr lang="en-US" smtClean="0"/>
              <a:t>1. Folosește cuvinte cheie în tag-ul Title</a:t>
            </a:r>
          </a:p>
        </p:txBody>
      </p:sp>
      <p:pic>
        <p:nvPicPr>
          <p:cNvPr id="6147" name="Picture 4" descr="D:\Documents and Settings\Olivian BREDA\Desktop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1950" y="1419225"/>
            <a:ext cx="62420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8258175" cy="1143000"/>
          </a:xfrm>
        </p:spPr>
        <p:txBody>
          <a:bodyPr/>
          <a:lstStyle/>
          <a:p>
            <a:r>
              <a:rPr lang="pt-BR" smtClean="0"/>
              <a:t>2. Adaugă cuvinte cheie în tagul H1</a:t>
            </a:r>
            <a:endParaRPr lang="en-US" smtClean="0"/>
          </a:p>
        </p:txBody>
      </p:sp>
      <p:pic>
        <p:nvPicPr>
          <p:cNvPr id="7171" name="Picture 2" descr="D:\Documents and Settings\Olivian BREDA\Desktop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63" y="1981200"/>
            <a:ext cx="87709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8258175" cy="1143000"/>
          </a:xfrm>
        </p:spPr>
        <p:txBody>
          <a:bodyPr/>
          <a:lstStyle/>
          <a:p>
            <a:r>
              <a:rPr lang="vi-VN" smtClean="0"/>
              <a:t>3. Primul link către o pagină din site să conțină cuvinte cheie targetate</a:t>
            </a:r>
            <a:endParaRPr lang="en-US" smtClean="0"/>
          </a:p>
        </p:txBody>
      </p:sp>
      <p:pic>
        <p:nvPicPr>
          <p:cNvPr id="8195" name="Picture 2" descr="D:\Documents and Settings\Olivian BREDA\Desktop\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4191000"/>
            <a:ext cx="889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8258175" cy="1143000"/>
          </a:xfrm>
        </p:spPr>
        <p:txBody>
          <a:bodyPr/>
          <a:lstStyle/>
          <a:p>
            <a:r>
              <a:rPr lang="vi-VN" smtClean="0"/>
              <a:t>4. URL-ul paginii să conțină cuvinte cheie</a:t>
            </a:r>
            <a:endParaRPr lang="en-US" smtClean="0"/>
          </a:p>
        </p:txBody>
      </p:sp>
      <p:pic>
        <p:nvPicPr>
          <p:cNvPr id="9219" name="Picture 2" descr="D:\Documents and Settings\Olivian BREDA\Desktop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475" y="5638800"/>
            <a:ext cx="92614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8258175" cy="1143000"/>
          </a:xfrm>
        </p:spPr>
        <p:txBody>
          <a:bodyPr/>
          <a:lstStyle/>
          <a:p>
            <a:r>
              <a:rPr lang="it-IT" smtClean="0"/>
              <a:t>5. Folosește URL-uri fără parametri</a:t>
            </a:r>
            <a:endParaRPr lang="en-US" smtClean="0"/>
          </a:p>
        </p:txBody>
      </p:sp>
      <p:pic>
        <p:nvPicPr>
          <p:cNvPr id="10243" name="Picture 2" descr="D:\Documents and Settings\Olivian BREDA\Desktop\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6477000"/>
            <a:ext cx="903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8258175" cy="1143000"/>
          </a:xfrm>
        </p:spPr>
        <p:txBody>
          <a:bodyPr/>
          <a:lstStyle/>
          <a:p>
            <a:r>
              <a:rPr lang="fr-FR" smtClean="0"/>
              <a:t>6. Pune ALT text pentru imagini</a:t>
            </a:r>
            <a:endParaRPr lang="en-US" smtClean="0"/>
          </a:p>
        </p:txBody>
      </p:sp>
      <p:pic>
        <p:nvPicPr>
          <p:cNvPr id="11267" name="Picture 2" descr="D:\Documents and Settings\Olivian BREDA\Desktop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1905000"/>
            <a:ext cx="904398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8258175" cy="1143000"/>
          </a:xfrm>
        </p:spPr>
        <p:txBody>
          <a:bodyPr/>
          <a:lstStyle/>
          <a:p>
            <a:r>
              <a:rPr lang="vi-VN" smtClean="0"/>
              <a:t>7. E bine ca în codul sursă să ai cât mai puțin cod și cât mai mult text de tip conținut;</a:t>
            </a:r>
            <a:endParaRPr lang="en-US" smtClean="0"/>
          </a:p>
        </p:txBody>
      </p:sp>
      <p:pic>
        <p:nvPicPr>
          <p:cNvPr id="12291" name="Picture 2" descr="D:\Documents and Settings\Olivian BREDA\Desktop\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775" y="1447800"/>
            <a:ext cx="81502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8258175" cy="1143000"/>
          </a:xfrm>
        </p:spPr>
        <p:txBody>
          <a:bodyPr/>
          <a:lstStyle/>
          <a:p>
            <a:r>
              <a:rPr lang="vi-VN" smtClean="0"/>
              <a:t>8. Creează o structură ierarhică a informației (pe niveluri, cu pagini </a:t>
            </a:r>
            <a:r>
              <a:rPr lang="ro-RO" smtClean="0"/>
              <a:t>interconectate</a:t>
            </a:r>
            <a:r>
              <a:rPr lang="vi-VN" smtClean="0"/>
              <a:t>)</a:t>
            </a:r>
            <a:endParaRPr lang="en-US" smtClean="0"/>
          </a:p>
        </p:txBody>
      </p:sp>
      <p:pic>
        <p:nvPicPr>
          <p:cNvPr id="13315" name="Picture 2" descr="D:\Documents and Settings\Olivian BREDA\Desktop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546225"/>
            <a:ext cx="525780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ind_0527_slide">
  <a:themeElements>
    <a:clrScheme name="Office Theme 2">
      <a:dk1>
        <a:srgbClr val="000000"/>
      </a:dk1>
      <a:lt1>
        <a:srgbClr val="FF9933"/>
      </a:lt1>
      <a:dk2>
        <a:srgbClr val="000000"/>
      </a:dk2>
      <a:lt2>
        <a:srgbClr val="CCCCCC"/>
      </a:lt2>
      <a:accent1>
        <a:srgbClr val="805900"/>
      </a:accent1>
      <a:accent2>
        <a:srgbClr val="99371F"/>
      </a:accent2>
      <a:accent3>
        <a:srgbClr val="FFCAAD"/>
      </a:accent3>
      <a:accent4>
        <a:srgbClr val="000000"/>
      </a:accent4>
      <a:accent5>
        <a:srgbClr val="C0B5AA"/>
      </a:accent5>
      <a:accent6>
        <a:srgbClr val="8A311B"/>
      </a:accent6>
      <a:hlink>
        <a:srgbClr val="733900"/>
      </a:hlink>
      <a:folHlink>
        <a:srgbClr val="80192B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A65300"/>
        </a:accent1>
        <a:accent2>
          <a:srgbClr val="8C4600"/>
        </a:accent2>
        <a:accent3>
          <a:srgbClr val="FFCAAD"/>
        </a:accent3>
        <a:accent4>
          <a:srgbClr val="000000"/>
        </a:accent4>
        <a:accent5>
          <a:srgbClr val="D0B3AA"/>
        </a:accent5>
        <a:accent6>
          <a:srgbClr val="7E3F00"/>
        </a:accent6>
        <a:hlink>
          <a:srgbClr val="7339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805900"/>
        </a:accent1>
        <a:accent2>
          <a:srgbClr val="99371F"/>
        </a:accent2>
        <a:accent3>
          <a:srgbClr val="FFCAAD"/>
        </a:accent3>
        <a:accent4>
          <a:srgbClr val="000000"/>
        </a:accent4>
        <a:accent5>
          <a:srgbClr val="C0B5AA"/>
        </a:accent5>
        <a:accent6>
          <a:srgbClr val="8A311B"/>
        </a:accent6>
        <a:hlink>
          <a:srgbClr val="733900"/>
        </a:hlink>
        <a:folHlink>
          <a:srgbClr val="8019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2B4F7A"/>
        </a:accent1>
        <a:accent2>
          <a:srgbClr val="804000"/>
        </a:accent2>
        <a:accent3>
          <a:srgbClr val="FFCAAD"/>
        </a:accent3>
        <a:accent4>
          <a:srgbClr val="000000"/>
        </a:accent4>
        <a:accent5>
          <a:srgbClr val="ACB2BE"/>
        </a:accent5>
        <a:accent6>
          <a:srgbClr val="733900"/>
        </a:accent6>
        <a:hlink>
          <a:srgbClr val="453161"/>
        </a:hlink>
        <a:folHlink>
          <a:srgbClr val="134C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505900"/>
        </a:accent1>
        <a:accent2>
          <a:srgbClr val="204C6B"/>
        </a:accent2>
        <a:accent3>
          <a:srgbClr val="FFCAAD"/>
        </a:accent3>
        <a:accent4>
          <a:srgbClr val="000000"/>
        </a:accent4>
        <a:accent5>
          <a:srgbClr val="B3B5AA"/>
        </a:accent5>
        <a:accent6>
          <a:srgbClr val="1C4460"/>
        </a:accent6>
        <a:hlink>
          <a:srgbClr val="5E265A"/>
        </a:hlink>
        <a:folHlink>
          <a:srgbClr val="6B3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5300"/>
        </a:accent1>
        <a:accent2>
          <a:srgbClr val="8C4600"/>
        </a:accent2>
        <a:accent3>
          <a:srgbClr val="FFFFFF"/>
        </a:accent3>
        <a:accent4>
          <a:srgbClr val="000000"/>
        </a:accent4>
        <a:accent5>
          <a:srgbClr val="D0B3AA"/>
        </a:accent5>
        <a:accent6>
          <a:srgbClr val="7E3F00"/>
        </a:accent6>
        <a:hlink>
          <a:srgbClr val="7339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5900"/>
        </a:accent1>
        <a:accent2>
          <a:srgbClr val="99371F"/>
        </a:accent2>
        <a:accent3>
          <a:srgbClr val="FFFFFF"/>
        </a:accent3>
        <a:accent4>
          <a:srgbClr val="000000"/>
        </a:accent4>
        <a:accent5>
          <a:srgbClr val="C0B5AA"/>
        </a:accent5>
        <a:accent6>
          <a:srgbClr val="8A311B"/>
        </a:accent6>
        <a:hlink>
          <a:srgbClr val="733900"/>
        </a:hlink>
        <a:folHlink>
          <a:srgbClr val="8019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4F7A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CB2BE"/>
        </a:accent5>
        <a:accent6>
          <a:srgbClr val="733900"/>
        </a:accent6>
        <a:hlink>
          <a:srgbClr val="453161"/>
        </a:hlink>
        <a:folHlink>
          <a:srgbClr val="134C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05900"/>
        </a:accent1>
        <a:accent2>
          <a:srgbClr val="204C6B"/>
        </a:accent2>
        <a:accent3>
          <a:srgbClr val="FFFFFF"/>
        </a:accent3>
        <a:accent4>
          <a:srgbClr val="000000"/>
        </a:accent4>
        <a:accent5>
          <a:srgbClr val="B3B5AA"/>
        </a:accent5>
        <a:accent6>
          <a:srgbClr val="1C4460"/>
        </a:accent6>
        <a:hlink>
          <a:srgbClr val="5E265A"/>
        </a:hlink>
        <a:folHlink>
          <a:srgbClr val="6B3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9933"/>
      </a:lt1>
      <a:dk2>
        <a:srgbClr val="000000"/>
      </a:dk2>
      <a:lt2>
        <a:srgbClr val="CCCCCC"/>
      </a:lt2>
      <a:accent1>
        <a:srgbClr val="805900"/>
      </a:accent1>
      <a:accent2>
        <a:srgbClr val="99371F"/>
      </a:accent2>
      <a:accent3>
        <a:srgbClr val="FFCAAD"/>
      </a:accent3>
      <a:accent4>
        <a:srgbClr val="000000"/>
      </a:accent4>
      <a:accent5>
        <a:srgbClr val="C0B5AA"/>
      </a:accent5>
      <a:accent6>
        <a:srgbClr val="8A311B"/>
      </a:accent6>
      <a:hlink>
        <a:srgbClr val="733900"/>
      </a:hlink>
      <a:folHlink>
        <a:srgbClr val="80192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A65300"/>
        </a:accent1>
        <a:accent2>
          <a:srgbClr val="8C4600"/>
        </a:accent2>
        <a:accent3>
          <a:srgbClr val="FFCAAD"/>
        </a:accent3>
        <a:accent4>
          <a:srgbClr val="000000"/>
        </a:accent4>
        <a:accent5>
          <a:srgbClr val="D0B3AA"/>
        </a:accent5>
        <a:accent6>
          <a:srgbClr val="7E3F00"/>
        </a:accent6>
        <a:hlink>
          <a:srgbClr val="7339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805900"/>
        </a:accent1>
        <a:accent2>
          <a:srgbClr val="99371F"/>
        </a:accent2>
        <a:accent3>
          <a:srgbClr val="FFCAAD"/>
        </a:accent3>
        <a:accent4>
          <a:srgbClr val="000000"/>
        </a:accent4>
        <a:accent5>
          <a:srgbClr val="C0B5AA"/>
        </a:accent5>
        <a:accent6>
          <a:srgbClr val="8A311B"/>
        </a:accent6>
        <a:hlink>
          <a:srgbClr val="733900"/>
        </a:hlink>
        <a:folHlink>
          <a:srgbClr val="8019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2B4F7A"/>
        </a:accent1>
        <a:accent2>
          <a:srgbClr val="804000"/>
        </a:accent2>
        <a:accent3>
          <a:srgbClr val="FFCAAD"/>
        </a:accent3>
        <a:accent4>
          <a:srgbClr val="000000"/>
        </a:accent4>
        <a:accent5>
          <a:srgbClr val="ACB2BE"/>
        </a:accent5>
        <a:accent6>
          <a:srgbClr val="733900"/>
        </a:accent6>
        <a:hlink>
          <a:srgbClr val="453161"/>
        </a:hlink>
        <a:folHlink>
          <a:srgbClr val="134C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505900"/>
        </a:accent1>
        <a:accent2>
          <a:srgbClr val="204C6B"/>
        </a:accent2>
        <a:accent3>
          <a:srgbClr val="FFCAAD"/>
        </a:accent3>
        <a:accent4>
          <a:srgbClr val="000000"/>
        </a:accent4>
        <a:accent5>
          <a:srgbClr val="B3B5AA"/>
        </a:accent5>
        <a:accent6>
          <a:srgbClr val="1C4460"/>
        </a:accent6>
        <a:hlink>
          <a:srgbClr val="5E265A"/>
        </a:hlink>
        <a:folHlink>
          <a:srgbClr val="6B3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5300"/>
        </a:accent1>
        <a:accent2>
          <a:srgbClr val="8C4600"/>
        </a:accent2>
        <a:accent3>
          <a:srgbClr val="FFFFFF"/>
        </a:accent3>
        <a:accent4>
          <a:srgbClr val="000000"/>
        </a:accent4>
        <a:accent5>
          <a:srgbClr val="D0B3AA"/>
        </a:accent5>
        <a:accent6>
          <a:srgbClr val="7E3F00"/>
        </a:accent6>
        <a:hlink>
          <a:srgbClr val="7339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5900"/>
        </a:accent1>
        <a:accent2>
          <a:srgbClr val="99371F"/>
        </a:accent2>
        <a:accent3>
          <a:srgbClr val="FFFFFF"/>
        </a:accent3>
        <a:accent4>
          <a:srgbClr val="000000"/>
        </a:accent4>
        <a:accent5>
          <a:srgbClr val="C0B5AA"/>
        </a:accent5>
        <a:accent6>
          <a:srgbClr val="8A311B"/>
        </a:accent6>
        <a:hlink>
          <a:srgbClr val="733900"/>
        </a:hlink>
        <a:folHlink>
          <a:srgbClr val="8019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4F7A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CB2BE"/>
        </a:accent5>
        <a:accent6>
          <a:srgbClr val="733900"/>
        </a:accent6>
        <a:hlink>
          <a:srgbClr val="453161"/>
        </a:hlink>
        <a:folHlink>
          <a:srgbClr val="134C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05900"/>
        </a:accent1>
        <a:accent2>
          <a:srgbClr val="204C6B"/>
        </a:accent2>
        <a:accent3>
          <a:srgbClr val="FFFFFF"/>
        </a:accent3>
        <a:accent4>
          <a:srgbClr val="000000"/>
        </a:accent4>
        <a:accent5>
          <a:srgbClr val="B3B5AA"/>
        </a:accent5>
        <a:accent6>
          <a:srgbClr val="1C4460"/>
        </a:accent6>
        <a:hlink>
          <a:srgbClr val="5E265A"/>
        </a:hlink>
        <a:folHlink>
          <a:srgbClr val="6B3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ind_0527_slide</Template>
  <TotalTime>13</TotalTime>
  <Words>256</Words>
  <Application>Microsoft Office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ind_0527_slide</vt:lpstr>
      <vt:lpstr>1_Default Design</vt:lpstr>
      <vt:lpstr>10 sfaturi legate de construcția unui website SEO-friendly</vt:lpstr>
      <vt:lpstr>1. Folosește cuvinte cheie în tag-ul Title</vt:lpstr>
      <vt:lpstr>2. Adaugă cuvinte cheie în tagul H1</vt:lpstr>
      <vt:lpstr>3. Primul link către o pagină din site să conțină cuvinte cheie targetate</vt:lpstr>
      <vt:lpstr>4. URL-ul paginii să conțină cuvinte cheie</vt:lpstr>
      <vt:lpstr>5. Folosește URL-uri fără parametri</vt:lpstr>
      <vt:lpstr>6. Pune ALT text pentru imagini</vt:lpstr>
      <vt:lpstr>7. E bine ca în codul sursă să ai cât mai puțin cod și cât mai mult text de tip conținut;</vt:lpstr>
      <vt:lpstr>8. Creează o structură ierarhică a informației (pe niveluri, cu pagini interconectate)</vt:lpstr>
      <vt:lpstr>9. Serverul să aibă uptime cât mai mare</vt:lpstr>
      <vt:lpstr>10. Viteza de încărcare a paginilor site-ului să fie mare</vt:lpstr>
      <vt:lpstr>Slide 12</vt:lpstr>
      <vt:lpstr>Slide 13</vt:lpstr>
      <vt:lpstr>Vă mulțumesc!</vt:lpstr>
    </vt:vector>
  </TitlesOfParts>
  <Company>PF Breda Olivian-Claudiu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Olivian BREDA</dc:creator>
  <cp:lastModifiedBy>Olivian BREDA</cp:lastModifiedBy>
  <cp:revision>14</cp:revision>
  <dcterms:created xsi:type="dcterms:W3CDTF">2010-07-24T04:57:14Z</dcterms:created>
  <dcterms:modified xsi:type="dcterms:W3CDTF">2010-07-25T15:10:59Z</dcterms:modified>
</cp:coreProperties>
</file>