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3" r:id="rId2"/>
    <p:sldId id="293" r:id="rId3"/>
    <p:sldId id="284" r:id="rId4"/>
    <p:sldId id="294" r:id="rId5"/>
    <p:sldId id="288" r:id="rId6"/>
    <p:sldId id="295" r:id="rId7"/>
    <p:sldId id="296" r:id="rId8"/>
    <p:sldId id="297" r:id="rId9"/>
    <p:sldId id="298" r:id="rId10"/>
    <p:sldId id="289" r:id="rId11"/>
    <p:sldId id="299" r:id="rId12"/>
    <p:sldId id="290" r:id="rId13"/>
    <p:sldId id="301" r:id="rId14"/>
    <p:sldId id="303" r:id="rId15"/>
    <p:sldId id="306" r:id="rId16"/>
    <p:sldId id="304" r:id="rId17"/>
    <p:sldId id="308" r:id="rId18"/>
    <p:sldId id="309" r:id="rId19"/>
    <p:sldId id="30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24" autoAdjust="0"/>
  </p:normalViewPr>
  <p:slideViewPr>
    <p:cSldViewPr>
      <p:cViewPr>
        <p:scale>
          <a:sx n="75" d="100"/>
          <a:sy n="75" d="100"/>
        </p:scale>
        <p:origin x="-2040" y="-7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B5EC254-ADFE-4CBD-B9E9-DE1D5A605309}" type="datetimeFigureOut">
              <a:rPr lang="en-US"/>
              <a:pPr>
                <a:defRPr/>
              </a:pPr>
              <a:t>6/3/2011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B9753E8-9C94-4FD4-9661-C6E1E9C60A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CCB0D2-C9BE-4D40-9439-AB3A3BDA7187}"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6C1C81-AC86-49F1-BBE3-26F576A1774D}"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9D588D-5F45-4572-8857-10087F010B59}"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7D825F-86CA-4309-9536-040D9BBE010F}"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8C1EA2-D0BD-44CC-886F-762E1BD80AA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404868-8A8B-4DA1-8301-1F18AF5865CE}"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BA694C-480D-4F77-B877-F484040FC088}"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C237B4-8DCC-4283-90C5-A08EC1F12FBE}"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A16B44-9AB3-4047-A233-DD9B11BBC6EC}"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001D77-9B9B-4E3F-9F7E-5C49EE43F14E}"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589764-B7A9-4915-9741-86B78853A83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B0F310-7F96-4C05-82EF-269A0CA1AA3E}"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0CA6D9-3C35-4804-9E99-55337F3701B1}"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9A085F-A77B-4044-AEF6-F0DD43C6C3D4}"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6A3B13-6C79-490E-B51A-A641D3029658}"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61218E-9160-4EA0-AB41-4170F38AE3A9}"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00030B-7519-4B0D-A952-30AEEABE22C6}"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B90BDD-7DED-4BBA-85CA-E64623AADA9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416B28-0F04-4671-A9A7-ABB416B7EC57}"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A8EA5C-41D9-484F-8201-CF13FE3E5039}" type="datetimeFigureOut">
              <a:rPr lang="en-US"/>
              <a:pPr>
                <a:defRPr/>
              </a:pPr>
              <a:t>6/3/2011</a:t>
            </a:fld>
            <a:endParaRPr lang="en-US"/>
          </a:p>
        </p:txBody>
      </p:sp>
      <p:sp>
        <p:nvSpPr>
          <p:cNvPr id="5" name="Slide Number Placeholder 5"/>
          <p:cNvSpPr>
            <a:spLocks noGrp="1"/>
          </p:cNvSpPr>
          <p:nvPr>
            <p:ph type="sldNum" sz="quarter" idx="11"/>
          </p:nvPr>
        </p:nvSpPr>
        <p:spPr/>
        <p:txBody>
          <a:bodyPr/>
          <a:lstStyle>
            <a:lvl1pPr>
              <a:defRPr/>
            </a:lvl1pPr>
          </a:lstStyle>
          <a:p>
            <a:pPr>
              <a:defRPr/>
            </a:pPr>
            <a:fld id="{5FD361E5-3B9C-47F0-968E-04F787F717D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545614-28F3-4F09-A54A-8D0534C69D8D}" type="datetimeFigureOut">
              <a:rPr lang="en-US"/>
              <a:pPr>
                <a:defRPr/>
              </a:pPr>
              <a:t>6/3/2011</a:t>
            </a:fld>
            <a:endParaRPr lang="en-US"/>
          </a:p>
        </p:txBody>
      </p:sp>
      <p:sp>
        <p:nvSpPr>
          <p:cNvPr id="5" name="Footer Placeholder 4"/>
          <p:cNvSpPr>
            <a:spLocks noGrp="1"/>
          </p:cNvSpPr>
          <p:nvPr>
            <p:ph type="ftr" sz="quarter" idx="11"/>
          </p:nvPr>
        </p:nvSpPr>
        <p:spPr>
          <a:xfrm>
            <a:off x="3124200" y="6356350"/>
            <a:ext cx="7010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D9C135-8489-4304-82A7-8C12CC4915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1A1DDA-DC6B-4699-B5B3-8EDE89B50726}" type="datetimeFigureOut">
              <a:rPr lang="en-US"/>
              <a:pPr>
                <a:defRPr/>
              </a:pPr>
              <a:t>6/3/2011</a:t>
            </a:fld>
            <a:endParaRPr lang="en-US"/>
          </a:p>
        </p:txBody>
      </p:sp>
      <p:sp>
        <p:nvSpPr>
          <p:cNvPr id="5" name="Footer Placeholder 4"/>
          <p:cNvSpPr>
            <a:spLocks noGrp="1"/>
          </p:cNvSpPr>
          <p:nvPr>
            <p:ph type="ftr" sz="quarter" idx="11"/>
          </p:nvPr>
        </p:nvSpPr>
        <p:spPr>
          <a:xfrm>
            <a:off x="3124200" y="6356350"/>
            <a:ext cx="7010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78E2BB-97B2-4D3D-AF79-2788D1247B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E7A24E-F1EA-4C10-AD0C-49E5274EF58F}" type="datetimeFigureOut">
              <a:rPr lang="en-US"/>
              <a:pPr>
                <a:defRPr/>
              </a:pPr>
              <a:t>6/3/2011</a:t>
            </a:fld>
            <a:endParaRPr lang="en-US"/>
          </a:p>
        </p:txBody>
      </p:sp>
      <p:sp>
        <p:nvSpPr>
          <p:cNvPr id="5" name="Footer Placeholder 4"/>
          <p:cNvSpPr>
            <a:spLocks noGrp="1"/>
          </p:cNvSpPr>
          <p:nvPr>
            <p:ph type="ftr" sz="quarter" idx="11"/>
          </p:nvPr>
        </p:nvSpPr>
        <p:spPr>
          <a:xfrm>
            <a:off x="3124200" y="6356350"/>
            <a:ext cx="7010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32FA2B-9608-49D8-B247-3403895557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77D1BE-22E1-4B9D-8DDC-AA5AED3508ED}" type="datetimeFigureOut">
              <a:rPr lang="en-US"/>
              <a:pPr>
                <a:defRPr/>
              </a:pPr>
              <a:t>6/3/2011</a:t>
            </a:fld>
            <a:endParaRPr lang="en-US"/>
          </a:p>
        </p:txBody>
      </p:sp>
      <p:sp>
        <p:nvSpPr>
          <p:cNvPr id="5" name="Footer Placeholder 4"/>
          <p:cNvSpPr>
            <a:spLocks noGrp="1"/>
          </p:cNvSpPr>
          <p:nvPr>
            <p:ph type="ftr" sz="quarter" idx="11"/>
          </p:nvPr>
        </p:nvSpPr>
        <p:spPr>
          <a:xfrm>
            <a:off x="3124200" y="6356350"/>
            <a:ext cx="7010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489883-8796-4CC6-B622-2D8FE8B8F1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E519F66-F6B3-4022-A71B-83EF4F866F2D}" type="datetimeFigureOut">
              <a:rPr lang="en-US"/>
              <a:pPr>
                <a:defRPr/>
              </a:pPr>
              <a:t>6/3/2011</a:t>
            </a:fld>
            <a:endParaRPr lang="en-US"/>
          </a:p>
        </p:txBody>
      </p:sp>
      <p:sp>
        <p:nvSpPr>
          <p:cNvPr id="6" name="Footer Placeholder 5"/>
          <p:cNvSpPr>
            <a:spLocks noGrp="1"/>
          </p:cNvSpPr>
          <p:nvPr>
            <p:ph type="ftr" sz="quarter" idx="11"/>
          </p:nvPr>
        </p:nvSpPr>
        <p:spPr>
          <a:xfrm>
            <a:off x="3124200" y="6356350"/>
            <a:ext cx="7010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10E26C4-776A-4B1A-9C7A-A61F1F3A85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A64E375C-8AB6-4961-8275-A57710F56227}" type="datetimeFigureOut">
              <a:rPr lang="en-US"/>
              <a:pPr>
                <a:defRPr/>
              </a:pPr>
              <a:t>6/3/2011</a:t>
            </a:fld>
            <a:endParaRPr lang="en-US"/>
          </a:p>
        </p:txBody>
      </p:sp>
      <p:sp>
        <p:nvSpPr>
          <p:cNvPr id="8" name="Footer Placeholder 7"/>
          <p:cNvSpPr>
            <a:spLocks noGrp="1"/>
          </p:cNvSpPr>
          <p:nvPr>
            <p:ph type="ftr" sz="quarter" idx="11"/>
          </p:nvPr>
        </p:nvSpPr>
        <p:spPr>
          <a:xfrm>
            <a:off x="3124200" y="6356350"/>
            <a:ext cx="7010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6D9FEF4-9B72-439D-B01A-F95D5846AD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909A57F-C618-4880-A110-02DA703FA05E}" type="datetimeFigureOut">
              <a:rPr lang="en-US"/>
              <a:pPr>
                <a:defRPr/>
              </a:pPr>
              <a:t>6/3/2011</a:t>
            </a:fld>
            <a:endParaRPr lang="en-US"/>
          </a:p>
        </p:txBody>
      </p:sp>
      <p:sp>
        <p:nvSpPr>
          <p:cNvPr id="4" name="Footer Placeholder 3"/>
          <p:cNvSpPr>
            <a:spLocks noGrp="1"/>
          </p:cNvSpPr>
          <p:nvPr>
            <p:ph type="ftr" sz="quarter" idx="11"/>
          </p:nvPr>
        </p:nvSpPr>
        <p:spPr>
          <a:xfrm>
            <a:off x="3124200" y="6356350"/>
            <a:ext cx="7010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B87800C-CCAD-4F74-87D7-DDB6AC2CC4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68D0B90-3FCE-43A4-AE92-D8F8CDF50FB8}" type="datetimeFigureOut">
              <a:rPr lang="en-US"/>
              <a:pPr>
                <a:defRPr/>
              </a:pPr>
              <a:t>6/3/2011</a:t>
            </a:fld>
            <a:endParaRPr lang="en-US"/>
          </a:p>
        </p:txBody>
      </p:sp>
      <p:sp>
        <p:nvSpPr>
          <p:cNvPr id="3" name="Footer Placeholder 2"/>
          <p:cNvSpPr>
            <a:spLocks noGrp="1"/>
          </p:cNvSpPr>
          <p:nvPr>
            <p:ph type="ftr" sz="quarter" idx="11"/>
          </p:nvPr>
        </p:nvSpPr>
        <p:spPr>
          <a:xfrm>
            <a:off x="3124200" y="6356350"/>
            <a:ext cx="7010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C85F061-7AA4-4D79-A49E-F2E5EC8F65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8B73157-23FD-43FA-9FEB-2968E1A347FF}" type="datetimeFigureOut">
              <a:rPr lang="en-US"/>
              <a:pPr>
                <a:defRPr/>
              </a:pPr>
              <a:t>6/3/2011</a:t>
            </a:fld>
            <a:endParaRPr lang="en-US"/>
          </a:p>
        </p:txBody>
      </p:sp>
      <p:sp>
        <p:nvSpPr>
          <p:cNvPr id="6" name="Footer Placeholder 5"/>
          <p:cNvSpPr>
            <a:spLocks noGrp="1"/>
          </p:cNvSpPr>
          <p:nvPr>
            <p:ph type="ftr" sz="quarter" idx="11"/>
          </p:nvPr>
        </p:nvSpPr>
        <p:spPr>
          <a:xfrm>
            <a:off x="3124200" y="6356350"/>
            <a:ext cx="7010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B3EEB77-4FD1-40FA-9E9B-FE0D13E646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88BCE9A-286D-424B-8087-FC265278EF9B}" type="datetimeFigureOut">
              <a:rPr lang="en-US"/>
              <a:pPr>
                <a:defRPr/>
              </a:pPr>
              <a:t>6/3/2011</a:t>
            </a:fld>
            <a:endParaRPr lang="en-US"/>
          </a:p>
        </p:txBody>
      </p:sp>
      <p:sp>
        <p:nvSpPr>
          <p:cNvPr id="6" name="Footer Placeholder 5"/>
          <p:cNvSpPr>
            <a:spLocks noGrp="1"/>
          </p:cNvSpPr>
          <p:nvPr>
            <p:ph type="ftr" sz="quarter" idx="11"/>
          </p:nvPr>
        </p:nvSpPr>
        <p:spPr>
          <a:xfrm>
            <a:off x="3124200" y="6356350"/>
            <a:ext cx="7010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E62CFC3-BB6F-40CF-B30E-5ECC2E930C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81909CA-66D2-47BF-B65B-7BF517081BCD}" type="datetimeFigureOut">
              <a:rPr lang="en-US"/>
              <a:pPr>
                <a:defRPr/>
              </a:pPr>
              <a:t>6/3/2011</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D0FCF98-3431-435B-A31A-ED86F8B790DC}" type="slidenum">
              <a:rPr lang="en-US"/>
              <a:pPr>
                <a:defRPr/>
              </a:pPr>
              <a:t>‹#›</a:t>
            </a:fld>
            <a:endParaRPr lang="en-US"/>
          </a:p>
        </p:txBody>
      </p:sp>
      <p:pic>
        <p:nvPicPr>
          <p:cNvPr id="1030" name="Picture 7" descr="logo_fundal_alb.jpg"/>
          <p:cNvPicPr>
            <a:picLocks noChangeAspect="1"/>
          </p:cNvPicPr>
          <p:nvPr userDrawn="1"/>
        </p:nvPicPr>
        <p:blipFill>
          <a:blip r:embed="rId13" cstate="print"/>
          <a:srcRect/>
          <a:stretch>
            <a:fillRect/>
          </a:stretch>
        </p:blipFill>
        <p:spPr bwMode="auto">
          <a:xfrm>
            <a:off x="7543800" y="5699125"/>
            <a:ext cx="1228725" cy="952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12291" name="Content Placeholder 3"/>
          <p:cNvSpPr>
            <a:spLocks noGrp="1"/>
          </p:cNvSpPr>
          <p:nvPr>
            <p:ph idx="1"/>
          </p:nvPr>
        </p:nvSpPr>
        <p:spPr/>
        <p:txBody>
          <a:bodyPr/>
          <a:lstStyle/>
          <a:p>
            <a:pPr>
              <a:buFont typeface="Arial" charset="0"/>
              <a:buNone/>
            </a:pPr>
            <a:endParaRPr lang="en-US" i="1" smtClean="0"/>
          </a:p>
          <a:p>
            <a:pPr>
              <a:buFont typeface="Arial" charset="0"/>
              <a:buNone/>
            </a:pPr>
            <a:endParaRPr lang="en-US" i="1" smtClean="0"/>
          </a:p>
          <a:p>
            <a:pPr>
              <a:buFont typeface="Arial" charset="0"/>
              <a:buNone/>
            </a:pPr>
            <a:endParaRPr lang="en-US" i="1" smtClean="0"/>
          </a:p>
          <a:p>
            <a:pPr>
              <a:buFont typeface="Arial" charset="0"/>
              <a:buNone/>
            </a:pPr>
            <a:endParaRPr lang="en-US" i="1" smtClean="0"/>
          </a:p>
          <a:p>
            <a:pPr>
              <a:buFont typeface="Arial" charset="0"/>
              <a:buNone/>
            </a:pPr>
            <a:endParaRPr lang="en-US" i="1" smtClean="0"/>
          </a:p>
          <a:p>
            <a:pPr>
              <a:buFont typeface="Arial" charset="0"/>
              <a:buNone/>
            </a:pPr>
            <a:endParaRPr lang="en-US" i="1" smtClean="0"/>
          </a:p>
          <a:p>
            <a:pPr>
              <a:buFont typeface="Arial" charset="0"/>
              <a:buNone/>
            </a:pPr>
            <a:r>
              <a:rPr lang="en-US" i="1" smtClean="0"/>
              <a:t>*This page</a:t>
            </a:r>
            <a:r>
              <a:rPr lang="en-US" smtClean="0"/>
              <a:t> is </a:t>
            </a:r>
            <a:r>
              <a:rPr lang="en-US" i="1" smtClean="0"/>
              <a:t>intentionally left blank</a:t>
            </a: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rvision_grafic.jpg"/>
          <p:cNvPicPr>
            <a:picLocks noChangeAspect="1"/>
          </p:cNvPicPr>
          <p:nvPr/>
        </p:nvPicPr>
        <p:blipFill>
          <a:blip r:embed="rId3" cstate="print"/>
          <a:srcRect/>
          <a:stretch>
            <a:fillRect/>
          </a:stretch>
        </p:blipFill>
        <p:spPr bwMode="auto">
          <a:xfrm>
            <a:off x="762000" y="5029200"/>
            <a:ext cx="7162800" cy="682625"/>
          </a:xfrm>
          <a:prstGeom prst="rect">
            <a:avLst/>
          </a:prstGeom>
          <a:noFill/>
          <a:ln w="9525">
            <a:noFill/>
            <a:miter lim="800000"/>
            <a:headEnd/>
            <a:tailEnd/>
          </a:ln>
        </p:spPr>
      </p:pic>
      <p:sp>
        <p:nvSpPr>
          <p:cNvPr id="21507" name="Title 1"/>
          <p:cNvSpPr>
            <a:spLocks noGrp="1"/>
          </p:cNvSpPr>
          <p:nvPr>
            <p:ph type="title"/>
          </p:nvPr>
        </p:nvSpPr>
        <p:spPr/>
        <p:txBody>
          <a:bodyPr/>
          <a:lstStyle/>
          <a:p>
            <a:r>
              <a:rPr lang="en-US" smtClean="0"/>
              <a:t>Lead Generation with Adwords</a:t>
            </a:r>
          </a:p>
        </p:txBody>
      </p:sp>
      <p:pic>
        <p:nvPicPr>
          <p:cNvPr id="21508" name="Content Placeholder 5" descr="adwords.jpg"/>
          <p:cNvPicPr>
            <a:picLocks noGrp="1" noChangeAspect="1"/>
          </p:cNvPicPr>
          <p:nvPr>
            <p:ph idx="1"/>
          </p:nvPr>
        </p:nvPicPr>
        <p:blipFill>
          <a:blip r:embed="rId4" cstate="print"/>
          <a:srcRect/>
          <a:stretch>
            <a:fillRect/>
          </a:stretch>
        </p:blipFill>
        <p:spPr>
          <a:xfrm>
            <a:off x="685800" y="1524000"/>
            <a:ext cx="2744788" cy="3200400"/>
          </a:xfrm>
        </p:spPr>
      </p:pic>
      <p:pic>
        <p:nvPicPr>
          <p:cNvPr id="5" name="Content Placeholder 10" descr="SkiFun.jpg"/>
          <p:cNvPicPr>
            <a:picLocks noChangeAspect="1"/>
          </p:cNvPicPr>
          <p:nvPr/>
        </p:nvPicPr>
        <p:blipFill>
          <a:blip r:embed="rId5" cstate="print"/>
          <a:srcRect/>
          <a:stretch>
            <a:fillRect/>
          </a:stretch>
        </p:blipFill>
        <p:spPr bwMode="auto">
          <a:xfrm>
            <a:off x="4114800" y="1524000"/>
            <a:ext cx="2232025" cy="3581400"/>
          </a:xfrm>
          <a:prstGeom prst="rect">
            <a:avLst/>
          </a:prstGeom>
          <a:noFill/>
          <a:ln w="9525">
            <a:noFill/>
            <a:miter lim="800000"/>
            <a:headEnd/>
            <a:tailEnd/>
          </a:ln>
        </p:spPr>
      </p:pic>
      <p:sp>
        <p:nvSpPr>
          <p:cNvPr id="8" name="TextBox 7"/>
          <p:cNvSpPr txBox="1">
            <a:spLocks noChangeArrowheads="1"/>
          </p:cNvSpPr>
          <p:nvPr/>
        </p:nvSpPr>
        <p:spPr bwMode="auto">
          <a:xfrm>
            <a:off x="7162800" y="2895600"/>
            <a:ext cx="1095375" cy="369888"/>
          </a:xfrm>
          <a:prstGeom prst="rect">
            <a:avLst/>
          </a:prstGeom>
          <a:noFill/>
          <a:ln w="9525">
            <a:noFill/>
            <a:miter lim="800000"/>
            <a:headEnd/>
            <a:tailEnd/>
          </a:ln>
        </p:spPr>
        <p:txBody>
          <a:bodyPr wrap="none">
            <a:spAutoFit/>
          </a:bodyPr>
          <a:lstStyle/>
          <a:p>
            <a:r>
              <a:rPr lang="en-US"/>
              <a:t>Prospect</a:t>
            </a:r>
          </a:p>
        </p:txBody>
      </p:sp>
      <p:cxnSp>
        <p:nvCxnSpPr>
          <p:cNvPr id="10" name="Straight Arrow Connector 9"/>
          <p:cNvCxnSpPr/>
          <p:nvPr/>
        </p:nvCxnSpPr>
        <p:spPr>
          <a:xfrm>
            <a:off x="3581400" y="3200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24600" y="3124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13" name="Rectangle 11"/>
          <p:cNvSpPr>
            <a:spLocks noChangeArrowheads="1"/>
          </p:cNvSpPr>
          <p:nvPr/>
        </p:nvSpPr>
        <p:spPr bwMode="auto">
          <a:xfrm>
            <a:off x="457200" y="5791200"/>
            <a:ext cx="3146425" cy="369888"/>
          </a:xfrm>
          <a:prstGeom prst="rect">
            <a:avLst/>
          </a:prstGeom>
          <a:noFill/>
          <a:ln w="9525">
            <a:noFill/>
            <a:miter lim="800000"/>
            <a:headEnd/>
            <a:tailEnd/>
          </a:ln>
        </p:spPr>
        <p:txBody>
          <a:bodyPr wrap="none">
            <a:spAutoFit/>
          </a:bodyPr>
          <a:lstStyle/>
          <a:p>
            <a:r>
              <a:rPr lang="en-US">
                <a:latin typeface="Calibri" pitchFamily="34" charset="0"/>
              </a:rPr>
              <a:t>B2B Lead Generation Campaign</a:t>
            </a:r>
          </a:p>
        </p:txBody>
      </p:sp>
      <p:sp>
        <p:nvSpPr>
          <p:cNvPr id="13" name="Rounded Rectangle 12"/>
          <p:cNvSpPr/>
          <p:nvPr/>
        </p:nvSpPr>
        <p:spPr>
          <a:xfrm>
            <a:off x="685800" y="2209800"/>
            <a:ext cx="2590800" cy="228600"/>
          </a:xfrm>
          <a:prstGeom prst="round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Lead Generation with Adwords</a:t>
            </a:r>
          </a:p>
        </p:txBody>
      </p:sp>
      <p:sp>
        <p:nvSpPr>
          <p:cNvPr id="22531" name="Content Placeholder 2"/>
          <p:cNvSpPr>
            <a:spLocks noGrp="1"/>
          </p:cNvSpPr>
          <p:nvPr>
            <p:ph idx="1"/>
          </p:nvPr>
        </p:nvSpPr>
        <p:spPr/>
        <p:txBody>
          <a:bodyPr/>
          <a:lstStyle/>
          <a:p>
            <a:r>
              <a:rPr lang="en-US" sz="2600" smtClean="0"/>
              <a:t>Problem:		You need more clients / sales </a:t>
            </a:r>
          </a:p>
          <a:p>
            <a:pPr>
              <a:buFont typeface="Arial" charset="0"/>
              <a:buNone/>
            </a:pPr>
            <a:endParaRPr lang="en-US" sz="2600" smtClean="0"/>
          </a:p>
          <a:p>
            <a:r>
              <a:rPr lang="en-US" sz="2600" smtClean="0"/>
              <a:t>Tools: 		Google AdWords (opt: +agency)				Landing Page/Website</a:t>
            </a:r>
          </a:p>
          <a:p>
            <a:pPr>
              <a:buFont typeface="Arial" charset="0"/>
              <a:buNone/>
            </a:pPr>
            <a:endParaRPr lang="en-US" sz="2600" smtClean="0"/>
          </a:p>
          <a:p>
            <a:r>
              <a:rPr lang="en-US" sz="2600" smtClean="0"/>
              <a:t>When to do it: 	When you feel you can increase the 			revenue stream (the logistics can 				handle more clients) </a:t>
            </a:r>
          </a:p>
          <a:p>
            <a:pPr lvl="1">
              <a:buFont typeface="Arial" charset="0"/>
              <a:buNone/>
            </a:pPr>
            <a:r>
              <a:rPr lang="en-US" sz="2600" smtClean="0"/>
              <a:t>				When your competition is doing it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Build email marketing DB / </a:t>
            </a:r>
            <a:br>
              <a:rPr lang="en-US" smtClean="0"/>
            </a:br>
            <a:r>
              <a:rPr lang="en-US" smtClean="0"/>
              <a:t>Sell expensive products</a:t>
            </a:r>
          </a:p>
        </p:txBody>
      </p:sp>
      <p:pic>
        <p:nvPicPr>
          <p:cNvPr id="23555" name="Content Placeholder 10" descr="SkiFun.jpg"/>
          <p:cNvPicPr>
            <a:picLocks noChangeAspect="1"/>
          </p:cNvPicPr>
          <p:nvPr/>
        </p:nvPicPr>
        <p:blipFill>
          <a:blip r:embed="rId3" cstate="print"/>
          <a:srcRect/>
          <a:stretch>
            <a:fillRect/>
          </a:stretch>
        </p:blipFill>
        <p:spPr bwMode="auto">
          <a:xfrm>
            <a:off x="4648200" y="1752600"/>
            <a:ext cx="2601913" cy="1608138"/>
          </a:xfrm>
          <a:prstGeom prst="rect">
            <a:avLst/>
          </a:prstGeom>
          <a:noFill/>
          <a:ln w="9525">
            <a:noFill/>
            <a:miter lim="800000"/>
            <a:headEnd/>
            <a:tailEnd/>
          </a:ln>
        </p:spPr>
      </p:pic>
      <p:cxnSp>
        <p:nvCxnSpPr>
          <p:cNvPr id="10" name="Straight Arrow Connector 9"/>
          <p:cNvCxnSpPr/>
          <p:nvPr/>
        </p:nvCxnSpPr>
        <p:spPr>
          <a:xfrm>
            <a:off x="3048000" y="22860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029200" y="42672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6096000" y="4038600"/>
            <a:ext cx="1838325" cy="369888"/>
          </a:xfrm>
          <a:prstGeom prst="rect">
            <a:avLst/>
          </a:prstGeom>
          <a:noFill/>
          <a:ln w="9525">
            <a:noFill/>
            <a:miter lim="800000"/>
            <a:headEnd/>
            <a:tailEnd/>
          </a:ln>
        </p:spPr>
        <p:txBody>
          <a:bodyPr wrap="none">
            <a:spAutoFit/>
          </a:bodyPr>
          <a:lstStyle/>
          <a:p>
            <a:r>
              <a:rPr lang="en-US"/>
              <a:t>Email marketing</a:t>
            </a:r>
          </a:p>
        </p:txBody>
      </p:sp>
      <p:sp>
        <p:nvSpPr>
          <p:cNvPr id="23559" name="Rectangle 15"/>
          <p:cNvSpPr>
            <a:spLocks noChangeArrowheads="1"/>
          </p:cNvSpPr>
          <p:nvPr/>
        </p:nvSpPr>
        <p:spPr bwMode="auto">
          <a:xfrm>
            <a:off x="457200" y="5791200"/>
            <a:ext cx="4802188" cy="369888"/>
          </a:xfrm>
          <a:prstGeom prst="rect">
            <a:avLst/>
          </a:prstGeom>
          <a:noFill/>
          <a:ln w="9525">
            <a:noFill/>
            <a:miter lim="800000"/>
            <a:headEnd/>
            <a:tailEnd/>
          </a:ln>
        </p:spPr>
        <p:txBody>
          <a:bodyPr wrap="none">
            <a:spAutoFit/>
          </a:bodyPr>
          <a:lstStyle/>
          <a:p>
            <a:r>
              <a:rPr lang="en-US">
                <a:latin typeface="Calibri" pitchFamily="34" charset="0"/>
              </a:rPr>
              <a:t>Adwords for email marketing/espensive products</a:t>
            </a:r>
          </a:p>
        </p:txBody>
      </p:sp>
      <p:pic>
        <p:nvPicPr>
          <p:cNvPr id="23560" name="Content Placeholder 5" descr="adwords.jpg"/>
          <p:cNvPicPr>
            <a:picLocks noGrp="1" noChangeAspect="1"/>
          </p:cNvPicPr>
          <p:nvPr>
            <p:ph idx="1"/>
          </p:nvPr>
        </p:nvPicPr>
        <p:blipFill>
          <a:blip r:embed="rId4" cstate="print"/>
          <a:srcRect/>
          <a:stretch>
            <a:fillRect/>
          </a:stretch>
        </p:blipFill>
        <p:spPr>
          <a:xfrm>
            <a:off x="304800" y="1524000"/>
            <a:ext cx="2352675" cy="2743200"/>
          </a:xfrm>
        </p:spPr>
      </p:pic>
      <p:pic>
        <p:nvPicPr>
          <p:cNvPr id="50178" name="Picture 2"/>
          <p:cNvPicPr>
            <a:picLocks noChangeAspect="1" noChangeArrowheads="1"/>
          </p:cNvPicPr>
          <p:nvPr/>
        </p:nvPicPr>
        <p:blipFill>
          <a:blip r:embed="rId5" cstate="print"/>
          <a:srcRect/>
          <a:stretch>
            <a:fillRect/>
          </a:stretch>
        </p:blipFill>
        <p:spPr bwMode="auto">
          <a:xfrm>
            <a:off x="228600" y="3352800"/>
            <a:ext cx="4648200" cy="1949450"/>
          </a:xfrm>
          <a:prstGeom prst="rect">
            <a:avLst/>
          </a:prstGeom>
          <a:noFill/>
          <a:ln w="9525">
            <a:noFill/>
            <a:miter lim="800000"/>
            <a:headEnd/>
            <a:tailEnd/>
          </a:ln>
        </p:spPr>
      </p:pic>
      <p:cxnSp>
        <p:nvCxnSpPr>
          <p:cNvPr id="11" name="Straight Arrow Connector 10"/>
          <p:cNvCxnSpPr/>
          <p:nvPr/>
        </p:nvCxnSpPr>
        <p:spPr>
          <a:xfrm rot="10800000" flipV="1">
            <a:off x="4724400" y="33528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0179" name="Picture 3"/>
          <p:cNvPicPr>
            <a:picLocks noChangeAspect="1" noChangeArrowheads="1"/>
          </p:cNvPicPr>
          <p:nvPr/>
        </p:nvPicPr>
        <p:blipFill>
          <a:blip r:embed="rId6" cstate="print"/>
          <a:srcRect/>
          <a:stretch>
            <a:fillRect/>
          </a:stretch>
        </p:blipFill>
        <p:spPr bwMode="auto">
          <a:xfrm>
            <a:off x="228600" y="5410200"/>
            <a:ext cx="6445250" cy="95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linds(horizontal)">
                                      <p:cBhvr>
                                        <p:cTn id="7" dur="500"/>
                                        <p:tgtEl>
                                          <p:spTgt spid="50178"/>
                                        </p:tgtEl>
                                      </p:cBhvr>
                                    </p:animEffect>
                                  </p:childTnLst>
                                </p:cTn>
                              </p:par>
                              <p:par>
                                <p:cTn id="8" presetID="3" presetClass="entr" presetSubtype="10" fill="hold" nodeType="withEffect">
                                  <p:stCondLst>
                                    <p:cond delay="0"/>
                                  </p:stCondLst>
                                  <p:childTnLst>
                                    <p:set>
                                      <p:cBhvr>
                                        <p:cTn id="9" dur="1" fill="hold">
                                          <p:stCondLst>
                                            <p:cond delay="0"/>
                                          </p:stCondLst>
                                        </p:cTn>
                                        <p:tgtEl>
                                          <p:spTgt spid="50179"/>
                                        </p:tgtEl>
                                        <p:attrNameLst>
                                          <p:attrName>style.visibility</p:attrName>
                                        </p:attrNameLst>
                                      </p:cBhvr>
                                      <p:to>
                                        <p:strVal val="visible"/>
                                      </p:to>
                                    </p:set>
                                    <p:animEffect transition="in" filter="blinds(horizontal)">
                                      <p:cBhvr>
                                        <p:cTn id="10" dur="500"/>
                                        <p:tgtEl>
                                          <p:spTgt spid="50179"/>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Build email marketing DB / </a:t>
            </a:r>
            <a:br>
              <a:rPr lang="en-US" smtClean="0"/>
            </a:br>
            <a:r>
              <a:rPr lang="en-US" smtClean="0"/>
              <a:t>Sell expensive products</a:t>
            </a:r>
          </a:p>
        </p:txBody>
      </p:sp>
      <p:sp>
        <p:nvSpPr>
          <p:cNvPr id="24579" name="Content Placeholder 2"/>
          <p:cNvSpPr>
            <a:spLocks noGrp="1"/>
          </p:cNvSpPr>
          <p:nvPr>
            <p:ph idx="1"/>
          </p:nvPr>
        </p:nvSpPr>
        <p:spPr/>
        <p:txBody>
          <a:bodyPr/>
          <a:lstStyle/>
          <a:p>
            <a:r>
              <a:rPr lang="en-US" sz="2600" smtClean="0"/>
              <a:t>Problem:		You need more subscribers to your NL</a:t>
            </a:r>
          </a:p>
          <a:p>
            <a:pPr>
              <a:buFont typeface="Arial" charset="0"/>
              <a:buNone/>
            </a:pPr>
            <a:r>
              <a:rPr lang="en-US" sz="2600" smtClean="0"/>
              <a:t>				You are selling an expensive product &amp; 			want to keep the audience warm</a:t>
            </a:r>
          </a:p>
          <a:p>
            <a:r>
              <a:rPr lang="en-US" sz="2600" smtClean="0"/>
              <a:t>Tools: 		Google AdWords (opt: +agency)				Landing Page/Website</a:t>
            </a:r>
            <a:br>
              <a:rPr lang="en-US" sz="2600" smtClean="0"/>
            </a:br>
            <a:r>
              <a:rPr lang="en-US" sz="2600" smtClean="0"/>
              <a:t>			Email Solution/Software + Copywriter</a:t>
            </a:r>
          </a:p>
          <a:p>
            <a:endParaRPr lang="en-US" sz="2600" smtClean="0"/>
          </a:p>
          <a:p>
            <a:r>
              <a:rPr lang="en-US" sz="2600" smtClean="0"/>
              <a:t>When to do it: 	When you want to address to a larger 			audience</a:t>
            </a:r>
          </a:p>
          <a:p>
            <a:pPr lvl="1">
              <a:buFont typeface="Arial" charset="0"/>
              <a:buNone/>
            </a:pPr>
            <a:r>
              <a:rPr lang="en-US" sz="2600" smtClean="0"/>
              <a:t>				Launch a product/promotion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Remarketing with Google AdWords</a:t>
            </a:r>
          </a:p>
        </p:txBody>
      </p:sp>
      <p:sp>
        <p:nvSpPr>
          <p:cNvPr id="3" name="Content Placeholder 2"/>
          <p:cNvSpPr>
            <a:spLocks noGrp="1"/>
          </p:cNvSpPr>
          <p:nvPr>
            <p:ph idx="1"/>
          </p:nvPr>
        </p:nvSpPr>
        <p:spPr/>
        <p:txBody>
          <a:bodyPr/>
          <a:lstStyle/>
          <a:p>
            <a:r>
              <a:rPr lang="en-US" sz="2000" smtClean="0"/>
              <a:t>Google recently mentioned that “97% of new visitors do not convert the first time they arrive at your site.”</a:t>
            </a:r>
          </a:p>
          <a:p>
            <a:pPr>
              <a:buFont typeface="Arial" charset="0"/>
              <a:buNone/>
            </a:pPr>
            <a:r>
              <a:rPr lang="en-US" sz="2000" smtClean="0"/>
              <a:t>Introducing Remarketing: </a:t>
            </a:r>
          </a:p>
          <a:p>
            <a:r>
              <a:rPr lang="en-US" sz="2000" smtClean="0"/>
              <a:t>When someone visits your website, you can drop a tracking cookie onto their computer. Later, when that individual is viewing other websites that utilize Google AdSense(like hotnews.ro), you can display your PPC ad in front of that user again via the Google AdWords Display Network</a:t>
            </a:r>
          </a:p>
          <a:p>
            <a:endParaRPr lang="en-US" sz="2600" smtClean="0"/>
          </a:p>
        </p:txBody>
      </p:sp>
      <p:pic>
        <p:nvPicPr>
          <p:cNvPr id="51203" name="Picture 3"/>
          <p:cNvPicPr>
            <a:picLocks noChangeAspect="1" noChangeArrowheads="1"/>
          </p:cNvPicPr>
          <p:nvPr/>
        </p:nvPicPr>
        <p:blipFill>
          <a:blip r:embed="rId3" cstate="print"/>
          <a:srcRect/>
          <a:stretch>
            <a:fillRect/>
          </a:stretch>
        </p:blipFill>
        <p:spPr bwMode="auto">
          <a:xfrm>
            <a:off x="533400" y="3962400"/>
            <a:ext cx="4724400" cy="2630488"/>
          </a:xfrm>
          <a:prstGeom prst="rect">
            <a:avLst/>
          </a:prstGeom>
          <a:noFill/>
          <a:ln w="9525">
            <a:noFill/>
            <a:miter lim="800000"/>
            <a:headEnd/>
            <a:tailEnd/>
          </a:ln>
        </p:spPr>
      </p:pic>
      <p:sp>
        <p:nvSpPr>
          <p:cNvPr id="6" name="TextBox 5"/>
          <p:cNvSpPr txBox="1">
            <a:spLocks noChangeArrowheads="1"/>
          </p:cNvSpPr>
          <p:nvPr/>
        </p:nvSpPr>
        <p:spPr bwMode="auto">
          <a:xfrm>
            <a:off x="5340350" y="4267200"/>
            <a:ext cx="3803650" cy="1477963"/>
          </a:xfrm>
          <a:prstGeom prst="rect">
            <a:avLst/>
          </a:prstGeom>
          <a:noFill/>
          <a:ln w="9525">
            <a:noFill/>
            <a:miter lim="800000"/>
            <a:headEnd/>
            <a:tailEnd/>
          </a:ln>
        </p:spPr>
        <p:txBody>
          <a:bodyPr wrap="none">
            <a:spAutoFit/>
          </a:bodyPr>
          <a:lstStyle/>
          <a:p>
            <a:pPr>
              <a:buFont typeface="Arial" charset="0"/>
              <a:buChar char="•"/>
            </a:pPr>
            <a:r>
              <a:rPr lang="en-US"/>
              <a:t>Think you have another chance to </a:t>
            </a:r>
          </a:p>
          <a:p>
            <a:r>
              <a:rPr lang="en-US"/>
              <a:t>make an impression</a:t>
            </a:r>
          </a:p>
          <a:p>
            <a:pPr>
              <a:buFont typeface="Arial" charset="0"/>
              <a:buChar char="•"/>
            </a:pPr>
            <a:endParaRPr lang="en-US"/>
          </a:p>
          <a:p>
            <a:pPr>
              <a:buFont typeface="Arial" charset="0"/>
              <a:buChar char="•"/>
            </a:pPr>
            <a:r>
              <a:rPr lang="en-US"/>
              <a:t>Subliminal messages do work </a:t>
            </a:r>
          </a:p>
          <a:p>
            <a:r>
              <a:rPr lang="en-US"/>
              <a:t>(You can use visual ads, texts)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1203"/>
                                        </p:tgtEl>
                                        <p:attrNameLst>
                                          <p:attrName>style.visibility</p:attrName>
                                        </p:attrNameLst>
                                      </p:cBhvr>
                                      <p:to>
                                        <p:strVal val="visible"/>
                                      </p:to>
                                    </p:set>
                                    <p:animEffect transition="in" filter="blinds(horizontal)">
                                      <p:cBhvr>
                                        <p:cTn id="15" dur="500"/>
                                        <p:tgtEl>
                                          <p:spTgt spid="5120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sp>
        <p:nvSpPr>
          <p:cNvPr id="26627" name="Content Placeholder 2"/>
          <p:cNvSpPr>
            <a:spLocks noGrp="1"/>
          </p:cNvSpPr>
          <p:nvPr>
            <p:ph idx="1"/>
          </p:nvPr>
        </p:nvSpPr>
        <p:spPr/>
        <p:txBody>
          <a:bodyPr/>
          <a:lstStyle/>
          <a:p>
            <a:endParaRPr lang="en-US" smtClean="0"/>
          </a:p>
        </p:txBody>
      </p:sp>
      <p:pic>
        <p:nvPicPr>
          <p:cNvPr id="26628" name="Picture 3"/>
          <p:cNvPicPr>
            <a:picLocks noChangeAspect="1" noChangeArrowheads="1"/>
          </p:cNvPicPr>
          <p:nvPr/>
        </p:nvPicPr>
        <p:blipFill>
          <a:blip r:embed="rId3" cstate="print"/>
          <a:srcRect/>
          <a:stretch>
            <a:fillRect/>
          </a:stretch>
        </p:blipFill>
        <p:spPr bwMode="auto">
          <a:xfrm>
            <a:off x="1295400" y="1066800"/>
            <a:ext cx="6553200" cy="444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Remarketing with Google AdWords</a:t>
            </a:r>
          </a:p>
        </p:txBody>
      </p:sp>
      <p:sp>
        <p:nvSpPr>
          <p:cNvPr id="27651" name="Content Placeholder 2"/>
          <p:cNvSpPr>
            <a:spLocks noGrp="1"/>
          </p:cNvSpPr>
          <p:nvPr>
            <p:ph idx="1"/>
          </p:nvPr>
        </p:nvSpPr>
        <p:spPr/>
        <p:txBody>
          <a:bodyPr/>
          <a:lstStyle/>
          <a:p>
            <a:r>
              <a:rPr lang="en-US" sz="2600" smtClean="0"/>
              <a:t>Problem:	Didn’t close the sale/conversion</a:t>
            </a:r>
          </a:p>
          <a:p>
            <a:r>
              <a:rPr lang="en-US" sz="2600" smtClean="0"/>
              <a:t>Tools: 	AdWords Remarketing </a:t>
            </a:r>
          </a:p>
          <a:p>
            <a:pPr>
              <a:buFont typeface="Arial" charset="0"/>
              <a:buNone/>
            </a:pPr>
            <a:r>
              <a:rPr lang="en-US" sz="2600" smtClean="0"/>
              <a:t>			track:  Visits to your Homepage</a:t>
            </a:r>
          </a:p>
          <a:p>
            <a:pPr>
              <a:buFont typeface="Arial" charset="0"/>
              <a:buNone/>
            </a:pPr>
            <a:r>
              <a:rPr lang="en-US" sz="2600" smtClean="0"/>
              <a:t>				Visits to specific product pages</a:t>
            </a:r>
          </a:p>
          <a:p>
            <a:pPr>
              <a:buFont typeface="Arial" charset="0"/>
              <a:buNone/>
            </a:pPr>
            <a:r>
              <a:rPr lang="en-US" sz="2600" smtClean="0"/>
              <a:t>				Visits to your shopping cart</a:t>
            </a:r>
          </a:p>
          <a:p>
            <a:pPr>
              <a:buFont typeface="Arial" charset="0"/>
              <a:buNone/>
            </a:pPr>
            <a:r>
              <a:rPr lang="en-US" sz="2600" smtClean="0"/>
              <a:t>				Visits to your Contact page</a:t>
            </a:r>
          </a:p>
          <a:p>
            <a:r>
              <a:rPr lang="en-US" sz="2600" smtClean="0"/>
              <a:t>When to do it: 	S</a:t>
            </a:r>
            <a:r>
              <a:rPr lang="en-US" sz="2800" smtClean="0"/>
              <a:t>ince your first impression didn’t pull the visitor in enough to convert – let’s make the second one count!</a:t>
            </a:r>
            <a:endParaRPr lang="en-US" sz="26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Remarketing with Google AdWords</a:t>
            </a:r>
          </a:p>
        </p:txBody>
      </p:sp>
      <p:pic>
        <p:nvPicPr>
          <p:cNvPr id="28675" name="Picture 3"/>
          <p:cNvPicPr>
            <a:picLocks noGrp="1" noChangeAspect="1" noChangeArrowheads="1"/>
          </p:cNvPicPr>
          <p:nvPr>
            <p:ph idx="1"/>
          </p:nvPr>
        </p:nvPicPr>
        <p:blipFill>
          <a:blip r:embed="rId3" cstate="print"/>
          <a:srcRect/>
          <a:stretch>
            <a:fillRect/>
          </a:stretch>
        </p:blipFill>
        <p:spPr>
          <a:xfrm>
            <a:off x="1447800" y="1676400"/>
            <a:ext cx="6324600" cy="40386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Remarketing with Google AdWords</a:t>
            </a:r>
          </a:p>
        </p:txBody>
      </p:sp>
      <p:sp>
        <p:nvSpPr>
          <p:cNvPr id="29699" name="Content Placeholder 3"/>
          <p:cNvSpPr>
            <a:spLocks noGrp="1"/>
          </p:cNvSpPr>
          <p:nvPr>
            <p:ph idx="1"/>
          </p:nvPr>
        </p:nvSpPr>
        <p:spPr/>
        <p:txBody>
          <a:bodyPr/>
          <a:lstStyle/>
          <a:p>
            <a:endParaRPr lang="en-US" smtClean="0"/>
          </a:p>
        </p:txBody>
      </p:sp>
      <p:pic>
        <p:nvPicPr>
          <p:cNvPr id="29700" name="Picture 2"/>
          <p:cNvPicPr>
            <a:picLocks noChangeAspect="1" noChangeArrowheads="1"/>
          </p:cNvPicPr>
          <p:nvPr/>
        </p:nvPicPr>
        <p:blipFill>
          <a:blip r:embed="rId3" cstate="print"/>
          <a:srcRect/>
          <a:stretch>
            <a:fillRect/>
          </a:stretch>
        </p:blipFill>
        <p:spPr bwMode="auto">
          <a:xfrm>
            <a:off x="685800" y="1447800"/>
            <a:ext cx="7202488" cy="4186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Takeaways</a:t>
            </a:r>
          </a:p>
        </p:txBody>
      </p:sp>
      <p:sp>
        <p:nvSpPr>
          <p:cNvPr id="30723" name="Content Placeholder 2"/>
          <p:cNvSpPr>
            <a:spLocks noGrp="1"/>
          </p:cNvSpPr>
          <p:nvPr>
            <p:ph idx="1"/>
          </p:nvPr>
        </p:nvSpPr>
        <p:spPr>
          <a:xfrm>
            <a:off x="4191000" y="1600200"/>
            <a:ext cx="4648200" cy="4525963"/>
          </a:xfrm>
        </p:spPr>
        <p:txBody>
          <a:bodyPr/>
          <a:lstStyle/>
          <a:p>
            <a:r>
              <a:rPr lang="en-US" smtClean="0"/>
              <a:t>Search retargeting is the ability to target users based on user search history</a:t>
            </a:r>
          </a:p>
          <a:p>
            <a:r>
              <a:rPr lang="en-US" smtClean="0"/>
              <a:t>Search is the best source of intent data</a:t>
            </a:r>
          </a:p>
          <a:p>
            <a:r>
              <a:rPr lang="en-US" smtClean="0"/>
              <a:t>Search is the universal marketing language</a:t>
            </a:r>
          </a:p>
        </p:txBody>
      </p:sp>
      <p:pic>
        <p:nvPicPr>
          <p:cNvPr id="30724" name="Picture 3"/>
          <p:cNvPicPr>
            <a:picLocks noChangeAspect="1" noChangeArrowheads="1"/>
          </p:cNvPicPr>
          <p:nvPr/>
        </p:nvPicPr>
        <p:blipFill>
          <a:blip r:embed="rId3" cstate="print"/>
          <a:srcRect/>
          <a:stretch>
            <a:fillRect/>
          </a:stretch>
        </p:blipFill>
        <p:spPr bwMode="auto">
          <a:xfrm>
            <a:off x="0" y="1447800"/>
            <a:ext cx="405447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descr="IMG_7139.JPG"/>
          <p:cNvPicPr>
            <a:picLocks noGrp="1" noChangeAspect="1"/>
          </p:cNvPicPr>
          <p:nvPr>
            <p:ph idx="1"/>
          </p:nvPr>
        </p:nvPicPr>
        <p:blipFill>
          <a:blip r:embed="rId3" cstate="print"/>
          <a:srcRect/>
          <a:stretch>
            <a:fillRect/>
          </a:stretch>
        </p:blipFill>
        <p:spPr>
          <a:xfrm>
            <a:off x="1574800" y="1371600"/>
            <a:ext cx="5892800" cy="4419600"/>
          </a:xfrm>
        </p:spPr>
      </p:pic>
      <p:sp>
        <p:nvSpPr>
          <p:cNvPr id="13315" name="Title 1"/>
          <p:cNvSpPr>
            <a:spLocks noGrp="1"/>
          </p:cNvSpPr>
          <p:nvPr>
            <p:ph type="title"/>
          </p:nvPr>
        </p:nvSpPr>
        <p:spPr/>
        <p:txBody>
          <a:bodyPr/>
          <a:lstStyle/>
          <a:p>
            <a:r>
              <a:rPr lang="en-US" smtClean="0"/>
              <a:t>My latest hobby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About Today’s:</a:t>
            </a:r>
            <a:br>
              <a:rPr lang="en-US" smtClean="0"/>
            </a:br>
            <a:r>
              <a:rPr lang="en-US" smtClean="0"/>
              <a:t>what we do</a:t>
            </a:r>
          </a:p>
        </p:txBody>
      </p:sp>
      <p:sp>
        <p:nvSpPr>
          <p:cNvPr id="14339" name="Content Placeholder 2"/>
          <p:cNvSpPr>
            <a:spLocks noGrp="1"/>
          </p:cNvSpPr>
          <p:nvPr>
            <p:ph idx="1"/>
          </p:nvPr>
        </p:nvSpPr>
        <p:spPr/>
        <p:txBody>
          <a:bodyPr/>
          <a:lstStyle/>
          <a:p>
            <a:endParaRPr lang="en-US" smtClean="0"/>
          </a:p>
          <a:p>
            <a:r>
              <a:rPr lang="en-US" smtClean="0"/>
              <a:t>Web design &amp; development</a:t>
            </a:r>
          </a:p>
          <a:p>
            <a:pPr>
              <a:buFont typeface="Arial" charset="0"/>
              <a:buNone/>
            </a:pPr>
            <a:endParaRPr lang="en-US" smtClean="0"/>
          </a:p>
          <a:p>
            <a:r>
              <a:rPr lang="en-US" smtClean="0"/>
              <a:t>Internet Marketing Campaigns (focused on SearchEngineMarketing &amp; Email Marketing)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About Today’s</a:t>
            </a:r>
          </a:p>
        </p:txBody>
      </p:sp>
      <p:pic>
        <p:nvPicPr>
          <p:cNvPr id="15363" name="Content Placeholder 3" descr="notfirst_notfastest.png"/>
          <p:cNvPicPr>
            <a:picLocks noGrp="1" noChangeAspect="1"/>
          </p:cNvPicPr>
          <p:nvPr>
            <p:ph idx="1"/>
          </p:nvPr>
        </p:nvPicPr>
        <p:blipFill>
          <a:blip r:embed="rId3" cstate="print"/>
          <a:srcRect/>
          <a:stretch>
            <a:fillRect/>
          </a:stretch>
        </p:blipFill>
        <p:spPr>
          <a:xfrm>
            <a:off x="973138" y="1295400"/>
            <a:ext cx="5961062" cy="48863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About Today’s SEM</a:t>
            </a:r>
          </a:p>
        </p:txBody>
      </p:sp>
      <p:sp>
        <p:nvSpPr>
          <p:cNvPr id="16387" name="Content Placeholder 4"/>
          <p:cNvSpPr>
            <a:spLocks noGrp="1"/>
          </p:cNvSpPr>
          <p:nvPr>
            <p:ph idx="1"/>
          </p:nvPr>
        </p:nvSpPr>
        <p:spPr/>
        <p:txBody>
          <a:bodyPr/>
          <a:lstStyle/>
          <a:p>
            <a:r>
              <a:rPr lang="en-US" smtClean="0"/>
              <a:t>Worked in multiple industries (tourism, pharma, b2b services, private medicine)</a:t>
            </a:r>
          </a:p>
          <a:p>
            <a:r>
              <a:rPr lang="en-US" smtClean="0"/>
              <a:t>Over $500k managed in Google AdWords </a:t>
            </a:r>
          </a:p>
          <a:p>
            <a:r>
              <a:rPr lang="en-US" smtClean="0"/>
              <a:t>Google Adwords CertifiedPartner</a:t>
            </a:r>
          </a:p>
          <a:p>
            <a:endParaRPr lang="en-US" smtClean="0"/>
          </a:p>
          <a:p>
            <a:r>
              <a:rPr lang="en-US" smtClean="0"/>
              <a:t>Unique tool that monitors the market</a:t>
            </a:r>
          </a:p>
          <a:p>
            <a:pPr>
              <a:buFont typeface="Arial" charset="0"/>
              <a:buNone/>
            </a:pPr>
            <a:r>
              <a:rPr lang="en-US" smtClean="0"/>
              <a:t>(we know almost everything about .RO AdWords advertisers: budgets, keywords, ads)</a:t>
            </a:r>
          </a:p>
        </p:txBody>
      </p:sp>
      <p:pic>
        <p:nvPicPr>
          <p:cNvPr id="16388" name="Picture 2"/>
          <p:cNvPicPr>
            <a:picLocks noChangeAspect="1" noChangeArrowheads="1"/>
          </p:cNvPicPr>
          <p:nvPr/>
        </p:nvPicPr>
        <p:blipFill>
          <a:blip r:embed="rId3" cstate="print"/>
          <a:srcRect/>
          <a:stretch>
            <a:fillRect/>
          </a:stretch>
        </p:blipFill>
        <p:spPr bwMode="auto">
          <a:xfrm>
            <a:off x="7391400" y="3352800"/>
            <a:ext cx="762000" cy="762000"/>
          </a:xfrm>
          <a:prstGeom prst="rect">
            <a:avLst/>
          </a:prstGeom>
          <a:noFill/>
          <a:ln w="9525">
            <a:noFill/>
            <a:miter lim="800000"/>
            <a:headEnd/>
            <a:tailEnd/>
          </a:ln>
        </p:spPr>
      </p:pic>
      <p:pic>
        <p:nvPicPr>
          <p:cNvPr id="16389" name="Picture 2"/>
          <p:cNvPicPr>
            <a:picLocks noChangeAspect="1" noChangeArrowheads="1"/>
          </p:cNvPicPr>
          <p:nvPr/>
        </p:nvPicPr>
        <p:blipFill>
          <a:blip r:embed="rId4" cstate="print"/>
          <a:srcRect/>
          <a:stretch>
            <a:fillRect/>
          </a:stretch>
        </p:blipFill>
        <p:spPr bwMode="auto">
          <a:xfrm>
            <a:off x="6477000" y="33528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srcRect/>
          <a:stretch>
            <a:fillRect/>
          </a:stretch>
        </p:blipFill>
        <p:spPr bwMode="auto">
          <a:xfrm>
            <a:off x="304800" y="1676400"/>
            <a:ext cx="2695575" cy="4038600"/>
          </a:xfrm>
          <a:prstGeom prst="rect">
            <a:avLst/>
          </a:prstGeom>
          <a:noFill/>
          <a:ln w="9525">
            <a:noFill/>
            <a:miter lim="800000"/>
            <a:headEnd/>
            <a:tailEnd/>
          </a:ln>
        </p:spPr>
      </p:pic>
      <p:sp>
        <p:nvSpPr>
          <p:cNvPr id="17411" name="Title 1"/>
          <p:cNvSpPr>
            <a:spLocks noGrp="1"/>
          </p:cNvSpPr>
          <p:nvPr>
            <p:ph type="title"/>
          </p:nvPr>
        </p:nvSpPr>
        <p:spPr/>
        <p:txBody>
          <a:bodyPr/>
          <a:lstStyle/>
          <a:p>
            <a:r>
              <a:rPr lang="en-US" smtClean="0"/>
              <a:t>Before Choosing Tools</a:t>
            </a:r>
          </a:p>
        </p:txBody>
      </p:sp>
      <p:sp>
        <p:nvSpPr>
          <p:cNvPr id="17412" name="Content Placeholder 2"/>
          <p:cNvSpPr>
            <a:spLocks noGrp="1"/>
          </p:cNvSpPr>
          <p:nvPr>
            <p:ph idx="1"/>
          </p:nvPr>
        </p:nvSpPr>
        <p:spPr>
          <a:xfrm>
            <a:off x="3352800" y="1752600"/>
            <a:ext cx="5410200" cy="3429000"/>
          </a:xfrm>
        </p:spPr>
        <p:txBody>
          <a:bodyPr/>
          <a:lstStyle/>
          <a:p>
            <a:pPr>
              <a:buFont typeface="Arial" charset="0"/>
              <a:buNone/>
            </a:pPr>
            <a:r>
              <a:rPr lang="en-US" sz="2500" smtClean="0"/>
              <a:t>1. What Problem are you solving ?</a:t>
            </a:r>
          </a:p>
          <a:p>
            <a:pPr>
              <a:buFont typeface="Arial" charset="0"/>
              <a:buNone/>
            </a:pPr>
            <a:endParaRPr lang="en-US" sz="2500" smtClean="0"/>
          </a:p>
          <a:p>
            <a:pPr>
              <a:buFont typeface="Arial" charset="0"/>
              <a:buNone/>
            </a:pPr>
            <a:r>
              <a:rPr lang="en-US" sz="2500" smtClean="0"/>
              <a:t>2. Which tools can help?</a:t>
            </a:r>
          </a:p>
          <a:p>
            <a:pPr>
              <a:buFont typeface="Arial" charset="0"/>
              <a:buNone/>
            </a:pPr>
            <a:endParaRPr lang="en-US" sz="2500" smtClean="0"/>
          </a:p>
          <a:p>
            <a:pPr>
              <a:buFont typeface="Arial" charset="0"/>
              <a:buNone/>
            </a:pPr>
            <a:r>
              <a:rPr lang="en-US" sz="2500" smtClean="0"/>
              <a:t>3. When does it makes sense to invest in tools?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This presentation’s topic</a:t>
            </a:r>
          </a:p>
        </p:txBody>
      </p:sp>
      <p:sp>
        <p:nvSpPr>
          <p:cNvPr id="18435" name="Content Placeholder 2"/>
          <p:cNvSpPr>
            <a:spLocks noGrp="1"/>
          </p:cNvSpPr>
          <p:nvPr>
            <p:ph idx="1"/>
          </p:nvPr>
        </p:nvSpPr>
        <p:spPr>
          <a:xfrm>
            <a:off x="1143000" y="533400"/>
            <a:ext cx="8229600" cy="4525963"/>
          </a:xfrm>
        </p:spPr>
        <p:txBody>
          <a:bodyPr/>
          <a:lstStyle/>
          <a:p>
            <a:pPr>
              <a:buFont typeface="Arial" charset="0"/>
              <a:buNone/>
            </a:pPr>
            <a:r>
              <a:rPr lang="en-US" sz="42000" smtClean="0"/>
              <a:t>2%</a:t>
            </a:r>
            <a:endParaRPr lang="en-US" sz="40000" smtClean="0"/>
          </a:p>
          <a:p>
            <a:pPr>
              <a:buFont typeface="Arial" charset="0"/>
              <a:buNone/>
            </a:pPr>
            <a:r>
              <a:rPr lang="en-US" sz="4200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This presentation’s topic</a:t>
            </a:r>
          </a:p>
        </p:txBody>
      </p:sp>
      <p:sp>
        <p:nvSpPr>
          <p:cNvPr id="19459" name="Content Placeholder 2"/>
          <p:cNvSpPr>
            <a:spLocks noGrp="1"/>
          </p:cNvSpPr>
          <p:nvPr>
            <p:ph idx="1"/>
          </p:nvPr>
        </p:nvSpPr>
        <p:spPr>
          <a:xfrm>
            <a:off x="457200" y="533400"/>
            <a:ext cx="8229600" cy="3535363"/>
          </a:xfrm>
        </p:spPr>
        <p:txBody>
          <a:bodyPr/>
          <a:lstStyle/>
          <a:p>
            <a:pPr>
              <a:buFont typeface="Arial" charset="0"/>
              <a:buNone/>
            </a:pPr>
            <a:endParaRPr lang="en-US" sz="10000" smtClean="0"/>
          </a:p>
          <a:p>
            <a:pPr algn="ctr">
              <a:buFont typeface="Arial" charset="0"/>
              <a:buNone/>
            </a:pPr>
            <a:r>
              <a:rPr lang="en-US" sz="8000" smtClean="0"/>
              <a:t>20 $ bn </a:t>
            </a:r>
          </a:p>
          <a:p>
            <a:pPr algn="ctr">
              <a:buFont typeface="Arial" charset="0"/>
              <a:buNone/>
            </a:pPr>
            <a:r>
              <a:rPr lang="en-US" sz="8000" smtClean="0"/>
              <a:t>world wide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Google AdWords</a:t>
            </a:r>
          </a:p>
        </p:txBody>
      </p:sp>
      <p:pic>
        <p:nvPicPr>
          <p:cNvPr id="20483" name="Picture 2"/>
          <p:cNvPicPr>
            <a:picLocks noGrp="1" noChangeAspect="1" noChangeArrowheads="1"/>
          </p:cNvPicPr>
          <p:nvPr>
            <p:ph idx="1"/>
          </p:nvPr>
        </p:nvPicPr>
        <p:blipFill>
          <a:blip r:embed="rId3" cstate="print"/>
          <a:srcRect/>
          <a:stretch>
            <a:fillRect/>
          </a:stretch>
        </p:blipFill>
        <p:spPr>
          <a:xfrm>
            <a:off x="1576388" y="1676400"/>
            <a:ext cx="5991225" cy="3838575"/>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322</Words>
  <Application>Microsoft Office PowerPoint</Application>
  <PresentationFormat>On-screen Show (4:3)</PresentationFormat>
  <Paragraphs>97</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Slide 1</vt:lpstr>
      <vt:lpstr>My latest hobby</vt:lpstr>
      <vt:lpstr>About Today’s: what we do</vt:lpstr>
      <vt:lpstr>About Today’s</vt:lpstr>
      <vt:lpstr>About Today’s SEM</vt:lpstr>
      <vt:lpstr>Before Choosing Tools</vt:lpstr>
      <vt:lpstr>This presentation’s topic</vt:lpstr>
      <vt:lpstr>This presentation’s topic</vt:lpstr>
      <vt:lpstr>Google AdWords</vt:lpstr>
      <vt:lpstr>Lead Generation with Adwords</vt:lpstr>
      <vt:lpstr>Lead Generation with Adwords</vt:lpstr>
      <vt:lpstr>Build email marketing DB /  Sell expensive products</vt:lpstr>
      <vt:lpstr>Build email marketing DB /  Sell expensive products</vt:lpstr>
      <vt:lpstr>Remarketing with Google AdWords</vt:lpstr>
      <vt:lpstr>Slide 15</vt:lpstr>
      <vt:lpstr>Remarketing with Google AdWords</vt:lpstr>
      <vt:lpstr>Remarketing with Google AdWords</vt:lpstr>
      <vt:lpstr>Remarketing with Google AdWords</vt:lpstr>
      <vt:lpstr>Takeaways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c:creator>
  <cp:lastModifiedBy>Olivian BREDA</cp:lastModifiedBy>
  <cp:revision>56</cp:revision>
  <dcterms:created xsi:type="dcterms:W3CDTF">2009-12-07T21:43:26Z</dcterms:created>
  <dcterms:modified xsi:type="dcterms:W3CDTF">2011-06-03T12:54:19Z</dcterms:modified>
</cp:coreProperties>
</file>