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09" autoAdjust="0"/>
    <p:restoredTop sz="94660"/>
  </p:normalViewPr>
  <p:slideViewPr>
    <p:cSldViewPr>
      <p:cViewPr>
        <p:scale>
          <a:sx n="60" d="100"/>
          <a:sy n="60" d="100"/>
        </p:scale>
        <p:origin x="-186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0A5A-B4D4-415A-A8A8-38F9C52A7C9F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F519-74B5-465F-A14F-58752D8B2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06" y="4000504"/>
            <a:ext cx="9072626" cy="1752600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chemeClr val="bg1"/>
                </a:solidFill>
              </a:rPr>
              <a:t>10 lucruri despre campaniile PPC pe Facebook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7290" y="100010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sz="4800" b="1" dirty="0" smtClean="0">
                  <a:solidFill>
                    <a:schemeClr val="accent2"/>
                  </a:solidFill>
                </a:rPr>
                <a:t>1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14612" y="100010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9" name="Oval 8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tx2"/>
                  </a:solidFill>
                </a:rPr>
                <a:t>2</a:t>
              </a:r>
              <a:endParaRPr lang="en-US" sz="48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71934" y="100010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2" name="Oval 11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bg1"/>
                  </a:solidFill>
                </a:rPr>
                <a:t>3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29256" y="100010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tx2"/>
                  </a:solidFill>
                </a:rPr>
                <a:t>4</a:t>
              </a:r>
              <a:endParaRPr lang="en-US" sz="48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578" y="100010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8" name="Oval 17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accent2"/>
                  </a:solidFill>
                </a:rPr>
                <a:t>5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57290" y="2500306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bg1">
                      <a:lumMod val="95000"/>
                    </a:schemeClr>
                  </a:solidFill>
                </a:rPr>
                <a:t>6</a:t>
              </a:r>
              <a:endParaRPr lang="en-US" sz="4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14612" y="2500306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accent6">
                      <a:lumMod val="50000"/>
                    </a:schemeClr>
                  </a:solidFill>
                </a:rPr>
                <a:t>7</a:t>
              </a:r>
              <a:endParaRPr lang="en-US" sz="4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71934" y="2500306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27" name="Oval 26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bg1"/>
                  </a:solidFill>
                </a:rPr>
                <a:t>8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29256" y="2500306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30" name="Oval 29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chemeClr val="bg1"/>
                  </a:solidFill>
                </a:rPr>
                <a:t>9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86578" y="2500306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33" name="Oval 32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68689" y="3613901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sz="4800" b="1" dirty="0" smtClean="0">
                  <a:solidFill>
                    <a:schemeClr val="bg1"/>
                  </a:solidFill>
                </a:rPr>
                <a:t>1</a:t>
              </a:r>
              <a:r>
                <a:rPr lang="el-GR" sz="4800" b="1" dirty="0" smtClean="0">
                  <a:solidFill>
                    <a:schemeClr val="bg1"/>
                  </a:solidFill>
                </a:rPr>
                <a:t>0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2143116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Trafic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longtail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pentru</a:t>
            </a:r>
            <a:r>
              <a:rPr lang="en-US" sz="4800" b="1" dirty="0" smtClean="0">
                <a:solidFill>
                  <a:schemeClr val="bg1"/>
                </a:solidFill>
              </a:rPr>
              <a:t> site din </a:t>
            </a:r>
            <a:r>
              <a:rPr lang="en-US" sz="4800" b="1" dirty="0" err="1" smtClean="0">
                <a:solidFill>
                  <a:schemeClr val="bg1"/>
                </a:solidFill>
              </a:rPr>
              <a:t>campania</a:t>
            </a:r>
            <a:r>
              <a:rPr lang="en-US" sz="4800" b="1" dirty="0" smtClean="0">
                <a:solidFill>
                  <a:schemeClr val="bg1"/>
                </a:solidFill>
              </a:rPr>
              <a:t> de </a:t>
            </a:r>
            <a:r>
              <a:rPr lang="en-US" sz="4800" b="1" dirty="0" err="1" smtClean="0">
                <a:solidFill>
                  <a:schemeClr val="bg1"/>
                </a:solidFill>
              </a:rPr>
              <a:t>promovare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Facebook</a:t>
            </a:r>
            <a:r>
              <a:rPr lang="en-US" sz="48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7210" y="362227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9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33D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472" y="62061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Folositi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targetarea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</a:t>
            </a:r>
            <a:r>
              <a:rPr lang="en-US" sz="4800" b="1" dirty="0" smtClean="0">
                <a:solidFill>
                  <a:schemeClr val="bg1"/>
                </a:solidFill>
              </a:rPr>
              <a:t> “</a:t>
            </a:r>
            <a:r>
              <a:rPr lang="en-US" sz="4800" b="1" dirty="0" err="1" smtClean="0">
                <a:solidFill>
                  <a:schemeClr val="bg1"/>
                </a:solidFill>
              </a:rPr>
              <a:t>ziua</a:t>
            </a:r>
            <a:r>
              <a:rPr lang="en-US" sz="4800" b="1" dirty="0" smtClean="0">
                <a:solidFill>
                  <a:schemeClr val="bg1"/>
                </a:solidFill>
              </a:rPr>
              <a:t> de </a:t>
            </a:r>
            <a:r>
              <a:rPr lang="en-US" sz="4800" b="1" dirty="0" err="1" smtClean="0">
                <a:solidFill>
                  <a:schemeClr val="bg1"/>
                </a:solidFill>
              </a:rPr>
              <a:t>nastere</a:t>
            </a:r>
            <a:r>
              <a:rPr lang="en-US" sz="4800" b="1" dirty="0" smtClean="0">
                <a:solidFill>
                  <a:schemeClr val="bg1"/>
                </a:solidFill>
              </a:rPr>
              <a:t>” </a:t>
            </a:r>
            <a:r>
              <a:rPr lang="en-US" sz="4800" b="1" dirty="0" err="1" smtClean="0">
                <a:solidFill>
                  <a:schemeClr val="bg1"/>
                </a:solidFill>
              </a:rPr>
              <a:t>pentru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utilizatorii</a:t>
            </a:r>
            <a:r>
              <a:rPr lang="en-US" sz="4800" b="1" dirty="0" smtClean="0">
                <a:solidFill>
                  <a:schemeClr val="bg1"/>
                </a:solidFill>
              </a:rPr>
              <a:t> care au </a:t>
            </a:r>
            <a:r>
              <a:rPr lang="en-US" sz="4800" b="1" dirty="0" err="1" smtClean="0">
                <a:solidFill>
                  <a:schemeClr val="bg1"/>
                </a:solidFill>
              </a:rPr>
              <a:t>dat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deja</a:t>
            </a:r>
            <a:r>
              <a:rPr lang="en-US" sz="4800" b="1" dirty="0" smtClean="0">
                <a:solidFill>
                  <a:schemeClr val="bg1"/>
                </a:solidFill>
              </a:rPr>
              <a:t> like la </a:t>
            </a:r>
            <a:r>
              <a:rPr lang="en-US" sz="4800" b="1" dirty="0" err="1" smtClean="0">
                <a:solidFill>
                  <a:schemeClr val="bg1"/>
                </a:solidFill>
              </a:rPr>
              <a:t>pagina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75960" y="3627548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10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71472" y="3549568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 smtClean="0">
                <a:solidFill>
                  <a:schemeClr val="bg1"/>
                </a:solidFill>
              </a:rPr>
              <a:t>Alex Negrea, de ziua ta Lumea SEO PPC iti spune «la multi ani»</a:t>
            </a:r>
            <a:endParaRPr lang="el-GR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33D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2910" y="2857496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 smtClean="0">
                <a:solidFill>
                  <a:srgbClr val="92D050"/>
                </a:solidFill>
              </a:rPr>
              <a:t>m</a:t>
            </a:r>
            <a:r>
              <a:rPr lang="el-GR" sz="4800" b="1" dirty="0" smtClean="0">
                <a:solidFill>
                  <a:srgbClr val="92D050"/>
                </a:solidFill>
              </a:rPr>
              <a:t>ultumesc	    </a:t>
            </a:r>
            <a:r>
              <a:rPr lang="en-US" sz="4800" b="1" dirty="0" smtClean="0">
                <a:solidFill>
                  <a:schemeClr val="bg1"/>
                </a:solidFill>
              </a:rPr>
              <a:t>@</a:t>
            </a:r>
            <a:r>
              <a:rPr lang="en-US" sz="4800" b="1" dirty="0" err="1" smtClean="0">
                <a:solidFill>
                  <a:schemeClr val="bg1"/>
                </a:solidFill>
              </a:rPr>
              <a:t>imunteanu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2910" y="1500174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b="1" dirty="0" smtClean="0">
                <a:solidFill>
                  <a:schemeClr val="bg1"/>
                </a:solidFill>
              </a:rPr>
              <a:t>Celui mai bun prieten al tau ii place </a:t>
            </a:r>
            <a:r>
              <a:rPr lang="en-US" sz="4800" b="1" dirty="0" smtClean="0">
                <a:solidFill>
                  <a:schemeClr val="bg1"/>
                </a:solidFill>
              </a:rPr>
              <a:t>“Starbucks”, tie?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3571876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b="1" dirty="0" smtClean="0">
                <a:solidFill>
                  <a:schemeClr val="bg1"/>
                </a:solidFill>
              </a:rPr>
              <a:t>Foloseste Sponsored </a:t>
            </a:r>
            <a:r>
              <a:rPr lang="en-US" sz="4800" b="1" dirty="0" smtClean="0">
                <a:solidFill>
                  <a:schemeClr val="bg1"/>
                </a:solidFill>
              </a:rPr>
              <a:t>Stories - </a:t>
            </a:r>
            <a:r>
              <a:rPr lang="ro-RO" sz="4800" b="1" dirty="0" smtClean="0">
                <a:solidFill>
                  <a:schemeClr val="bg1"/>
                </a:solidFill>
              </a:rPr>
              <a:t>Page Like Stories 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sz="4800" b="1" dirty="0" smtClean="0">
                  <a:solidFill>
                    <a:schemeClr val="accent2"/>
                  </a:solidFill>
                </a:rPr>
                <a:t>1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2910" y="1428736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Tu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comentezi</a:t>
            </a:r>
            <a:r>
              <a:rPr lang="en-US" sz="4800" b="1" dirty="0" smtClean="0">
                <a:solidFill>
                  <a:schemeClr val="bg1"/>
                </a:solidFill>
              </a:rPr>
              <a:t> la un post la care nu </a:t>
            </a:r>
            <a:r>
              <a:rPr lang="en-US" sz="4800" b="1" dirty="0" err="1" smtClean="0">
                <a:solidFill>
                  <a:schemeClr val="bg1"/>
                </a:solidFill>
              </a:rPr>
              <a:t>comenteaza</a:t>
            </a:r>
            <a:r>
              <a:rPr lang="en-US" sz="4800" b="1" dirty="0" smtClean="0">
                <a:solidFill>
                  <a:schemeClr val="bg1"/>
                </a:solidFill>
              </a:rPr>
              <a:t> nimeni</a:t>
            </a:r>
            <a:r>
              <a:rPr lang="en-US" sz="4800" b="1" dirty="0" smtClean="0">
                <a:solidFill>
                  <a:schemeClr val="bg1"/>
                </a:solidFill>
              </a:rPr>
              <a:t>?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350043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b="1" dirty="0" smtClean="0">
                <a:solidFill>
                  <a:schemeClr val="bg1"/>
                </a:solidFill>
              </a:rPr>
              <a:t>Foloseste Sponsored </a:t>
            </a:r>
            <a:r>
              <a:rPr lang="en-US" sz="4800" b="1" dirty="0" smtClean="0">
                <a:solidFill>
                  <a:schemeClr val="bg1"/>
                </a:solidFill>
              </a:rPr>
              <a:t>Stories </a:t>
            </a:r>
            <a:r>
              <a:rPr lang="en-US" sz="4800" b="1" dirty="0" smtClean="0">
                <a:solidFill>
                  <a:schemeClr val="bg1"/>
                </a:solidFill>
              </a:rPr>
              <a:t>– Page Post Story</a:t>
            </a:r>
            <a:r>
              <a:rPr lang="ro-RO" sz="4800" b="1" dirty="0" smtClean="0">
                <a:solidFill>
                  <a:schemeClr val="bg1"/>
                </a:solidFill>
              </a:rPr>
              <a:t>!</a:t>
            </a:r>
            <a:endParaRPr lang="ro-RO" sz="4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2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2910" y="50004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Catre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mame</a:t>
            </a:r>
            <a:r>
              <a:rPr lang="en-US" sz="4800" b="1" dirty="0" smtClean="0">
                <a:solidFill>
                  <a:schemeClr val="bg1"/>
                </a:solidFill>
              </a:rPr>
              <a:t> cu </a:t>
            </a:r>
            <a:r>
              <a:rPr lang="en-US" sz="4800" b="1" dirty="0" err="1" smtClean="0">
                <a:solidFill>
                  <a:schemeClr val="bg1"/>
                </a:solidFill>
              </a:rPr>
              <a:t>copii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se </a:t>
            </a:r>
            <a:r>
              <a:rPr lang="en-US" sz="4800" b="1" dirty="0" err="1" smtClean="0">
                <a:solidFill>
                  <a:schemeClr val="bg1"/>
                </a:solidFill>
              </a:rPr>
              <a:t>comunica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diferit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decat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catre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adolescenti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3286124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Foloseste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reclame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diferite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segmente</a:t>
            </a:r>
            <a:r>
              <a:rPr lang="en-US" sz="4800" b="1" dirty="0" smtClean="0">
                <a:solidFill>
                  <a:schemeClr val="bg1"/>
                </a:solidFill>
              </a:rPr>
              <a:t> de </a:t>
            </a:r>
            <a:r>
              <a:rPr lang="en-US" sz="4800" b="1" dirty="0" err="1" smtClean="0">
                <a:solidFill>
                  <a:schemeClr val="bg1"/>
                </a:solidFill>
              </a:rPr>
              <a:t>audienta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diferite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chiar</a:t>
            </a:r>
            <a:r>
              <a:rPr lang="en-US" sz="4800" b="1" dirty="0" smtClean="0">
                <a:solidFill>
                  <a:schemeClr val="bg1"/>
                </a:solidFill>
              </a:rPr>
              <a:t> in </a:t>
            </a:r>
            <a:r>
              <a:rPr lang="en-US" sz="4800" b="1" dirty="0" err="1" smtClean="0">
                <a:solidFill>
                  <a:schemeClr val="bg1"/>
                </a:solidFill>
              </a:rPr>
              <a:t>aceeasi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campanie</a:t>
            </a:r>
            <a:endParaRPr lang="ro-RO" sz="4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3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54917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Personalizeaza</a:t>
            </a:r>
            <a:r>
              <a:rPr lang="en-US" sz="4800" b="1" dirty="0" smtClean="0">
                <a:solidFill>
                  <a:schemeClr val="bg1"/>
                </a:solidFill>
              </a:rPr>
              <a:t> landing page-</a:t>
            </a:r>
            <a:r>
              <a:rPr lang="en-US" sz="4800" b="1" dirty="0" err="1" smtClean="0">
                <a:solidFill>
                  <a:schemeClr val="bg1"/>
                </a:solidFill>
              </a:rPr>
              <a:t>ul</a:t>
            </a:r>
            <a:r>
              <a:rPr lang="en-US" sz="4800" b="1" dirty="0" smtClean="0">
                <a:solidFill>
                  <a:schemeClr val="bg1"/>
                </a:solidFill>
              </a:rPr>
              <a:t> din </a:t>
            </a:r>
            <a:r>
              <a:rPr lang="en-US" sz="4800" b="1" dirty="0" err="1" smtClean="0">
                <a:solidFill>
                  <a:schemeClr val="bg1"/>
                </a:solidFill>
              </a:rPr>
              <a:t>Facebook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pentru</a:t>
            </a:r>
            <a:r>
              <a:rPr lang="en-US" sz="4800" b="1" dirty="0" smtClean="0">
                <a:solidFill>
                  <a:schemeClr val="bg1"/>
                </a:solidFill>
              </a:rPr>
              <a:t> o rata de </a:t>
            </a:r>
            <a:r>
              <a:rPr lang="en-US" sz="4800" b="1" dirty="0" err="1" smtClean="0">
                <a:solidFill>
                  <a:schemeClr val="bg1"/>
                </a:solidFill>
              </a:rPr>
              <a:t>conversie</a:t>
            </a:r>
            <a:r>
              <a:rPr lang="en-US" sz="4800" b="1" dirty="0" smtClean="0">
                <a:solidFill>
                  <a:schemeClr val="bg1"/>
                </a:solidFill>
              </a:rPr>
              <a:t> cat </a:t>
            </a:r>
            <a:r>
              <a:rPr lang="en-US" sz="4800" b="1" dirty="0" err="1" smtClean="0">
                <a:solidFill>
                  <a:schemeClr val="bg1"/>
                </a:solidFill>
              </a:rPr>
              <a:t>mai</a:t>
            </a:r>
            <a:r>
              <a:rPr lang="en-US" sz="4800" b="1" dirty="0" smtClean="0">
                <a:solidFill>
                  <a:schemeClr val="bg1"/>
                </a:solidFill>
              </a:rPr>
              <a:t> mare</a:t>
            </a:r>
            <a:r>
              <a:rPr lang="el-GR" sz="48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3286124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Pesonalizeaza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si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logoul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paginii</a:t>
            </a:r>
            <a:r>
              <a:rPr lang="en-US" sz="4800" b="1" dirty="0" smtClean="0">
                <a:solidFill>
                  <a:schemeClr val="bg1"/>
                </a:solidFill>
              </a:rPr>
              <a:t> de </a:t>
            </a:r>
            <a:r>
              <a:rPr lang="en-US" sz="4800" b="1" dirty="0" err="1" smtClean="0">
                <a:solidFill>
                  <a:schemeClr val="bg1"/>
                </a:solidFill>
              </a:rPr>
              <a:t>Facebook</a:t>
            </a:r>
            <a:r>
              <a:rPr lang="el-GR" sz="4800" b="1" dirty="0" smtClean="0">
                <a:solidFill>
                  <a:schemeClr val="bg1"/>
                </a:solidFill>
              </a:rPr>
              <a:t>.</a:t>
            </a:r>
            <a:endParaRPr lang="ro-RO" sz="4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4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1047825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Retargeteaza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audienta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stransa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pagina</a:t>
            </a:r>
            <a:r>
              <a:rPr lang="en-US" sz="4800" b="1" dirty="0" smtClean="0">
                <a:solidFill>
                  <a:schemeClr val="bg1"/>
                </a:solidFill>
              </a:rPr>
              <a:t> (</a:t>
            </a:r>
            <a:r>
              <a:rPr lang="en-US" sz="4800" b="1" dirty="0" err="1" smtClean="0">
                <a:solidFill>
                  <a:schemeClr val="bg1"/>
                </a:solidFill>
              </a:rPr>
              <a:t>fani</a:t>
            </a:r>
            <a:r>
              <a:rPr lang="en-US" sz="4800" b="1" dirty="0" smtClean="0">
                <a:solidFill>
                  <a:schemeClr val="bg1"/>
                </a:solidFill>
              </a:rPr>
              <a:t> tai) </a:t>
            </a:r>
            <a:r>
              <a:rPr lang="en-US" sz="4800" b="1" dirty="0" err="1" smtClean="0">
                <a:solidFill>
                  <a:schemeClr val="bg1"/>
                </a:solidFill>
              </a:rPr>
              <a:t>prin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anunturi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clasice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2976" y="359813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5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87238" y="364529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err="1" smtClean="0">
                <a:solidFill>
                  <a:prstClr val="white"/>
                </a:solidFill>
              </a:rPr>
              <a:t>Fidelizati</a:t>
            </a:r>
            <a:r>
              <a:rPr lang="en-US" sz="4800" b="1" dirty="0" smtClean="0">
                <a:solidFill>
                  <a:prstClr val="white"/>
                </a:solidFill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</a:rPr>
              <a:t>prin</a:t>
            </a:r>
            <a:r>
              <a:rPr lang="en-US" sz="4800" b="1" dirty="0" smtClean="0">
                <a:solidFill>
                  <a:prstClr val="white"/>
                </a:solidFill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</a:rPr>
              <a:t>premii</a:t>
            </a:r>
            <a:r>
              <a:rPr lang="en-US" sz="4800" b="1" dirty="0" smtClean="0">
                <a:solidFill>
                  <a:prstClr val="white"/>
                </a:solidFill>
              </a:rPr>
              <a:t>, </a:t>
            </a:r>
            <a:r>
              <a:rPr lang="en-US" sz="4800" b="1" dirty="0" err="1" smtClean="0">
                <a:solidFill>
                  <a:prstClr val="white"/>
                </a:solidFill>
              </a:rPr>
              <a:t>dar</a:t>
            </a:r>
            <a:r>
              <a:rPr lang="en-US" sz="4800" b="1" dirty="0" smtClean="0">
                <a:solidFill>
                  <a:prstClr val="white"/>
                </a:solidFill>
              </a:rPr>
              <a:t> nu </a:t>
            </a:r>
            <a:r>
              <a:rPr lang="en-US" sz="4800" b="1" dirty="0" err="1" smtClean="0">
                <a:solidFill>
                  <a:prstClr val="white"/>
                </a:solidFill>
              </a:rPr>
              <a:t>aduna</a:t>
            </a:r>
            <a:r>
              <a:rPr lang="en-US" sz="4800" b="1" dirty="0" smtClean="0">
                <a:solidFill>
                  <a:prstClr val="white"/>
                </a:solidFill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</a:rPr>
              <a:t>fanii</a:t>
            </a:r>
            <a:r>
              <a:rPr lang="en-US" sz="4800" b="1" dirty="0" smtClean="0">
                <a:solidFill>
                  <a:prstClr val="white"/>
                </a:solidFill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</a:rPr>
              <a:t>prin</a:t>
            </a:r>
            <a:r>
              <a:rPr lang="en-US" sz="4800" b="1" dirty="0" smtClean="0">
                <a:solidFill>
                  <a:prstClr val="white"/>
                </a:solidFill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</a:rPr>
              <a:t>premii</a:t>
            </a:r>
            <a:endParaRPr lang="en-US" sz="32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197793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Testati</a:t>
            </a:r>
            <a:r>
              <a:rPr lang="en-US" sz="4800" b="1" dirty="0" smtClean="0">
                <a:solidFill>
                  <a:schemeClr val="bg1"/>
                </a:solidFill>
              </a:rPr>
              <a:t> in </a:t>
            </a:r>
            <a:r>
              <a:rPr lang="en-US" sz="4800" b="1" dirty="0" err="1" smtClean="0">
                <a:solidFill>
                  <a:schemeClr val="bg1"/>
                </a:solidFill>
              </a:rPr>
              <a:t>permanenta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variatii</a:t>
            </a:r>
            <a:r>
              <a:rPr lang="en-US" sz="4800" b="1" dirty="0" smtClean="0">
                <a:solidFill>
                  <a:schemeClr val="bg1"/>
                </a:solidFill>
              </a:rPr>
              <a:t> ale </a:t>
            </a:r>
            <a:r>
              <a:rPr lang="en-US" sz="4800" b="1" dirty="0" err="1" smtClean="0">
                <a:solidFill>
                  <a:schemeClr val="bg1"/>
                </a:solidFill>
              </a:rPr>
              <a:t>imaginilor</a:t>
            </a:r>
            <a:r>
              <a:rPr lang="en-US" sz="4800" b="1" dirty="0" smtClean="0">
                <a:solidFill>
                  <a:schemeClr val="bg1"/>
                </a:solidFill>
              </a:rPr>
              <a:t>  (110 </a:t>
            </a:r>
            <a:r>
              <a:rPr lang="en-US" sz="4800" b="1" dirty="0" smtClean="0">
                <a:solidFill>
                  <a:schemeClr val="bg1"/>
                </a:solidFill>
              </a:rPr>
              <a:t>x 80 </a:t>
            </a:r>
            <a:r>
              <a:rPr lang="en-US" sz="4800" b="1" dirty="0" err="1" smtClean="0">
                <a:solidFill>
                  <a:schemeClr val="bg1"/>
                </a:solidFill>
              </a:rPr>
              <a:t>px</a:t>
            </a:r>
            <a:r>
              <a:rPr lang="en-US" sz="4800" b="1" dirty="0" smtClean="0">
                <a:solidFill>
                  <a:schemeClr val="bg1"/>
                </a:solidFill>
              </a:rPr>
              <a:t>) din </a:t>
            </a:r>
            <a:r>
              <a:rPr lang="en-US" sz="4800" b="1" dirty="0" err="1" smtClean="0">
                <a:solidFill>
                  <a:schemeClr val="bg1"/>
                </a:solidFill>
              </a:rPr>
              <a:t>reclame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7210" y="362227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6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107352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Folositi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adaugarea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manuala</a:t>
            </a:r>
            <a:r>
              <a:rPr lang="en-US" sz="4800" b="1" dirty="0" smtClean="0">
                <a:solidFill>
                  <a:schemeClr val="bg1"/>
                </a:solidFill>
              </a:rPr>
              <a:t> a </a:t>
            </a:r>
            <a:r>
              <a:rPr lang="en-US" sz="4800" b="1" dirty="0" err="1" smtClean="0">
                <a:solidFill>
                  <a:schemeClr val="bg1"/>
                </a:solidFill>
              </a:rPr>
              <a:t>titlurilor</a:t>
            </a:r>
            <a:r>
              <a:rPr lang="en-US" sz="4800" b="1" dirty="0" smtClean="0">
                <a:solidFill>
                  <a:schemeClr val="bg1"/>
                </a:solidFill>
              </a:rPr>
              <a:t> in </a:t>
            </a:r>
            <a:r>
              <a:rPr lang="en-US" sz="4800" b="1" dirty="0" err="1" smtClean="0">
                <a:solidFill>
                  <a:schemeClr val="bg1"/>
                </a:solidFill>
              </a:rPr>
              <a:t>reclame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pentru</a:t>
            </a:r>
            <a:r>
              <a:rPr lang="en-US" sz="4800" b="1" dirty="0" smtClean="0">
                <a:solidFill>
                  <a:schemeClr val="bg1"/>
                </a:solidFill>
              </a:rPr>
              <a:t> un control cat </a:t>
            </a:r>
            <a:r>
              <a:rPr lang="en-US" sz="4800" b="1" dirty="0" err="1" smtClean="0">
                <a:solidFill>
                  <a:schemeClr val="bg1"/>
                </a:solidFill>
              </a:rPr>
              <a:t>mai</a:t>
            </a:r>
            <a:r>
              <a:rPr lang="en-US" sz="4800" b="1" dirty="0" smtClean="0">
                <a:solidFill>
                  <a:schemeClr val="bg1"/>
                </a:solidFill>
              </a:rPr>
              <a:t> mare.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7210" y="362227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7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87238" y="3716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Folosi</a:t>
            </a:r>
            <a:r>
              <a:rPr lang="ro-RO" sz="4800" b="1" dirty="0" smtClean="0">
                <a:solidFill>
                  <a:schemeClr val="bg1"/>
                </a:solidFill>
              </a:rPr>
              <a:t>ț</a:t>
            </a:r>
            <a:r>
              <a:rPr lang="en-US" sz="4800" b="1" dirty="0" err="1" smtClean="0">
                <a:solidFill>
                  <a:schemeClr val="bg1"/>
                </a:solidFill>
              </a:rPr>
              <a:t>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diacritice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ro-RO" sz="4800" b="1" dirty="0" smtClean="0">
                <a:solidFill>
                  <a:schemeClr val="bg1"/>
                </a:solidFill>
              </a:rPr>
              <a:t>î</a:t>
            </a:r>
            <a:r>
              <a:rPr lang="en-US" sz="4800" b="1" dirty="0" smtClean="0">
                <a:solidFill>
                  <a:schemeClr val="bg1"/>
                </a:solidFill>
              </a:rPr>
              <a:t>n </a:t>
            </a:r>
            <a:r>
              <a:rPr lang="en-US" sz="4800" b="1" dirty="0" err="1" smtClean="0">
                <a:solidFill>
                  <a:schemeClr val="bg1"/>
                </a:solidFill>
              </a:rPr>
              <a:t>reclamele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ro-RO" sz="4800" b="1" dirty="0" smtClean="0">
                <a:solidFill>
                  <a:schemeClr val="bg1"/>
                </a:solidFill>
              </a:rPr>
              <a:t>F</a:t>
            </a:r>
            <a:r>
              <a:rPr lang="en-US" sz="4800" b="1" dirty="0" err="1" smtClean="0">
                <a:solidFill>
                  <a:schemeClr val="bg1"/>
                </a:solidFill>
              </a:rPr>
              <a:t>acebook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33D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7238" y="2073654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Reclamele</a:t>
            </a:r>
            <a:r>
              <a:rPr lang="en-US" sz="4800" b="1" dirty="0" smtClean="0">
                <a:solidFill>
                  <a:schemeClr val="bg1"/>
                </a:solidFill>
              </a:rPr>
              <a:t> care au CTR </a:t>
            </a:r>
            <a:r>
              <a:rPr lang="en-US" sz="4800" b="1" dirty="0" err="1" smtClean="0">
                <a:solidFill>
                  <a:schemeClr val="bg1"/>
                </a:solidFill>
              </a:rPr>
              <a:t>mic</a:t>
            </a:r>
            <a:r>
              <a:rPr lang="en-US" sz="4800" b="1" dirty="0" smtClean="0">
                <a:solidFill>
                  <a:schemeClr val="bg1"/>
                </a:solidFill>
              </a:rPr>
              <a:t>, sub 0.05% </a:t>
            </a:r>
            <a:r>
              <a:rPr lang="en-US" sz="4800" b="1" dirty="0" err="1" smtClean="0">
                <a:solidFill>
                  <a:schemeClr val="bg1"/>
                </a:solidFill>
              </a:rPr>
              <a:t>trebuie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modificate</a:t>
            </a:r>
            <a:r>
              <a:rPr lang="en-US" sz="4800" b="1" dirty="0" smtClean="0">
                <a:solidFill>
                  <a:schemeClr val="bg1"/>
                </a:solidFill>
              </a:rPr>
              <a:t> de </a:t>
            </a:r>
            <a:r>
              <a:rPr lang="en-US" sz="4800" b="1" dirty="0" err="1" smtClean="0">
                <a:solidFill>
                  <a:schemeClr val="bg1"/>
                </a:solidFill>
              </a:rPr>
              <a:t>urgenta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858148" y="5643578"/>
            <a:ext cx="928694" cy="928694"/>
            <a:chOff x="928662" y="3571876"/>
            <a:chExt cx="928694" cy="928694"/>
          </a:xfrm>
          <a:solidFill>
            <a:schemeClr val="bg1">
              <a:lumMod val="6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28662" y="3571876"/>
              <a:ext cx="928694" cy="9286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7210" y="362227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2"/>
                  </a:solidFill>
                </a:rPr>
                <a:t>8</a:t>
              </a:r>
              <a:endParaRPr lang="en-US" sz="48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229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Pan Concept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iMunteanu</dc:creator>
  <cp:lastModifiedBy>iMunteanu</cp:lastModifiedBy>
  <cp:revision>57</cp:revision>
  <dcterms:created xsi:type="dcterms:W3CDTF">2011-08-24T21:13:17Z</dcterms:created>
  <dcterms:modified xsi:type="dcterms:W3CDTF">2011-08-25T13:37:35Z</dcterms:modified>
</cp:coreProperties>
</file>