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3" r:id="rId2"/>
    <p:sldId id="284" r:id="rId3"/>
    <p:sldId id="294" r:id="rId4"/>
    <p:sldId id="288" r:id="rId5"/>
    <p:sldId id="290" r:id="rId6"/>
    <p:sldId id="308" r:id="rId7"/>
    <p:sldId id="310" r:id="rId8"/>
    <p:sldId id="309" r:id="rId9"/>
    <p:sldId id="311" r:id="rId10"/>
    <p:sldId id="306" r:id="rId11"/>
    <p:sldId id="307" r:id="rId12"/>
    <p:sldId id="277" r:id="rId13"/>
    <p:sldId id="31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108" d="100"/>
          <a:sy n="108" d="100"/>
        </p:scale>
        <p:origin x="-17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cat>
            <c:strRef>
              <c:f>Sheet1!$C$6:$C$9</c:f>
              <c:strCache>
                <c:ptCount val="4"/>
                <c:pt idx="0">
                  <c:v>groupon.ro </c:v>
                </c:pt>
                <c:pt idx="1">
                  <c:v>fundeal.ro</c:v>
                </c:pt>
                <c:pt idx="2">
                  <c:v>top-shop.ro</c:v>
                </c:pt>
                <c:pt idx="3">
                  <c:v>bonprix.ro</c:v>
                </c:pt>
              </c:strCache>
            </c:strRef>
          </c:cat>
          <c:val>
            <c:numRef>
              <c:f>Sheet1!$D$6:$D$9</c:f>
              <c:numCache>
                <c:formatCode>General</c:formatCode>
                <c:ptCount val="4"/>
                <c:pt idx="0">
                  <c:v>10892</c:v>
                </c:pt>
                <c:pt idx="1">
                  <c:v>8650</c:v>
                </c:pt>
                <c:pt idx="2">
                  <c:v>5630</c:v>
                </c:pt>
                <c:pt idx="3">
                  <c:v>3496</c:v>
                </c:pt>
              </c:numCache>
            </c:numRef>
          </c:val>
        </c:ser>
        <c:axId val="53182464"/>
        <c:axId val="53184000"/>
      </c:barChart>
      <c:catAx>
        <c:axId val="53182464"/>
        <c:scaling>
          <c:orientation val="minMax"/>
        </c:scaling>
        <c:axPos val="b"/>
        <c:tickLblPos val="nextTo"/>
        <c:crossAx val="53184000"/>
        <c:crosses val="autoZero"/>
        <c:auto val="1"/>
        <c:lblAlgn val="ctr"/>
        <c:lblOffset val="100"/>
      </c:catAx>
      <c:valAx>
        <c:axId val="5318400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53182464"/>
        <c:crosses val="autoZero"/>
        <c:crossBetween val="between"/>
      </c:valAx>
    </c:plotArea>
    <c:plotVisOnly val="1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C07D4A3-19CF-4593-AD92-C9191C3E1B87}" type="datetimeFigureOut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1C6E75-C16A-4CA2-BE04-E92351E33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C69B2C-CEE8-4D1E-9DA1-8818FE68E64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6E85D2-C6E2-4B99-88E3-9BEDDB46B86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5601C1-1F6D-40BB-A635-909589F13A15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681348-0E69-461A-B2BA-3481C860EEA9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51DD7C-CB51-4801-B95D-36B2C27835EC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9ED8C3-34F7-43DE-B3DD-D8BFDA6104BC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1BF45A-07D8-461A-8222-116C5350CBB7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696B-298D-4F9B-BB22-096973CCA4B3}" type="datetimeFigureOut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37DA4-7E6D-4237-AA7E-2FBF5E05A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3FA10-B656-40F4-AE21-49900DDF642D}" type="datetimeFigureOut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7010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EDB6E-9937-4919-AFC7-1501D9FB6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73B60-2023-4159-BAC0-B65CFF536D41}" type="datetimeFigureOut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7010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0F9E4-56EA-4D91-B8A2-3A881DF2A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A293E-C569-4451-AFF7-DD9695F71DF5}" type="datetimeFigureOut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7010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CCEC-1D32-4977-AC35-17BC0DDC1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97E9A-8F1B-4FB7-AA84-51AA68A4B578}" type="datetimeFigureOut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7010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32D74-1792-4284-B437-EB9A3404E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25609-7A18-4AB1-A6ED-86C97787E7F4}" type="datetimeFigureOut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7010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17631-F082-4657-9F3D-9B435B206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5A37C-62D5-42AB-A536-7CE2B2E6CE71}" type="datetimeFigureOut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7010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44927-97E7-4EFF-B8E6-0D952B146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69440-1078-4AC2-A87C-8BD4BACA8CC9}" type="datetimeFigureOut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7010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F24CA-9B79-475E-800F-E3D3A97EB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05E82-8D14-4C02-BADA-B1B2D8E7D2EE}" type="datetimeFigureOut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7010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E7B0F-CB91-4DA9-9047-FD03A20A6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2B3C7-914D-46C3-9479-42801C991386}" type="datetimeFigureOut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7010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36C5D-8C8F-4324-9D67-3D3FFD10D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1D207-49AA-4696-9F57-80EF10ECF52F}" type="datetimeFigureOut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7010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F7A99-8627-4831-99BC-949A01F63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3303C9-9A92-4006-B1E8-9E4E342C3F3C}" type="datetimeFigureOut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BB568-8D0B-441A-B865-8B3D22228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 descr="logo_fundal_alb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5699125"/>
            <a:ext cx="12287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i="1" smtClean="0"/>
          </a:p>
          <a:p>
            <a:pPr>
              <a:buFont typeface="Arial" charset="0"/>
              <a:buNone/>
            </a:pPr>
            <a:endParaRPr lang="en-US" i="1" smtClean="0"/>
          </a:p>
          <a:p>
            <a:pPr>
              <a:buFont typeface="Arial" charset="0"/>
              <a:buNone/>
            </a:pPr>
            <a:endParaRPr lang="en-US" i="1" smtClean="0"/>
          </a:p>
          <a:p>
            <a:pPr>
              <a:buFont typeface="Arial" charset="0"/>
              <a:buNone/>
            </a:pPr>
            <a:endParaRPr lang="en-US" i="1" smtClean="0"/>
          </a:p>
          <a:p>
            <a:pPr>
              <a:buFont typeface="Arial" charset="0"/>
              <a:buNone/>
            </a:pPr>
            <a:endParaRPr lang="en-US" i="1" smtClean="0"/>
          </a:p>
          <a:p>
            <a:pPr>
              <a:buFont typeface="Arial" charset="0"/>
              <a:buNone/>
            </a:pPr>
            <a:endParaRPr lang="en-US" i="1" smtClean="0"/>
          </a:p>
          <a:p>
            <a:pPr>
              <a:buFont typeface="Arial" charset="0"/>
              <a:buNone/>
            </a:pPr>
            <a:r>
              <a:rPr lang="en-US" i="1" smtClean="0"/>
              <a:t>*This page</a:t>
            </a:r>
            <a:r>
              <a:rPr lang="en-US" smtClean="0"/>
              <a:t> is </a:t>
            </a:r>
            <a:r>
              <a:rPr lang="en-US" i="1" smtClean="0"/>
              <a:t>intentionally left blank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Din ce industrii pot fi clientii Today’s pentru campaniile Google Adwords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cateva industrii:</a:t>
            </a:r>
          </a:p>
          <a:p>
            <a:pPr lvl="1"/>
            <a:r>
              <a:rPr lang="en-US" sz="1800" smtClean="0"/>
              <a:t>dealeri auto / servicii b2b: contabilitate&amp;consultanta / magazine online</a:t>
            </a:r>
          </a:p>
          <a:p>
            <a:r>
              <a:rPr lang="en-US" smtClean="0"/>
              <a:t>portretul unei companii eligibile:</a:t>
            </a:r>
          </a:p>
          <a:p>
            <a:pPr lvl="1"/>
            <a:r>
              <a:rPr lang="en-US" sz="1800" smtClean="0"/>
              <a:t>isi vinde produsele/serviciile in Bucuresti sau la nivel national	</a:t>
            </a:r>
          </a:p>
          <a:p>
            <a:pPr lvl="1"/>
            <a:r>
              <a:rPr lang="en-US" sz="1800" smtClean="0"/>
              <a:t>isi poate masura vanzarile sau este dispuse sa o faca</a:t>
            </a:r>
          </a:p>
          <a:p>
            <a:pPr lvl="1"/>
            <a:r>
              <a:rPr lang="en-US" sz="1800" smtClean="0"/>
              <a:t>produsul/serviciul are o marja de profit de minim 30-50e/unitate</a:t>
            </a:r>
          </a:p>
          <a:p>
            <a:pPr lvl="1"/>
            <a:r>
              <a:rPr lang="en-US" sz="1800" smtClean="0"/>
              <a:t>are un website</a:t>
            </a:r>
          </a:p>
          <a:p>
            <a:pPr lvl="1"/>
            <a:r>
              <a:rPr lang="en-US" sz="1800" smtClean="0"/>
              <a:t>bugetul de marketing ii permite o investitie de 500e/luna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-Auditare campanii AdWords-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Industrii in care am desfasurat audituri</a:t>
            </a:r>
          </a:p>
          <a:p>
            <a:pPr>
              <a:buFont typeface="Arial" charset="0"/>
              <a:buNone/>
            </a:pPr>
            <a:r>
              <a:rPr lang="en-US" sz="2000" smtClean="0"/>
              <a:t>	in ultimele 3 luni: Bancar, Auto, </a:t>
            </a:r>
          </a:p>
          <a:p>
            <a:pPr>
              <a:buFont typeface="Arial" charset="0"/>
              <a:buNone/>
            </a:pPr>
            <a:r>
              <a:rPr lang="en-US" sz="2000" smtClean="0"/>
              <a:t>	Servicii Personale</a:t>
            </a:r>
          </a:p>
          <a:p>
            <a:endParaRPr lang="en-US" sz="2000" smtClean="0"/>
          </a:p>
          <a:p>
            <a:r>
              <a:rPr lang="en-US" sz="2000" smtClean="0"/>
              <a:t>Analizam 60 de elemente din </a:t>
            </a:r>
            <a:br>
              <a:rPr lang="en-US" sz="2000" smtClean="0"/>
            </a:br>
            <a:r>
              <a:rPr lang="en-US" sz="2000" smtClean="0"/>
              <a:t>campania AdWords.</a:t>
            </a:r>
            <a:br>
              <a:rPr lang="en-US" sz="2000" smtClean="0"/>
            </a:br>
            <a:r>
              <a:rPr lang="en-US" sz="2000" smtClean="0"/>
              <a:t>Analiza se face rapid, in 2 zile lucratoare</a:t>
            </a:r>
            <a:br>
              <a:rPr lang="en-US" sz="2000" smtClean="0"/>
            </a:br>
            <a:endParaRPr lang="en-US" sz="2000" smtClean="0"/>
          </a:p>
          <a:p>
            <a:r>
              <a:rPr lang="en-US" sz="2000" smtClean="0"/>
              <a:t>Implementarea recomandarilor poate</a:t>
            </a:r>
          </a:p>
          <a:p>
            <a:pPr>
              <a:buFont typeface="Arial" charset="0"/>
              <a:buNone/>
            </a:pPr>
            <a:r>
              <a:rPr lang="en-US" sz="2000" smtClean="0"/>
              <a:t> 	creste eficienta campaniei cu 10-80%</a:t>
            </a:r>
          </a:p>
          <a:p>
            <a:endParaRPr lang="en-US" sz="2000" smtClean="0"/>
          </a:p>
          <a:p>
            <a:r>
              <a:rPr lang="en-US" sz="2000" smtClean="0"/>
              <a:t>Experienta de peste 100 de audituri</a:t>
            </a:r>
          </a:p>
          <a:p>
            <a:pPr>
              <a:buFont typeface="Arial" charset="0"/>
              <a:buNone/>
            </a:pPr>
            <a:endParaRPr lang="en-US" sz="2000" smtClean="0"/>
          </a:p>
        </p:txBody>
      </p:sp>
      <p:pic>
        <p:nvPicPr>
          <p:cNvPr id="22532" name="Picture 3" descr="audi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8475" y="1600200"/>
            <a:ext cx="28035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of our clients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828800" y="6303963"/>
            <a:ext cx="55626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Designated trademarks and brands are the property of their respective owners.</a:t>
            </a:r>
          </a:p>
          <a:p>
            <a:endParaRPr lang="en-US"/>
          </a:p>
        </p:txBody>
      </p:sp>
      <p:sp>
        <p:nvSpPr>
          <p:cNvPr id="23556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23557" name="Picture 6" descr="E:\Dropbox\work\_materiale\prezentare_bni_16sept2011\clien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3250" y="2071688"/>
            <a:ext cx="5441950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 diferentiatori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mtClean="0"/>
              <a:t>Today’s Adwords Monitor</a:t>
            </a:r>
          </a:p>
          <a:p>
            <a:pPr>
              <a:buFontTx/>
              <a:buChar char="-"/>
            </a:pPr>
            <a:r>
              <a:rPr lang="en-US" smtClean="0"/>
              <a:t>Auditare de campanii Adwords</a:t>
            </a:r>
          </a:p>
          <a:p>
            <a:pPr>
              <a:buFontTx/>
              <a:buChar char="-"/>
            </a:pPr>
            <a:r>
              <a:rPr lang="en-US" smtClean="0"/>
              <a:t>Experienta de peste 700k E bugete gestionate</a:t>
            </a:r>
          </a:p>
          <a:p>
            <a:pPr>
              <a:buFontTx/>
              <a:buChar char="-"/>
            </a:pPr>
            <a:r>
              <a:rPr lang="en-US" smtClean="0"/>
              <a:t>Experienta in lucrul cu branduri de top din industriile Auto &amp; Turism</a:t>
            </a:r>
          </a:p>
          <a:p>
            <a:pPr>
              <a:buFontTx/>
              <a:buChar char="-"/>
            </a:pPr>
            <a:r>
              <a:rPr lang="en-US" smtClean="0"/>
              <a:t>Campanii “two-step”: ppc + email marketing</a:t>
            </a:r>
          </a:p>
          <a:p>
            <a:pPr>
              <a:buFontTx/>
              <a:buChar char="-"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Multumesc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About Today’s:</a:t>
            </a:r>
            <a:br>
              <a:rPr lang="en-US" smtClean="0"/>
            </a:br>
            <a:r>
              <a:rPr lang="en-US" smtClean="0"/>
              <a:t>what we do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Web design &amp; development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Internet Marketing Campaigns (focused on SearchEngineMarketing &amp; Email Marketing)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About Today’s</a:t>
            </a:r>
          </a:p>
        </p:txBody>
      </p:sp>
      <p:pic>
        <p:nvPicPr>
          <p:cNvPr id="14339" name="Content Placeholder 3" descr="notfirst_notfastes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3138" y="1295400"/>
            <a:ext cx="5961062" cy="4886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About Today’s SEM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Worked in multiple industries (tourism, pharma, b2b services, private medicine)</a:t>
            </a:r>
          </a:p>
          <a:p>
            <a:r>
              <a:rPr lang="en-US" smtClean="0"/>
              <a:t>Over $700k managed in Google AdWords </a:t>
            </a:r>
          </a:p>
          <a:p>
            <a:r>
              <a:rPr lang="en-US" smtClean="0"/>
              <a:t>Google Adwords CertifiedPartner</a:t>
            </a:r>
          </a:p>
          <a:p>
            <a:endParaRPr lang="en-US" smtClean="0"/>
          </a:p>
          <a:p>
            <a:r>
              <a:rPr lang="en-US" smtClean="0"/>
              <a:t>Unique tool that monitors the market</a:t>
            </a:r>
          </a:p>
          <a:p>
            <a:pPr>
              <a:buFont typeface="Arial" charset="0"/>
              <a:buNone/>
            </a:pPr>
            <a:r>
              <a:rPr lang="en-US" smtClean="0"/>
              <a:t>(we know almost everything about .RO AdWords advertisers: budgets, keywords, ads)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3528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3528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email marketing DB / </a:t>
            </a:r>
            <a:br>
              <a:rPr lang="en-US" smtClean="0"/>
            </a:br>
            <a:r>
              <a:rPr lang="en-US" smtClean="0"/>
              <a:t>Sell expensive products</a:t>
            </a:r>
          </a:p>
        </p:txBody>
      </p:sp>
      <p:pic>
        <p:nvPicPr>
          <p:cNvPr id="16387" name="Content Placeholder 10" descr="SkiFu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752600"/>
            <a:ext cx="2601913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3048000" y="22860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29200" y="4267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096000" y="403860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Email marketing</a:t>
            </a:r>
          </a:p>
        </p:txBody>
      </p:sp>
      <p:sp>
        <p:nvSpPr>
          <p:cNvPr id="16391" name="Rectangle 15"/>
          <p:cNvSpPr>
            <a:spLocks noChangeArrowheads="1"/>
          </p:cNvSpPr>
          <p:nvPr/>
        </p:nvSpPr>
        <p:spPr bwMode="auto">
          <a:xfrm>
            <a:off x="457200" y="5791200"/>
            <a:ext cx="4802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Adwords for email marketing/espensive products</a:t>
            </a:r>
          </a:p>
        </p:txBody>
      </p:sp>
      <p:pic>
        <p:nvPicPr>
          <p:cNvPr id="16392" name="Content Placeholder 5" descr="adwords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04800" y="1524000"/>
            <a:ext cx="2352675" cy="2743200"/>
          </a:xfrm>
        </p:spPr>
      </p:pic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352800"/>
            <a:ext cx="464820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 rot="10800000" flipV="1">
            <a:off x="4724400" y="33528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5410200"/>
            <a:ext cx="64452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/>
            </a:r>
            <a:br>
              <a:rPr lang="it-IT" smtClean="0"/>
            </a:br>
            <a:r>
              <a:rPr lang="it-IT" smtClean="0"/>
              <a:t>-Today’s AdWords Monitor-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300" smtClean="0"/>
              <a:t>Studiu privind prezenta Industriei financiare pe Google Adwords</a:t>
            </a:r>
          </a:p>
          <a:p>
            <a:endParaRPr lang="it-IT" sz="2300" smtClean="0"/>
          </a:p>
          <a:p>
            <a:r>
              <a:rPr lang="it-IT" sz="2300" smtClean="0"/>
              <a:t>Today’s AdWords Monitor:</a:t>
            </a:r>
          </a:p>
          <a:p>
            <a:pPr lvl="1"/>
            <a:r>
              <a:rPr lang="it-IT" sz="1900" smtClean="0"/>
              <a:t>12.861 website-uri romanesti monitorizate</a:t>
            </a:r>
          </a:p>
          <a:p>
            <a:pPr lvl="1"/>
            <a:r>
              <a:rPr lang="en-US" sz="2000" smtClean="0"/>
              <a:t>1.128.232</a:t>
            </a:r>
            <a:r>
              <a:rPr lang="it-IT" sz="1900" smtClean="0"/>
              <a:t> cuvinte cheie</a:t>
            </a:r>
          </a:p>
          <a:p>
            <a:pPr lvl="1">
              <a:buFont typeface="Arial" charset="0"/>
              <a:buNone/>
            </a:pPr>
            <a:endParaRPr lang="it-IT" sz="2300" smtClean="0"/>
          </a:p>
          <a:p>
            <a:r>
              <a:rPr lang="en-US" sz="2300" smtClean="0"/>
              <a:t>Aparitii Media</a:t>
            </a:r>
          </a:p>
          <a:p>
            <a:pPr>
              <a:buFont typeface="Arial" charset="0"/>
              <a:buNone/>
            </a:pPr>
            <a:r>
              <a:rPr lang="en-US" sz="1900" smtClean="0"/>
              <a:t>	Ziarul Financiar</a:t>
            </a:r>
            <a:br>
              <a:rPr lang="en-US" sz="1900" smtClean="0"/>
            </a:br>
            <a:r>
              <a:rPr lang="en-US" sz="1900" smtClean="0"/>
              <a:t>IQads</a:t>
            </a:r>
            <a:br>
              <a:rPr lang="en-US" sz="1900" smtClean="0"/>
            </a:br>
            <a:r>
              <a:rPr lang="en-US" sz="1900" smtClean="0"/>
              <a:t>HotNews</a:t>
            </a:r>
            <a:br>
              <a:rPr lang="en-US" sz="1900" smtClean="0"/>
            </a:br>
            <a:r>
              <a:rPr lang="en-US" sz="1900" smtClean="0"/>
              <a:t>Money.ro</a:t>
            </a:r>
            <a:br>
              <a:rPr lang="en-US" sz="1900" smtClean="0"/>
            </a:br>
            <a:r>
              <a:rPr lang="en-US" sz="1900" smtClean="0"/>
              <a:t>Zoso.ro </a:t>
            </a:r>
            <a:r>
              <a:rPr lang="en-US" sz="1900" smtClean="0">
                <a:sym typeface="Wingdings" pitchFamily="2" charset="2"/>
              </a:rPr>
              <a:t></a:t>
            </a:r>
            <a:endParaRPr lang="en-US" sz="19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/>
            </a:r>
            <a:br>
              <a:rPr lang="it-IT" smtClean="0"/>
            </a:br>
            <a:r>
              <a:rPr lang="it-IT" smtClean="0"/>
              <a:t>-Today’s AdWords Monitor-</a:t>
            </a:r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24000"/>
            <a:ext cx="510540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Today’s AdWords Monitor</a:t>
            </a:r>
            <a:br>
              <a:rPr lang="it-IT" smtClean="0"/>
            </a:br>
            <a:r>
              <a:rPr lang="it-IT" smtClean="0"/>
              <a:t>-cele mai competite expresii</a:t>
            </a:r>
            <a:endParaRPr lang="en-US" smtClean="0"/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04888" y="1906588"/>
            <a:ext cx="7134225" cy="39147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Today’s AdWords Monitor</a:t>
            </a:r>
            <a:br>
              <a:rPr lang="it-IT" smtClean="0"/>
            </a:br>
            <a:r>
              <a:rPr lang="it-IT" sz="3000" smtClean="0"/>
              <a:t>-cei mai competivi advertiseri (#keywords)</a:t>
            </a:r>
            <a:endParaRPr lang="en-US" sz="30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2438400"/>
          <a:ext cx="6096000" cy="3352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226</Words>
  <Application>Microsoft Office PowerPoint</Application>
  <PresentationFormat>On-screen Show (4:3)</PresentationFormat>
  <Paragraphs>75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Slide 1</vt:lpstr>
      <vt:lpstr>About Today’s: what we do</vt:lpstr>
      <vt:lpstr>About Today’s</vt:lpstr>
      <vt:lpstr>About Today’s SEM</vt:lpstr>
      <vt:lpstr>Build email marketing DB /  Sell expensive products</vt:lpstr>
      <vt:lpstr> -Today’s AdWords Monitor-</vt:lpstr>
      <vt:lpstr> -Today’s AdWords Monitor-</vt:lpstr>
      <vt:lpstr>Today’s AdWords Monitor -cele mai competite expresii</vt:lpstr>
      <vt:lpstr>Today’s AdWords Monitor -cei mai competivi advertiseri (#keywords)</vt:lpstr>
      <vt:lpstr>Din ce industrii pot fi clientii Today’s pentru campaniile Google Adwords ?</vt:lpstr>
      <vt:lpstr>-Auditare campanii AdWords-</vt:lpstr>
      <vt:lpstr>Some of our clients</vt:lpstr>
      <vt:lpstr>5 diferentiatori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</dc:creator>
  <cp:lastModifiedBy>Olivian BREDA</cp:lastModifiedBy>
  <cp:revision>58</cp:revision>
  <dcterms:created xsi:type="dcterms:W3CDTF">2009-12-07T21:43:26Z</dcterms:created>
  <dcterms:modified xsi:type="dcterms:W3CDTF">2011-12-08T14:34:11Z</dcterms:modified>
</cp:coreProperties>
</file>