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2"/>
  </p:sldMasterIdLst>
  <p:notesMasterIdLst>
    <p:notesMasterId r:id="rId12"/>
  </p:notesMasterIdLst>
  <p:sldIdLst>
    <p:sldId id="256" r:id="rId3"/>
    <p:sldId id="277" r:id="rId4"/>
    <p:sldId id="278" r:id="rId5"/>
    <p:sldId id="279" r:id="rId6"/>
    <p:sldId id="293" r:id="rId7"/>
    <p:sldId id="280" r:id="rId8"/>
    <p:sldId id="282" r:id="rId9"/>
    <p:sldId id="283" r:id="rId10"/>
    <p:sldId id="27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DA4F"/>
    <a:srgbClr val="FF7C80"/>
    <a:srgbClr val="080808"/>
    <a:srgbClr val="72B88E"/>
    <a:srgbClr val="EAEAEA"/>
    <a:srgbClr val="FEFEFE"/>
    <a:srgbClr val="DDDDDD"/>
    <a:srgbClr val="C0C0C0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713" autoAdjust="0"/>
  </p:normalViewPr>
  <p:slideViewPr>
    <p:cSldViewPr>
      <p:cViewPr varScale="1">
        <p:scale>
          <a:sx n="103" d="100"/>
          <a:sy n="103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DEC3A-6287-42C2-9B51-BFC314C7350C}" type="datetimeFigureOut">
              <a:rPr lang="en-US" smtClean="0"/>
              <a:pPr/>
              <a:t>24-Feb-12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59681-7949-4286-9FAB-24875E1DA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ChangeArrowheads="1"/>
          </p:cNvSpPr>
          <p:nvPr/>
        </p:nvSpPr>
        <p:spPr bwMode="ltGray">
          <a:xfrm>
            <a:off x="0" y="0"/>
            <a:ext cx="9144000" cy="48323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1" name="AutoShape 3"/>
          <p:cNvSpPr>
            <a:spLocks noChangeArrowheads="1"/>
          </p:cNvSpPr>
          <p:nvPr/>
        </p:nvSpPr>
        <p:spPr bwMode="ltGray">
          <a:xfrm flipH="1">
            <a:off x="2411413" y="4581525"/>
            <a:ext cx="722376" cy="503238"/>
          </a:xfrm>
          <a:prstGeom prst="homePlate">
            <a:avLst>
              <a:gd name="adj" fmla="val 42902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35172" name="AutoShape 4"/>
          <p:cNvSpPr>
            <a:spLocks noChangeArrowheads="1"/>
          </p:cNvSpPr>
          <p:nvPr/>
        </p:nvSpPr>
        <p:spPr bwMode="ltGray">
          <a:xfrm flipH="1">
            <a:off x="2700338" y="4581525"/>
            <a:ext cx="719137" cy="503238"/>
          </a:xfrm>
          <a:prstGeom prst="homePlate">
            <a:avLst>
              <a:gd name="adj" fmla="val 35725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35175" name="AutoShape 7"/>
          <p:cNvSpPr>
            <a:spLocks noChangeArrowheads="1"/>
          </p:cNvSpPr>
          <p:nvPr/>
        </p:nvSpPr>
        <p:spPr bwMode="gray">
          <a:xfrm flipH="1">
            <a:off x="2987674" y="4581525"/>
            <a:ext cx="6156325" cy="501650"/>
          </a:xfrm>
          <a:prstGeom prst="homePlate">
            <a:avLst>
              <a:gd name="adj" fmla="val 32516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35177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124200" y="4564063"/>
            <a:ext cx="5835650" cy="533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5178" name="Rectangle 10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324599"/>
            <a:ext cx="2133600" cy="396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35179" name="Rectangle 1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599"/>
            <a:ext cx="2895600" cy="39687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135180" name="Rectangle 1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599"/>
            <a:ext cx="2133600" cy="396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7F66E54-3627-4F35-8DF4-1F54E65EB40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5181" name="Text Box 13"/>
          <p:cNvSpPr txBox="1">
            <a:spLocks noChangeArrowheads="1"/>
          </p:cNvSpPr>
          <p:nvPr userDrawn="1"/>
        </p:nvSpPr>
        <p:spPr bwMode="ltGray">
          <a:xfrm>
            <a:off x="152400" y="228600"/>
            <a:ext cx="1600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 dirty="0">
              <a:solidFill>
                <a:srgbClr val="FEFEFE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2590800" y="3048000"/>
            <a:ext cx="6400800" cy="1447800"/>
          </a:xfrm>
        </p:spPr>
        <p:txBody>
          <a:bodyPr anchor="b">
            <a:noAutofit/>
          </a:bodyPr>
          <a:lstStyle>
            <a:lvl1pPr algn="l">
              <a:defRPr sz="5400" b="1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763"/>
            <a:ext cx="8229600" cy="6302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5532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8B7135F-49C6-4AB3-A45E-E1AEFA4304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1"/>
            <a:ext cx="2057400" cy="5516562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6019800" cy="5516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5532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40C00A9-48E5-40E4-BF78-AA17B53270F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ltGray">
          <a:xfrm>
            <a:off x="8859838" y="0"/>
            <a:ext cx="284162" cy="6858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763"/>
            <a:ext cx="8229600" cy="6302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5059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400" y="64770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763"/>
            <a:ext cx="8229600" cy="6302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5532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15C990C-4BA8-42AE-9002-D5D2D2A599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763"/>
            <a:ext cx="8229600" cy="6302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5532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38FC4A-4786-4127-8D0C-72B9EAB3EF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505200" y="65532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8F72DF6-DBA3-4986-8C91-C0E8007AA54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763"/>
            <a:ext cx="8229600" cy="6302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05200" y="65532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69DCA79-8C2B-443E-A59B-5356588C6C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5532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1B94D4-3EBA-4E93-9A37-9F6F3846EA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772400" cy="4889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111750" cy="4983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3008313" cy="4983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5532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B8276F2-D6EA-4DB9-9FAC-72F46F6B67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5532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233E62F-7052-4202-9B00-94630EDECC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ChangeArrowheads="1"/>
          </p:cNvSpPr>
          <p:nvPr/>
        </p:nvSpPr>
        <p:spPr bwMode="ltGray">
          <a:xfrm>
            <a:off x="8859838" y="0"/>
            <a:ext cx="284162" cy="6858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47" name="AutoShape 3"/>
          <p:cNvSpPr>
            <a:spLocks noChangeArrowheads="1"/>
          </p:cNvSpPr>
          <p:nvPr/>
        </p:nvSpPr>
        <p:spPr bwMode="ltGray">
          <a:xfrm>
            <a:off x="8461375" y="-6350"/>
            <a:ext cx="539750" cy="835025"/>
          </a:xfrm>
          <a:prstGeom prst="homePlate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34148" name="AutoShape 4"/>
          <p:cNvSpPr>
            <a:spLocks noChangeArrowheads="1"/>
          </p:cNvSpPr>
          <p:nvPr/>
        </p:nvSpPr>
        <p:spPr bwMode="ltGray">
          <a:xfrm>
            <a:off x="6685384" y="-6350"/>
            <a:ext cx="2046288" cy="835025"/>
          </a:xfrm>
          <a:prstGeom prst="homePlate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34149" name="Line 5"/>
          <p:cNvSpPr>
            <a:spLocks noChangeShapeType="1"/>
          </p:cNvSpPr>
          <p:nvPr/>
        </p:nvSpPr>
        <p:spPr bwMode="auto">
          <a:xfrm>
            <a:off x="304800" y="6508750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51" name="AutoShape 7"/>
          <p:cNvSpPr>
            <a:spLocks noChangeArrowheads="1"/>
          </p:cNvSpPr>
          <p:nvPr/>
        </p:nvSpPr>
        <p:spPr bwMode="ltGray">
          <a:xfrm>
            <a:off x="0" y="0"/>
            <a:ext cx="8382000" cy="835025"/>
          </a:xfrm>
          <a:prstGeom prst="homePlate">
            <a:avLst>
              <a:gd name="adj" fmla="val 25000"/>
            </a:avLst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3415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415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u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 sz="quarter"/>
          </p:nvPr>
        </p:nvSpPr>
        <p:spPr>
          <a:xfrm>
            <a:off x="3200400" y="4495800"/>
            <a:ext cx="5791200" cy="555625"/>
          </a:xfrm>
        </p:spPr>
        <p:txBody>
          <a:bodyPr/>
          <a:lstStyle/>
          <a:p>
            <a:r>
              <a:rPr lang="en-US" sz="2400" b="0" dirty="0" err="1" smtClean="0"/>
              <a:t>Probleme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Solutii</a:t>
            </a:r>
            <a:endParaRPr lang="en-US" sz="2400" b="0" dirty="0"/>
          </a:p>
        </p:txBody>
      </p:sp>
      <p:sp>
        <p:nvSpPr>
          <p:cNvPr id="5" name="Rectangle 4"/>
          <p:cNvSpPr/>
          <p:nvPr/>
        </p:nvSpPr>
        <p:spPr>
          <a:xfrm>
            <a:off x="3215774" y="4114800"/>
            <a:ext cx="5846472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00" b="1" dirty="0" err="1" smtClean="0">
                <a:solidFill>
                  <a:schemeClr val="bg1"/>
                </a:solidFill>
              </a:rPr>
              <a:t>Campanii</a:t>
            </a:r>
            <a:r>
              <a:rPr lang="en-US" sz="2300" b="1" dirty="0" smtClean="0">
                <a:solidFill>
                  <a:schemeClr val="bg1"/>
                </a:solidFill>
              </a:rPr>
              <a:t> </a:t>
            </a:r>
            <a:r>
              <a:rPr lang="en-US" sz="2300" b="1" dirty="0" err="1" smtClean="0">
                <a:solidFill>
                  <a:schemeClr val="bg1"/>
                </a:solidFill>
              </a:rPr>
              <a:t>promovare</a:t>
            </a:r>
            <a:r>
              <a:rPr lang="en-US" sz="2300" b="1" dirty="0" smtClean="0">
                <a:solidFill>
                  <a:schemeClr val="bg1"/>
                </a:solidFill>
              </a:rPr>
              <a:t> site-</a:t>
            </a:r>
            <a:r>
              <a:rPr lang="en-US" sz="2300" b="1" dirty="0" err="1" smtClean="0">
                <a:solidFill>
                  <a:schemeClr val="bg1"/>
                </a:solidFill>
              </a:rPr>
              <a:t>uri</a:t>
            </a:r>
            <a:r>
              <a:rPr lang="en-US" sz="2300" b="1" dirty="0" smtClean="0">
                <a:solidFill>
                  <a:schemeClr val="bg1"/>
                </a:solidFill>
              </a:rPr>
              <a:t> de </a:t>
            </a:r>
            <a:r>
              <a:rPr lang="en-US" sz="2300" b="1" dirty="0" err="1" smtClean="0">
                <a:solidFill>
                  <a:schemeClr val="bg1"/>
                </a:solidFill>
              </a:rPr>
              <a:t>reduceri</a:t>
            </a:r>
            <a:endParaRPr lang="en-US" sz="23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vlad.andries@gmail.com</a:t>
            </a:r>
            <a:endParaRPr lang="en-US" dirty="0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 ne </a:t>
            </a:r>
            <a:r>
              <a:rPr lang="en-US" dirty="0" err="1" smtClean="0"/>
              <a:t>cunoastem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99351" name="AutoShape 23"/>
          <p:cNvSpPr>
            <a:spLocks noChangeArrowheads="1"/>
          </p:cNvSpPr>
          <p:nvPr/>
        </p:nvSpPr>
        <p:spPr bwMode="gray">
          <a:xfrm>
            <a:off x="2209800" y="2895600"/>
            <a:ext cx="4343400" cy="457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9354" name="Text Box 26"/>
          <p:cNvSpPr txBox="1">
            <a:spLocks noChangeArrowheads="1"/>
          </p:cNvSpPr>
          <p:nvPr/>
        </p:nvSpPr>
        <p:spPr bwMode="gray">
          <a:xfrm>
            <a:off x="2592388" y="2112963"/>
            <a:ext cx="354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EFEFE"/>
                </a:solidFill>
              </a:rPr>
              <a:t>1</a:t>
            </a:r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gray">
          <a:xfrm>
            <a:off x="2438400" y="2971800"/>
            <a:ext cx="38862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b="1" dirty="0" err="1" smtClean="0"/>
              <a:t>Despre</a:t>
            </a:r>
            <a:r>
              <a:rPr lang="en-US" b="1" dirty="0" smtClean="0"/>
              <a:t> mine </a:t>
            </a:r>
            <a:r>
              <a:rPr lang="en-US" b="1" dirty="0" err="1" smtClean="0"/>
              <a:t>si</a:t>
            </a:r>
            <a:r>
              <a:rPr lang="en-US" b="1" dirty="0" smtClean="0"/>
              <a:t> </a:t>
            </a:r>
            <a:r>
              <a:rPr lang="en-US" b="1" dirty="0" err="1" smtClean="0"/>
              <a:t>despre</a:t>
            </a:r>
            <a:r>
              <a:rPr lang="en-US" b="1" dirty="0" smtClean="0"/>
              <a:t> </a:t>
            </a:r>
            <a:r>
              <a:rPr lang="en-US" b="1" dirty="0" err="1" smtClean="0"/>
              <a:t>voi</a:t>
            </a:r>
            <a:r>
              <a:rPr lang="en-US" b="1" dirty="0" smtClean="0"/>
              <a:t>…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vlad.andries@gmail.com</a:t>
            </a:r>
            <a:endParaRPr lang="en-US" dirty="0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P1. </a:t>
            </a:r>
            <a:r>
              <a:rPr lang="en-US" dirty="0" err="1" smtClean="0"/>
              <a:t>Continut</a:t>
            </a:r>
            <a:r>
              <a:rPr lang="en-US" dirty="0" smtClean="0"/>
              <a:t> </a:t>
            </a:r>
            <a:r>
              <a:rPr lang="en-US" dirty="0" err="1" smtClean="0"/>
              <a:t>volatil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irelevant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7950"/>
            <a:ext cx="7999413" cy="4565650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Numar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mic</a:t>
            </a:r>
            <a:r>
              <a:rPr lang="en-US" dirty="0" smtClean="0">
                <a:solidFill>
                  <a:srgbClr val="0070C0"/>
                </a:solidFill>
              </a:rPr>
              <a:t> de </a:t>
            </a:r>
            <a:r>
              <a:rPr lang="en-US" dirty="0" err="1" smtClean="0">
                <a:solidFill>
                  <a:srgbClr val="0070C0"/>
                </a:solidFill>
              </a:rPr>
              <a:t>oferte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err="1" smtClean="0">
                <a:solidFill>
                  <a:srgbClr val="0070C0"/>
                </a:solidFill>
              </a:rPr>
              <a:t>Durata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ofertelor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scurta</a:t>
            </a:r>
            <a:r>
              <a:rPr lang="en-US" dirty="0" smtClean="0">
                <a:solidFill>
                  <a:srgbClr val="0070C0"/>
                </a:solidFill>
              </a:rPr>
              <a:t> (1-3 </a:t>
            </a:r>
            <a:r>
              <a:rPr lang="en-US" dirty="0" err="1" smtClean="0">
                <a:solidFill>
                  <a:srgbClr val="0070C0"/>
                </a:solidFill>
              </a:rPr>
              <a:t>zile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pPr lvl="1"/>
            <a:endParaRPr lang="en-US" sz="2000" dirty="0" smtClean="0">
              <a:solidFill>
                <a:schemeClr val="accent1"/>
              </a:solidFill>
            </a:endParaRPr>
          </a:p>
          <a:p>
            <a:r>
              <a:rPr lang="en-US" dirty="0" err="1" smtClean="0">
                <a:solidFill>
                  <a:srgbClr val="0070C0"/>
                </a:solidFill>
              </a:rPr>
              <a:t>Paginile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</a:t>
            </a:r>
            <a:r>
              <a:rPr lang="en-US" dirty="0" smtClean="0">
                <a:solidFill>
                  <a:srgbClr val="0070C0"/>
                </a:solidFill>
              </a:rPr>
              <a:t> care </a:t>
            </a:r>
            <a:r>
              <a:rPr lang="en-US" dirty="0" err="1" smtClean="0">
                <a:solidFill>
                  <a:srgbClr val="0070C0"/>
                </a:solidFill>
              </a:rPr>
              <a:t>ajung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utilizatorii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prezinta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oferte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expirate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sau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fac</a:t>
            </a:r>
            <a:r>
              <a:rPr lang="en-US" dirty="0" smtClean="0">
                <a:solidFill>
                  <a:srgbClr val="0070C0"/>
                </a:solidFill>
              </a:rPr>
              <a:t> redirect </a:t>
            </a:r>
            <a:r>
              <a:rPr lang="en-US" dirty="0" err="1" smtClean="0">
                <a:solidFill>
                  <a:srgbClr val="0070C0"/>
                </a:solidFill>
              </a:rPr>
              <a:t>catre</a:t>
            </a:r>
            <a:r>
              <a:rPr lang="en-US" dirty="0" smtClean="0">
                <a:solidFill>
                  <a:srgbClr val="0070C0"/>
                </a:solidFill>
              </a:rPr>
              <a:t> homepage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S1. </a:t>
            </a:r>
            <a:r>
              <a:rPr lang="en-US" dirty="0" err="1" smtClean="0"/>
              <a:t>Solutie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vlad.andries@gmail.com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7950"/>
            <a:ext cx="7999413" cy="4565650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Impartirea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ofertelor</a:t>
            </a:r>
            <a:r>
              <a:rPr lang="en-US" dirty="0" smtClean="0">
                <a:solidFill>
                  <a:srgbClr val="0070C0"/>
                </a:solidFill>
              </a:rPr>
              <a:t> in </a:t>
            </a:r>
            <a:r>
              <a:rPr lang="en-US" dirty="0" err="1" smtClean="0">
                <a:solidFill>
                  <a:srgbClr val="0070C0"/>
                </a:solidFill>
              </a:rPr>
              <a:t>categorii</a:t>
            </a:r>
            <a:r>
              <a:rPr lang="en-US" dirty="0" smtClean="0">
                <a:solidFill>
                  <a:srgbClr val="0070C0"/>
                </a:solidFill>
              </a:rPr>
              <a:t>/tag-</a:t>
            </a:r>
            <a:r>
              <a:rPr lang="en-US" dirty="0" err="1" smtClean="0">
                <a:solidFill>
                  <a:srgbClr val="0070C0"/>
                </a:solidFill>
              </a:rPr>
              <a:t>uri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err="1" smtClean="0">
                <a:solidFill>
                  <a:srgbClr val="0070C0"/>
                </a:solidFill>
              </a:rPr>
              <a:t>Crearea</a:t>
            </a:r>
            <a:r>
              <a:rPr lang="en-US" dirty="0" smtClean="0">
                <a:solidFill>
                  <a:srgbClr val="0070C0"/>
                </a:solidFill>
              </a:rPr>
              <a:t> de </a:t>
            </a:r>
            <a:r>
              <a:rPr lang="en-US" dirty="0" err="1" smtClean="0">
                <a:solidFill>
                  <a:srgbClr val="0070C0"/>
                </a:solidFill>
              </a:rPr>
              <a:t>pagini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statice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pentru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categorii</a:t>
            </a:r>
            <a:r>
              <a:rPr lang="en-US" dirty="0" smtClean="0">
                <a:solidFill>
                  <a:srgbClr val="0070C0"/>
                </a:solidFill>
              </a:rPr>
              <a:t>/tag-</a:t>
            </a:r>
            <a:r>
              <a:rPr lang="en-US" dirty="0" err="1" smtClean="0">
                <a:solidFill>
                  <a:srgbClr val="0070C0"/>
                </a:solidFill>
              </a:rPr>
              <a:t>uri</a:t>
            </a:r>
            <a:r>
              <a:rPr lang="en-US" dirty="0" smtClean="0">
                <a:solidFill>
                  <a:srgbClr val="0070C0"/>
                </a:solidFill>
              </a:rPr>
              <a:t> cu </a:t>
            </a:r>
            <a:r>
              <a:rPr lang="en-US" dirty="0" err="1" smtClean="0">
                <a:solidFill>
                  <a:srgbClr val="0070C0"/>
                </a:solidFill>
              </a:rPr>
              <a:t>continut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unic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endParaRPr lang="en-US" sz="2000" dirty="0" smtClean="0">
              <a:solidFill>
                <a:schemeClr val="accent1"/>
              </a:solidFill>
            </a:endParaRPr>
          </a:p>
          <a:p>
            <a:r>
              <a:rPr lang="en-US" dirty="0" err="1" smtClean="0">
                <a:solidFill>
                  <a:srgbClr val="0070C0"/>
                </a:solidFill>
              </a:rPr>
              <a:t>Optimizarea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paginilor</a:t>
            </a:r>
            <a:r>
              <a:rPr lang="en-US" dirty="0" smtClean="0">
                <a:solidFill>
                  <a:srgbClr val="0070C0"/>
                </a:solidFill>
              </a:rPr>
              <a:t> de </a:t>
            </a:r>
            <a:r>
              <a:rPr lang="en-US" dirty="0" err="1" smtClean="0">
                <a:solidFill>
                  <a:srgbClr val="0070C0"/>
                </a:solidFill>
              </a:rPr>
              <a:t>categorie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dirty="0" err="1" smtClean="0">
                <a:solidFill>
                  <a:srgbClr val="0070C0"/>
                </a:solidFill>
              </a:rPr>
              <a:t>formular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capturare</a:t>
            </a:r>
            <a:r>
              <a:rPr lang="en-US" dirty="0" smtClean="0">
                <a:solidFill>
                  <a:srgbClr val="0070C0"/>
                </a:solidFill>
              </a:rPr>
              <a:t> lead/</a:t>
            </a:r>
            <a:r>
              <a:rPr lang="en-US" dirty="0" err="1" smtClean="0">
                <a:solidFill>
                  <a:srgbClr val="0070C0"/>
                </a:solidFill>
              </a:rPr>
              <a:t>oferte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existente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continut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err="1" smtClean="0">
                <a:solidFill>
                  <a:srgbClr val="0070C0"/>
                </a:solidFill>
              </a:rPr>
              <a:t>Redirectarea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ofertelor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err="1" smtClean="0">
                <a:solidFill>
                  <a:srgbClr val="0070C0"/>
                </a:solidFill>
              </a:rPr>
              <a:t>expirate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catre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categorii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P2. </a:t>
            </a:r>
            <a:r>
              <a:rPr lang="en-US" sz="2800" dirty="0" err="1" smtClean="0"/>
              <a:t>Oferte</a:t>
            </a:r>
            <a:r>
              <a:rPr lang="en-US" sz="2800" dirty="0" smtClean="0"/>
              <a:t> cu target </a:t>
            </a:r>
            <a:r>
              <a:rPr lang="en-US" sz="2800" dirty="0" err="1" smtClean="0"/>
              <a:t>geografic</a:t>
            </a:r>
            <a:r>
              <a:rPr lang="en-US" sz="2800" dirty="0" smtClean="0"/>
              <a:t> </a:t>
            </a:r>
            <a:r>
              <a:rPr lang="en-US" sz="2800" dirty="0" err="1" smtClean="0"/>
              <a:t>limitat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0070C0"/>
                </a:solidFill>
              </a:rPr>
              <a:t>Campanii</a:t>
            </a:r>
            <a:r>
              <a:rPr lang="en-US" dirty="0" smtClean="0">
                <a:solidFill>
                  <a:srgbClr val="0070C0"/>
                </a:solidFill>
              </a:rPr>
              <a:t> de </a:t>
            </a:r>
            <a:r>
              <a:rPr lang="en-US" dirty="0" err="1" smtClean="0">
                <a:solidFill>
                  <a:srgbClr val="0070C0"/>
                </a:solidFill>
              </a:rPr>
              <a:t>promovare</a:t>
            </a:r>
            <a:r>
              <a:rPr lang="en-US" dirty="0" smtClean="0">
                <a:solidFill>
                  <a:srgbClr val="0070C0"/>
                </a:solidFill>
              </a:rPr>
              <a:t> cu </a:t>
            </a:r>
            <a:r>
              <a:rPr lang="en-US" dirty="0" err="1" smtClean="0">
                <a:solidFill>
                  <a:srgbClr val="0070C0"/>
                </a:solidFill>
              </a:rPr>
              <a:t>tagetare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locala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err="1" smtClean="0">
                <a:solidFill>
                  <a:srgbClr val="0070C0"/>
                </a:solidFill>
              </a:rPr>
              <a:t>Targetarea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cuvintelor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cheie</a:t>
            </a:r>
            <a:r>
              <a:rPr lang="en-US" dirty="0" smtClean="0">
                <a:solidFill>
                  <a:srgbClr val="0070C0"/>
                </a:solidFill>
              </a:rPr>
              <a:t> cu </a:t>
            </a:r>
            <a:r>
              <a:rPr lang="en-US" dirty="0" err="1" smtClean="0">
                <a:solidFill>
                  <a:srgbClr val="0070C0"/>
                </a:solidFill>
              </a:rPr>
              <a:t>caracter</a:t>
            </a:r>
            <a:r>
              <a:rPr lang="en-US" dirty="0" smtClean="0">
                <a:solidFill>
                  <a:srgbClr val="0070C0"/>
                </a:solidFill>
              </a:rPr>
              <a:t> local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err="1" smtClean="0">
                <a:solidFill>
                  <a:srgbClr val="0070C0"/>
                </a:solidFill>
              </a:rPr>
              <a:t>Colectarea</a:t>
            </a:r>
            <a:r>
              <a:rPr lang="en-US" dirty="0" smtClean="0">
                <a:solidFill>
                  <a:srgbClr val="0070C0"/>
                </a:solidFill>
              </a:rPr>
              <a:t> lead-</a:t>
            </a:r>
            <a:r>
              <a:rPr lang="en-US" dirty="0" err="1" smtClean="0">
                <a:solidFill>
                  <a:srgbClr val="0070C0"/>
                </a:solidFill>
              </a:rPr>
              <a:t>urilor</a:t>
            </a:r>
            <a:r>
              <a:rPr lang="en-US" dirty="0" smtClean="0">
                <a:solidFill>
                  <a:srgbClr val="0070C0"/>
                </a:solidFill>
              </a:rPr>
              <a:t> cu </a:t>
            </a:r>
            <a:r>
              <a:rPr lang="en-US" dirty="0" err="1" smtClean="0">
                <a:solidFill>
                  <a:srgbClr val="0070C0"/>
                </a:solidFill>
              </a:rPr>
              <a:t>locatie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vlad.andries@gmail.com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P3. </a:t>
            </a:r>
            <a:r>
              <a:rPr lang="en-US" sz="2400" dirty="0" err="1" smtClean="0"/>
              <a:t>Concurenta</a:t>
            </a:r>
            <a:r>
              <a:rPr lang="en-US" sz="2400" dirty="0" smtClean="0"/>
              <a:t> mare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venituri</a:t>
            </a:r>
            <a:r>
              <a:rPr lang="en-US" sz="2400" dirty="0" smtClean="0"/>
              <a:t> </a:t>
            </a:r>
            <a:r>
              <a:rPr lang="en-US" sz="2400" dirty="0" err="1" smtClean="0"/>
              <a:t>mici</a:t>
            </a:r>
            <a:r>
              <a:rPr lang="en-US" sz="2400" dirty="0" smtClean="0"/>
              <a:t> per </a:t>
            </a:r>
            <a:r>
              <a:rPr lang="en-US" sz="2400" dirty="0" err="1" smtClean="0"/>
              <a:t>tranzactie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8001000" cy="5059363"/>
          </a:xfrm>
        </p:spPr>
        <p:txBody>
          <a:bodyPr/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Numar</a:t>
            </a:r>
            <a:r>
              <a:rPr lang="en-US" sz="2400" dirty="0" smtClean="0">
                <a:solidFill>
                  <a:srgbClr val="0070C0"/>
                </a:solidFill>
              </a:rPr>
              <a:t> mare de site-</a:t>
            </a:r>
            <a:r>
              <a:rPr lang="en-US" sz="2400" dirty="0" err="1" smtClean="0">
                <a:solidFill>
                  <a:srgbClr val="0070C0"/>
                </a:solidFill>
              </a:rPr>
              <a:t>uri</a:t>
            </a:r>
            <a:r>
              <a:rPr lang="en-US" sz="2400" dirty="0" smtClean="0">
                <a:solidFill>
                  <a:srgbClr val="0070C0"/>
                </a:solidFill>
              </a:rPr>
              <a:t> de </a:t>
            </a:r>
            <a:r>
              <a:rPr lang="en-US" sz="2400" dirty="0" err="1" smtClean="0">
                <a:solidFill>
                  <a:srgbClr val="0070C0"/>
                </a:solidFill>
              </a:rPr>
              <a:t>reduceri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concurente</a:t>
            </a:r>
            <a:endParaRPr lang="en-US" sz="2400" dirty="0" smtClean="0">
              <a:solidFill>
                <a:srgbClr val="0070C0"/>
              </a:solidFill>
            </a:endParaRP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err="1" smtClean="0">
                <a:solidFill>
                  <a:srgbClr val="0070C0"/>
                </a:solidFill>
              </a:rPr>
              <a:t>Concurenti</a:t>
            </a:r>
            <a:r>
              <a:rPr lang="en-US" sz="2400" dirty="0" smtClean="0">
                <a:solidFill>
                  <a:srgbClr val="0070C0"/>
                </a:solidFill>
              </a:rPr>
              <a:t> cu </a:t>
            </a:r>
            <a:r>
              <a:rPr lang="en-US" sz="2400" dirty="0" err="1" smtClean="0">
                <a:solidFill>
                  <a:srgbClr val="0070C0"/>
                </a:solidFill>
              </a:rPr>
              <a:t>bugete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foarte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mari</a:t>
            </a:r>
            <a:r>
              <a:rPr lang="en-US" sz="2400" dirty="0" smtClean="0">
                <a:solidFill>
                  <a:srgbClr val="0070C0"/>
                </a:solidFill>
              </a:rPr>
              <a:t> de marketing</a:t>
            </a: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err="1" smtClean="0">
                <a:solidFill>
                  <a:srgbClr val="0070C0"/>
                </a:solidFill>
              </a:rPr>
              <a:t>Competitie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directa</a:t>
            </a:r>
            <a:r>
              <a:rPr lang="en-US" sz="2400" dirty="0" smtClean="0">
                <a:solidFill>
                  <a:srgbClr val="0070C0"/>
                </a:solidFill>
              </a:rPr>
              <a:t> cu </a:t>
            </a:r>
            <a:r>
              <a:rPr lang="en-US" sz="2400" dirty="0" err="1" smtClean="0">
                <a:solidFill>
                  <a:srgbClr val="0070C0"/>
                </a:solidFill>
              </a:rPr>
              <a:t>afacerile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promovate</a:t>
            </a:r>
            <a:endParaRPr lang="en-US" sz="2400" dirty="0" smtClean="0">
              <a:solidFill>
                <a:srgbClr val="0070C0"/>
              </a:solidFill>
            </a:endParaRP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err="1" smtClean="0">
                <a:solidFill>
                  <a:srgbClr val="0070C0"/>
                </a:solidFill>
              </a:rPr>
              <a:t>Venituri</a:t>
            </a:r>
            <a:r>
              <a:rPr lang="en-US" sz="2400" dirty="0" smtClean="0">
                <a:solidFill>
                  <a:srgbClr val="0070C0"/>
                </a:solidFill>
              </a:rPr>
              <a:t> de 25-40% din </a:t>
            </a:r>
            <a:r>
              <a:rPr lang="en-US" sz="2400" dirty="0" err="1" smtClean="0">
                <a:solidFill>
                  <a:srgbClr val="0070C0"/>
                </a:solidFill>
              </a:rPr>
              <a:t>valoarea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tranzactiilor</a:t>
            </a:r>
            <a:r>
              <a:rPr lang="en-US" sz="2400" dirty="0" smtClean="0">
                <a:solidFill>
                  <a:srgbClr val="0070C0"/>
                </a:solidFill>
              </a:rPr>
              <a:t>, care in general </a:t>
            </a:r>
            <a:r>
              <a:rPr lang="en-US" sz="2400" dirty="0" err="1" smtClean="0">
                <a:solidFill>
                  <a:srgbClr val="0070C0"/>
                </a:solidFill>
              </a:rPr>
              <a:t>este</a:t>
            </a:r>
            <a:r>
              <a:rPr lang="en-US" sz="2400" dirty="0" smtClean="0">
                <a:solidFill>
                  <a:srgbClr val="0070C0"/>
                </a:solidFill>
              </a:rPr>
              <a:t> mica</a:t>
            </a: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err="1" smtClean="0">
                <a:solidFill>
                  <a:srgbClr val="0070C0"/>
                </a:solidFill>
              </a:rPr>
              <a:t>Costuri</a:t>
            </a:r>
            <a:r>
              <a:rPr lang="en-US" sz="2400" dirty="0" smtClean="0">
                <a:solidFill>
                  <a:srgbClr val="0070C0"/>
                </a:solidFill>
              </a:rPr>
              <a:t> de </a:t>
            </a:r>
            <a:r>
              <a:rPr lang="en-US" sz="2400" dirty="0" err="1" smtClean="0">
                <a:solidFill>
                  <a:srgbClr val="0070C0"/>
                </a:solidFill>
              </a:rPr>
              <a:t>operare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destul</a:t>
            </a:r>
            <a:r>
              <a:rPr lang="en-US" sz="2400" dirty="0" smtClean="0">
                <a:solidFill>
                  <a:srgbClr val="0070C0"/>
                </a:solidFill>
              </a:rPr>
              <a:t> de </a:t>
            </a:r>
            <a:r>
              <a:rPr lang="en-US" sz="2400" dirty="0" err="1" smtClean="0">
                <a:solidFill>
                  <a:srgbClr val="0070C0"/>
                </a:solidFill>
              </a:rPr>
              <a:t>mari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vlad.andries@gmail.com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S3. </a:t>
            </a:r>
            <a:r>
              <a:rPr lang="en-US" dirty="0" err="1" smtClean="0"/>
              <a:t>Solutie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8077200" cy="5410200"/>
          </a:xfrm>
        </p:spPr>
        <p:txBody>
          <a:bodyPr/>
          <a:lstStyle/>
          <a:p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US" sz="2000" dirty="0" err="1" smtClean="0">
                <a:solidFill>
                  <a:srgbClr val="0070C0"/>
                </a:solidFill>
              </a:rPr>
              <a:t>Toate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campaniile</a:t>
            </a:r>
            <a:r>
              <a:rPr lang="en-US" sz="2000" dirty="0" smtClean="0">
                <a:solidFill>
                  <a:srgbClr val="0070C0"/>
                </a:solidFill>
              </a:rPr>
              <a:t> de </a:t>
            </a:r>
            <a:r>
              <a:rPr lang="en-US" sz="2000" dirty="0" err="1" smtClean="0">
                <a:solidFill>
                  <a:srgbClr val="0070C0"/>
                </a:solidFill>
              </a:rPr>
              <a:t>promovare</a:t>
            </a:r>
            <a:r>
              <a:rPr lang="en-US" sz="2000" dirty="0" smtClean="0">
                <a:solidFill>
                  <a:srgbClr val="0070C0"/>
                </a:solidFill>
              </a:rPr>
              <a:t> orientate </a:t>
            </a:r>
            <a:r>
              <a:rPr lang="en-US" sz="2000" dirty="0" err="1" smtClean="0">
                <a:solidFill>
                  <a:srgbClr val="0070C0"/>
                </a:solidFill>
              </a:rPr>
              <a:t>catre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capturarea</a:t>
            </a:r>
            <a:r>
              <a:rPr lang="en-US" sz="2000" dirty="0" smtClean="0">
                <a:solidFill>
                  <a:srgbClr val="0070C0"/>
                </a:solidFill>
              </a:rPr>
              <a:t> de lead-</a:t>
            </a:r>
            <a:r>
              <a:rPr lang="en-US" sz="2000" dirty="0" err="1" smtClean="0">
                <a:solidFill>
                  <a:srgbClr val="0070C0"/>
                </a:solidFill>
              </a:rPr>
              <a:t>uri</a:t>
            </a:r>
            <a:endParaRPr lang="en-US" sz="2000" dirty="0" smtClean="0">
              <a:solidFill>
                <a:srgbClr val="0070C0"/>
              </a:solidFill>
            </a:endParaRPr>
          </a:p>
          <a:p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US" sz="2000" dirty="0" err="1" smtClean="0">
                <a:solidFill>
                  <a:srgbClr val="0070C0"/>
                </a:solidFill>
              </a:rPr>
              <a:t>Optimizarea</a:t>
            </a:r>
            <a:r>
              <a:rPr lang="en-US" sz="2000" dirty="0" smtClean="0">
                <a:solidFill>
                  <a:srgbClr val="0070C0"/>
                </a:solidFill>
              </a:rPr>
              <a:t> continua a </a:t>
            </a:r>
            <a:r>
              <a:rPr lang="en-US" sz="2000" dirty="0" err="1" smtClean="0">
                <a:solidFill>
                  <a:srgbClr val="0070C0"/>
                </a:solidFill>
              </a:rPr>
              <a:t>paginilor</a:t>
            </a:r>
            <a:r>
              <a:rPr lang="en-US" sz="2000" dirty="0" smtClean="0">
                <a:solidFill>
                  <a:srgbClr val="0070C0"/>
                </a:solidFill>
              </a:rPr>
              <a:t> de </a:t>
            </a:r>
            <a:r>
              <a:rPr lang="en-US" sz="2000" dirty="0" err="1" smtClean="0">
                <a:solidFill>
                  <a:srgbClr val="0070C0"/>
                </a:solidFill>
              </a:rPr>
              <a:t>capturare</a:t>
            </a:r>
            <a:r>
              <a:rPr lang="en-US" sz="2000" dirty="0" smtClean="0">
                <a:solidFill>
                  <a:srgbClr val="0070C0"/>
                </a:solidFill>
              </a:rPr>
              <a:t> lead</a:t>
            </a:r>
          </a:p>
          <a:p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US" sz="2000" dirty="0" err="1" smtClean="0">
                <a:solidFill>
                  <a:srgbClr val="0070C0"/>
                </a:solidFill>
              </a:rPr>
              <a:t>Listarea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ofertelor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pe</a:t>
            </a:r>
            <a:r>
              <a:rPr lang="en-US" sz="2000" dirty="0" smtClean="0">
                <a:solidFill>
                  <a:srgbClr val="0070C0"/>
                </a:solidFill>
              </a:rPr>
              <a:t> site </a:t>
            </a:r>
            <a:r>
              <a:rPr lang="en-US" sz="2000" dirty="0" err="1" smtClean="0">
                <a:solidFill>
                  <a:srgbClr val="0070C0"/>
                </a:solidFill>
              </a:rPr>
              <a:t>si</a:t>
            </a:r>
            <a:r>
              <a:rPr lang="en-US" sz="2000" dirty="0" smtClean="0">
                <a:solidFill>
                  <a:srgbClr val="0070C0"/>
                </a:solidFill>
              </a:rPr>
              <a:t> in newsletter </a:t>
            </a:r>
            <a:r>
              <a:rPr lang="en-US" sz="2000" dirty="0" err="1" smtClean="0">
                <a:solidFill>
                  <a:srgbClr val="0070C0"/>
                </a:solidFill>
              </a:rPr>
              <a:t>diferentiat</a:t>
            </a:r>
            <a:r>
              <a:rPr lang="en-US" sz="2000" dirty="0" smtClean="0">
                <a:solidFill>
                  <a:srgbClr val="0070C0"/>
                </a:solidFill>
              </a:rPr>
              <a:t> in </a:t>
            </a:r>
            <a:r>
              <a:rPr lang="en-US" sz="2000" dirty="0" err="1" smtClean="0">
                <a:solidFill>
                  <a:srgbClr val="0070C0"/>
                </a:solidFill>
              </a:rPr>
              <a:t>functie</a:t>
            </a:r>
            <a:r>
              <a:rPr lang="en-US" sz="2000" dirty="0" smtClean="0">
                <a:solidFill>
                  <a:srgbClr val="0070C0"/>
                </a:solidFill>
              </a:rPr>
              <a:t> de sex</a:t>
            </a:r>
          </a:p>
          <a:p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US" sz="2000" dirty="0" err="1" smtClean="0">
                <a:solidFill>
                  <a:srgbClr val="0070C0"/>
                </a:solidFill>
              </a:rPr>
              <a:t>Crearea</a:t>
            </a:r>
            <a:r>
              <a:rPr lang="en-US" sz="2000" dirty="0" smtClean="0">
                <a:solidFill>
                  <a:srgbClr val="0070C0"/>
                </a:solidFill>
              </a:rPr>
              <a:t> de </a:t>
            </a:r>
            <a:r>
              <a:rPr lang="en-US" sz="2000" dirty="0" err="1" smtClean="0">
                <a:solidFill>
                  <a:srgbClr val="0070C0"/>
                </a:solidFill>
              </a:rPr>
              <a:t>liste</a:t>
            </a:r>
            <a:r>
              <a:rPr lang="en-US" sz="2000" dirty="0" smtClean="0">
                <a:solidFill>
                  <a:srgbClr val="0070C0"/>
                </a:solidFill>
              </a:rPr>
              <a:t> de </a:t>
            </a:r>
            <a:r>
              <a:rPr lang="en-US" sz="2000" dirty="0" err="1" smtClean="0">
                <a:solidFill>
                  <a:srgbClr val="0070C0"/>
                </a:solidFill>
              </a:rPr>
              <a:t>vizitatori</a:t>
            </a:r>
            <a:r>
              <a:rPr lang="en-US" sz="2000" dirty="0" smtClean="0">
                <a:solidFill>
                  <a:srgbClr val="0070C0"/>
                </a:solidFill>
              </a:rPr>
              <a:t> in </a:t>
            </a:r>
            <a:r>
              <a:rPr lang="en-US" sz="2000" dirty="0" err="1" smtClean="0">
                <a:solidFill>
                  <a:srgbClr val="0070C0"/>
                </a:solidFill>
              </a:rPr>
              <a:t>contul</a:t>
            </a:r>
            <a:r>
              <a:rPr lang="en-US" sz="2000" dirty="0" smtClean="0">
                <a:solidFill>
                  <a:srgbClr val="0070C0"/>
                </a:solidFill>
              </a:rPr>
              <a:t> de </a:t>
            </a:r>
            <a:r>
              <a:rPr lang="en-US" sz="2000" dirty="0" err="1" smtClean="0">
                <a:solidFill>
                  <a:srgbClr val="0070C0"/>
                </a:solidFill>
              </a:rPr>
              <a:t>Adwords</a:t>
            </a:r>
            <a:r>
              <a:rPr lang="en-US" sz="2000" dirty="0" smtClean="0">
                <a:solidFill>
                  <a:srgbClr val="0070C0"/>
                </a:solidFill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</a:rPr>
              <a:t>pentru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fiecare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categorie</a:t>
            </a:r>
            <a:r>
              <a:rPr lang="en-US" sz="2000" dirty="0" smtClean="0">
                <a:solidFill>
                  <a:srgbClr val="0070C0"/>
                </a:solidFill>
              </a:rPr>
              <a:t> de </a:t>
            </a:r>
            <a:r>
              <a:rPr lang="en-US" sz="2000" dirty="0" err="1" smtClean="0">
                <a:solidFill>
                  <a:srgbClr val="0070C0"/>
                </a:solidFill>
              </a:rPr>
              <a:t>pe</a:t>
            </a:r>
            <a:r>
              <a:rPr lang="en-US" sz="2000" dirty="0" smtClean="0">
                <a:solidFill>
                  <a:srgbClr val="0070C0"/>
                </a:solidFill>
              </a:rPr>
              <a:t> site, </a:t>
            </a:r>
            <a:r>
              <a:rPr lang="en-US" sz="2000" dirty="0" err="1" smtClean="0">
                <a:solidFill>
                  <a:srgbClr val="0070C0"/>
                </a:solidFill>
              </a:rPr>
              <a:t>ce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vor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fi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folosite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pentru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campanii</a:t>
            </a:r>
            <a:r>
              <a:rPr lang="en-US" sz="2000" dirty="0" smtClean="0">
                <a:solidFill>
                  <a:srgbClr val="0070C0"/>
                </a:solidFill>
              </a:rPr>
              <a:t> de remarketing in </a:t>
            </a:r>
            <a:r>
              <a:rPr lang="en-US" sz="2000" dirty="0" err="1" smtClean="0">
                <a:solidFill>
                  <a:srgbClr val="0070C0"/>
                </a:solidFill>
              </a:rPr>
              <a:t>momentul</a:t>
            </a:r>
            <a:r>
              <a:rPr lang="en-US" sz="2000" dirty="0" smtClean="0">
                <a:solidFill>
                  <a:srgbClr val="0070C0"/>
                </a:solidFill>
              </a:rPr>
              <a:t> in care </a:t>
            </a:r>
            <a:r>
              <a:rPr lang="en-US" sz="2000" dirty="0" err="1" smtClean="0">
                <a:solidFill>
                  <a:srgbClr val="0070C0"/>
                </a:solidFill>
              </a:rPr>
              <a:t>apar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oferte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noi</a:t>
            </a:r>
            <a:endParaRPr lang="en-US" sz="2000" dirty="0" smtClean="0">
              <a:solidFill>
                <a:srgbClr val="0070C0"/>
              </a:solidFill>
            </a:endParaRPr>
          </a:p>
          <a:p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US" sz="2000" dirty="0" smtClean="0">
                <a:solidFill>
                  <a:srgbClr val="0070C0"/>
                </a:solidFill>
              </a:rPr>
              <a:t>Tracking, tracking, tracking 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vlad.andries@gmail.com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Campanii</a:t>
            </a:r>
            <a:r>
              <a:rPr lang="en-US" dirty="0" smtClean="0"/>
              <a:t> de </a:t>
            </a:r>
            <a:r>
              <a:rPr lang="en-US" dirty="0" err="1" smtClean="0"/>
              <a:t>promovare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8153400" cy="5059363"/>
          </a:xfrm>
          <a:noFill/>
        </p:spPr>
        <p:txBody>
          <a:bodyPr/>
          <a:lstStyle/>
          <a:p>
            <a:endParaRPr lang="it-IT" sz="2200" dirty="0" smtClean="0">
              <a:solidFill>
                <a:srgbClr val="0070C0"/>
              </a:solidFill>
            </a:endParaRPr>
          </a:p>
          <a:p>
            <a:r>
              <a:rPr lang="it-IT" sz="2200" dirty="0" smtClean="0">
                <a:solidFill>
                  <a:srgbClr val="0070C0"/>
                </a:solidFill>
              </a:rPr>
              <a:t>R</a:t>
            </a:r>
            <a:r>
              <a:rPr lang="it-IT" sz="2200" dirty="0" smtClean="0">
                <a:solidFill>
                  <a:srgbClr val="0070C0"/>
                </a:solidFill>
              </a:rPr>
              <a:t>ecomandate</a:t>
            </a:r>
            <a:endParaRPr lang="it-IT" sz="2200" dirty="0" smtClean="0">
              <a:solidFill>
                <a:srgbClr val="0070C0"/>
              </a:solidFill>
            </a:endParaRPr>
          </a:p>
          <a:p>
            <a:pPr lvl="1"/>
            <a:r>
              <a:rPr lang="it-IT" sz="1800" dirty="0" smtClean="0">
                <a:solidFill>
                  <a:srgbClr val="0070C0"/>
                </a:solidFill>
              </a:rPr>
              <a:t>Facebook Ads</a:t>
            </a:r>
          </a:p>
          <a:p>
            <a:pPr lvl="1"/>
            <a:r>
              <a:rPr lang="it-IT" sz="1800" dirty="0" smtClean="0">
                <a:solidFill>
                  <a:srgbClr val="0070C0"/>
                </a:solidFill>
              </a:rPr>
              <a:t>SEO</a:t>
            </a:r>
          </a:p>
          <a:p>
            <a:pPr lvl="1"/>
            <a:r>
              <a:rPr lang="it-IT" sz="1800" dirty="0" smtClean="0">
                <a:solidFill>
                  <a:srgbClr val="0070C0"/>
                </a:solidFill>
              </a:rPr>
              <a:t>Google Adwords</a:t>
            </a:r>
          </a:p>
          <a:p>
            <a:pPr lvl="1"/>
            <a:r>
              <a:rPr lang="it-IT" sz="1800" dirty="0" smtClean="0">
                <a:solidFill>
                  <a:srgbClr val="0070C0"/>
                </a:solidFill>
              </a:rPr>
              <a:t>Agregatoare</a:t>
            </a:r>
          </a:p>
          <a:p>
            <a:pPr lvl="1"/>
            <a:r>
              <a:rPr lang="it-IT" sz="1800" dirty="0" smtClean="0">
                <a:solidFill>
                  <a:srgbClr val="0070C0"/>
                </a:solidFill>
              </a:rPr>
              <a:t>Display – branding</a:t>
            </a:r>
          </a:p>
          <a:p>
            <a:endParaRPr lang="it-IT" sz="2200" dirty="0" smtClean="0">
              <a:solidFill>
                <a:srgbClr val="0070C0"/>
              </a:solidFill>
            </a:endParaRPr>
          </a:p>
          <a:p>
            <a:r>
              <a:rPr lang="it-IT" sz="2200" dirty="0" smtClean="0">
                <a:solidFill>
                  <a:srgbClr val="0070C0"/>
                </a:solidFill>
              </a:rPr>
              <a:t>Nerecomandate</a:t>
            </a:r>
          </a:p>
          <a:p>
            <a:pPr lvl="1"/>
            <a:r>
              <a:rPr lang="it-IT" sz="1800" dirty="0" smtClean="0">
                <a:solidFill>
                  <a:srgbClr val="0070C0"/>
                </a:solidFill>
              </a:rPr>
              <a:t>Concursuri</a:t>
            </a:r>
          </a:p>
          <a:p>
            <a:pPr lvl="1"/>
            <a:r>
              <a:rPr lang="it-IT" sz="1800" dirty="0" smtClean="0">
                <a:solidFill>
                  <a:srgbClr val="0070C0"/>
                </a:solidFill>
              </a:rPr>
              <a:t>Recompense</a:t>
            </a:r>
          </a:p>
          <a:p>
            <a:pPr lvl="1"/>
            <a:r>
              <a:rPr lang="it-IT" sz="1800" dirty="0" smtClean="0">
                <a:solidFill>
                  <a:srgbClr val="0070C0"/>
                </a:solidFill>
              </a:rPr>
              <a:t>Cashback</a:t>
            </a:r>
          </a:p>
          <a:p>
            <a:pPr lvl="1"/>
            <a:endParaRPr lang="it-IT" sz="1800" dirty="0" smtClean="0">
              <a:solidFill>
                <a:srgbClr val="0070C0"/>
              </a:solidFill>
            </a:endParaRPr>
          </a:p>
          <a:p>
            <a:pPr lvl="1"/>
            <a:endParaRPr lang="it-IT" sz="1800" dirty="0" smtClean="0">
              <a:solidFill>
                <a:srgbClr val="0070C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vlad.andries@gmail.com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WordArt 3"/>
          <p:cNvSpPr>
            <a:spLocks noChangeArrowheads="1" noChangeShapeType="1" noTextEdit="1"/>
          </p:cNvSpPr>
          <p:nvPr/>
        </p:nvSpPr>
        <p:spPr bwMode="blackWhite">
          <a:xfrm>
            <a:off x="2895600" y="3581400"/>
            <a:ext cx="5943600" cy="873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kern="1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Va</a:t>
            </a:r>
            <a:r>
              <a:rPr lang="en-US" sz="5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</a:t>
            </a:r>
            <a:r>
              <a:rPr lang="en-US" sz="5400" kern="1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multumesc</a:t>
            </a:r>
            <a:r>
              <a:rPr lang="en-US" sz="5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!</a:t>
            </a:r>
            <a:endParaRPr lang="en-US" sz="5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</p:txBody>
      </p:sp>
      <p:pic>
        <p:nvPicPr>
          <p:cNvPr id="3" name="Picture 3" descr="gmail_logo_styliz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1237" y="803275"/>
            <a:ext cx="647700" cy="647700"/>
          </a:xfrm>
          <a:prstGeom prst="rect">
            <a:avLst/>
          </a:prstGeom>
          <a:noFill/>
        </p:spPr>
      </p:pic>
      <p:pic>
        <p:nvPicPr>
          <p:cNvPr id="4" name="Picture 4" descr="facebo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524000"/>
            <a:ext cx="792162" cy="792162"/>
          </a:xfrm>
          <a:prstGeom prst="rect">
            <a:avLst/>
          </a:prstGeom>
          <a:noFill/>
        </p:spPr>
      </p:pic>
      <p:pic>
        <p:nvPicPr>
          <p:cNvPr id="5" name="Picture 5" descr="ar1294782844557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2316162"/>
            <a:ext cx="647700" cy="647700"/>
          </a:xfrm>
          <a:prstGeom prst="rect">
            <a:avLst/>
          </a:prstGeom>
          <a:noFill/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144837" y="947737"/>
            <a:ext cx="424973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Kozuka Gothic Pro H" pitchFamily="34" charset="-128"/>
              </a:rPr>
              <a:t>vlad.andries@gmail.com</a:t>
            </a:r>
          </a:p>
          <a:p>
            <a:endParaRPr lang="en-US" sz="2400" b="1" dirty="0">
              <a:solidFill>
                <a:schemeClr val="bg1"/>
              </a:solidFill>
              <a:latin typeface="Kozuka Gothic Pro H" pitchFamily="34" charset="-128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Kozuka Gothic Pro H" pitchFamily="34" charset="-128"/>
              </a:rPr>
              <a:t>facebook.com/</a:t>
            </a:r>
            <a:r>
              <a:rPr lang="en-US" sz="2400" b="1" dirty="0" err="1" smtClean="0">
                <a:solidFill>
                  <a:schemeClr val="bg1"/>
                </a:solidFill>
                <a:latin typeface="Kozuka Gothic Pro H" pitchFamily="34" charset="-128"/>
              </a:rPr>
              <a:t>vlad.andries</a:t>
            </a:r>
            <a:endParaRPr lang="en-US" sz="2400" b="1" dirty="0">
              <a:solidFill>
                <a:schemeClr val="bg1"/>
              </a:solidFill>
              <a:latin typeface="Kozuka Gothic Pro H" pitchFamily="34" charset="-128"/>
            </a:endParaRPr>
          </a:p>
          <a:p>
            <a:endParaRPr lang="en-US" sz="2400" b="1" dirty="0">
              <a:solidFill>
                <a:schemeClr val="bg1"/>
              </a:solidFill>
              <a:latin typeface="Kozuka Gothic Pro H" pitchFamily="34" charset="-128"/>
            </a:endParaRPr>
          </a:p>
          <a:p>
            <a:r>
              <a:rPr lang="en-US" sz="2400" b="1" dirty="0" err="1" smtClean="0">
                <a:solidFill>
                  <a:schemeClr val="bg1"/>
                </a:solidFill>
                <a:latin typeface="Kozuka Gothic Pro H" pitchFamily="34" charset="-128"/>
              </a:rPr>
              <a:t>vlad_andries</a:t>
            </a:r>
            <a:endParaRPr lang="en-US" sz="2400" b="1" dirty="0">
              <a:solidFill>
                <a:schemeClr val="bg1"/>
              </a:solidFill>
              <a:latin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0593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41tgp_figure_blue 1">
        <a:dk1>
          <a:srgbClr val="000000"/>
        </a:dk1>
        <a:lt1>
          <a:srgbClr val="FFFFFF"/>
        </a:lt1>
        <a:dk2>
          <a:srgbClr val="000066"/>
        </a:dk2>
        <a:lt2>
          <a:srgbClr val="DDDDDD"/>
        </a:lt2>
        <a:accent1>
          <a:srgbClr val="E47F6E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FC0BA"/>
        </a:accent5>
        <a:accent6>
          <a:srgbClr val="008AB9"/>
        </a:accent6>
        <a:hlink>
          <a:srgbClr val="7648EA"/>
        </a:hlink>
        <a:folHlink>
          <a:srgbClr val="DFAE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tgp_figure_blue 2">
        <a:dk1>
          <a:srgbClr val="333333"/>
        </a:dk1>
        <a:lt1>
          <a:srgbClr val="FFFFFF"/>
        </a:lt1>
        <a:dk2>
          <a:srgbClr val="003366"/>
        </a:dk2>
        <a:lt2>
          <a:srgbClr val="B2B2B2"/>
        </a:lt2>
        <a:accent1>
          <a:srgbClr val="4CA491"/>
        </a:accent1>
        <a:accent2>
          <a:srgbClr val="E2AF52"/>
        </a:accent2>
        <a:accent3>
          <a:srgbClr val="FFFFFF"/>
        </a:accent3>
        <a:accent4>
          <a:srgbClr val="2A2A2A"/>
        </a:accent4>
        <a:accent5>
          <a:srgbClr val="B2CFC7"/>
        </a:accent5>
        <a:accent6>
          <a:srgbClr val="CD9E49"/>
        </a:accent6>
        <a:hlink>
          <a:srgbClr val="576CD5"/>
        </a:hlink>
        <a:folHlink>
          <a:srgbClr val="D872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tgp_figure_blue 3">
        <a:dk1>
          <a:srgbClr val="0F1A81"/>
        </a:dk1>
        <a:lt1>
          <a:srgbClr val="FFFFFF"/>
        </a:lt1>
        <a:dk2>
          <a:srgbClr val="175B5B"/>
        </a:dk2>
        <a:lt2>
          <a:srgbClr val="DDDDDD"/>
        </a:lt2>
        <a:accent1>
          <a:srgbClr val="A4C226"/>
        </a:accent1>
        <a:accent2>
          <a:srgbClr val="6CA5D8"/>
        </a:accent2>
        <a:accent3>
          <a:srgbClr val="FFFFFF"/>
        </a:accent3>
        <a:accent4>
          <a:srgbClr val="0B146D"/>
        </a:accent4>
        <a:accent5>
          <a:srgbClr val="CFDDAC"/>
        </a:accent5>
        <a:accent6>
          <a:srgbClr val="6195C4"/>
        </a:accent6>
        <a:hlink>
          <a:srgbClr val="5D4BC7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03D5E59-35F5-4B35-ABF9-BC86C6ACDB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TS030000593</Template>
  <TotalTime>185</TotalTime>
  <Words>250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TS030000593</vt:lpstr>
      <vt:lpstr>Probleme si Solutii</vt:lpstr>
      <vt:lpstr>Sa ne cunoastem …</vt:lpstr>
      <vt:lpstr>P1. Continut volatil sau irelevant</vt:lpstr>
      <vt:lpstr>S1. Solutie </vt:lpstr>
      <vt:lpstr>P2. Oferte cu target geografic limitat</vt:lpstr>
      <vt:lpstr>P3. Concurenta mare si venituri mici per tranzactie </vt:lpstr>
      <vt:lpstr>S3. Solutie</vt:lpstr>
      <vt:lpstr>Campanii de promovare</vt:lpstr>
      <vt:lpstr>Slide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PowerTemplate</dc:title>
  <dc:creator>Master</dc:creator>
  <cp:lastModifiedBy>Master</cp:lastModifiedBy>
  <cp:revision>28</cp:revision>
  <dcterms:created xsi:type="dcterms:W3CDTF">2011-06-15T11:32:54Z</dcterms:created>
  <dcterms:modified xsi:type="dcterms:W3CDTF">2012-02-24T15:54:14Z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TC030000593</vt:lpwstr>
  </property>
</Properties>
</file>