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60" r:id="rId3"/>
    <p:sldId id="261" r:id="rId4"/>
    <p:sldId id="263" r:id="rId5"/>
    <p:sldId id="264" r:id="rId6"/>
    <p:sldId id="265" r:id="rId7"/>
    <p:sldId id="267" r:id="rId8"/>
    <p:sldId id="268" r:id="rId9"/>
    <p:sldId id="271" r:id="rId10"/>
    <p:sldId id="272" r:id="rId11"/>
    <p:sldId id="269" r:id="rId12"/>
    <p:sldId id="274" r:id="rId13"/>
    <p:sldId id="273" r:id="rId14"/>
    <p:sldId id="275" r:id="rId15"/>
    <p:sldId id="27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2B1CEA-6202-4AAE-8991-D6697C7088D8}" type="datetimeFigureOut">
              <a:rPr lang="en-US"/>
              <a:pPr>
                <a:defRPr/>
              </a:pPr>
              <a:t>8/31/2012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523C8-3C1D-4107-96D8-6655F9D27FD3}" type="slidenum">
              <a:rPr lang="en-US"/>
              <a:pPr>
                <a:defRPr/>
              </a:pPr>
              <a:t>‹#›</a:t>
            </a:fld>
            <a:endParaRPr lang="en-US"/>
          </a:p>
        </p:txBody>
      </p:sp>
    </p:spTree>
    <p:extLst>
      <p:ext uri="{BB962C8B-B14F-4D97-AF65-F5344CB8AC3E}">
        <p14:creationId xmlns:p14="http://schemas.microsoft.com/office/powerpoint/2010/main" val="190870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DF937F-CAFE-4F3C-A190-9A68F877362C}" type="datetimeFigureOut">
              <a:rPr lang="en-US"/>
              <a:pPr>
                <a:defRPr/>
              </a:pPr>
              <a:t>8/31/2012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C4B817-6B0D-4A82-BCF3-DC8F7567812E}" type="slidenum">
              <a:rPr lang="en-US"/>
              <a:pPr>
                <a:defRPr/>
              </a:pPr>
              <a:t>‹#›</a:t>
            </a:fld>
            <a:endParaRPr lang="en-US"/>
          </a:p>
        </p:txBody>
      </p:sp>
    </p:spTree>
    <p:extLst>
      <p:ext uri="{BB962C8B-B14F-4D97-AF65-F5344CB8AC3E}">
        <p14:creationId xmlns:p14="http://schemas.microsoft.com/office/powerpoint/2010/main" val="385747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EFAB48-47C0-4A14-B44E-7F4E3F5DCECD}" type="datetimeFigureOut">
              <a:rPr lang="en-US"/>
              <a:pPr>
                <a:defRPr/>
              </a:pPr>
              <a:t>8/31/2012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21EDA9-A35D-48F5-8536-E16F83A51AAA}" type="slidenum">
              <a:rPr lang="en-US"/>
              <a:pPr>
                <a:defRPr/>
              </a:pPr>
              <a:t>‹#›</a:t>
            </a:fld>
            <a:endParaRPr lang="en-US"/>
          </a:p>
        </p:txBody>
      </p:sp>
    </p:spTree>
    <p:extLst>
      <p:ext uri="{BB962C8B-B14F-4D97-AF65-F5344CB8AC3E}">
        <p14:creationId xmlns:p14="http://schemas.microsoft.com/office/powerpoint/2010/main" val="418416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3BAAA7-65F6-4141-B750-7D67FC0DB18F}" type="datetimeFigureOut">
              <a:rPr lang="en-US"/>
              <a:pPr>
                <a:defRPr/>
              </a:pPr>
              <a:t>8/31/2012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92D0E-0AEB-42A0-B2D2-4EE819D0F19D}" type="slidenum">
              <a:rPr lang="en-US"/>
              <a:pPr>
                <a:defRPr/>
              </a:pPr>
              <a:t>‹#›</a:t>
            </a:fld>
            <a:endParaRPr lang="en-US"/>
          </a:p>
        </p:txBody>
      </p:sp>
    </p:spTree>
    <p:extLst>
      <p:ext uri="{BB962C8B-B14F-4D97-AF65-F5344CB8AC3E}">
        <p14:creationId xmlns:p14="http://schemas.microsoft.com/office/powerpoint/2010/main" val="25965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163F39-2807-4DE6-8198-5E9AB2676341}" type="datetimeFigureOut">
              <a:rPr lang="en-US"/>
              <a:pPr>
                <a:defRPr/>
              </a:pPr>
              <a:t>8/31/2012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A771D6-F73E-43E9-9220-3BBE6ED0F875}" type="slidenum">
              <a:rPr lang="en-US"/>
              <a:pPr>
                <a:defRPr/>
              </a:pPr>
              <a:t>‹#›</a:t>
            </a:fld>
            <a:endParaRPr lang="en-US"/>
          </a:p>
        </p:txBody>
      </p:sp>
    </p:spTree>
    <p:extLst>
      <p:ext uri="{BB962C8B-B14F-4D97-AF65-F5344CB8AC3E}">
        <p14:creationId xmlns:p14="http://schemas.microsoft.com/office/powerpoint/2010/main" val="31919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B766F5-9122-4980-86BE-9AAFE865CD6F}" type="datetimeFigureOut">
              <a:rPr lang="en-US"/>
              <a:pPr>
                <a:defRPr/>
              </a:pPr>
              <a:t>8/31/2012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25ED5E-D21A-4878-8377-D2E96F7EA17D}" type="slidenum">
              <a:rPr lang="en-US"/>
              <a:pPr>
                <a:defRPr/>
              </a:pPr>
              <a:t>‹#›</a:t>
            </a:fld>
            <a:endParaRPr lang="en-US"/>
          </a:p>
        </p:txBody>
      </p:sp>
    </p:spTree>
    <p:extLst>
      <p:ext uri="{BB962C8B-B14F-4D97-AF65-F5344CB8AC3E}">
        <p14:creationId xmlns:p14="http://schemas.microsoft.com/office/powerpoint/2010/main" val="82700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EF0244-CBBA-4BF6-B051-7B024D2343B2}" type="datetimeFigureOut">
              <a:rPr lang="en-US"/>
              <a:pPr>
                <a:defRPr/>
              </a:pPr>
              <a:t>8/31/2012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8C922C-3392-4D0A-B46E-C17E1F9CED94}" type="slidenum">
              <a:rPr lang="en-US"/>
              <a:pPr>
                <a:defRPr/>
              </a:pPr>
              <a:t>‹#›</a:t>
            </a:fld>
            <a:endParaRPr lang="en-US"/>
          </a:p>
        </p:txBody>
      </p:sp>
    </p:spTree>
    <p:extLst>
      <p:ext uri="{BB962C8B-B14F-4D97-AF65-F5344CB8AC3E}">
        <p14:creationId xmlns:p14="http://schemas.microsoft.com/office/powerpoint/2010/main" val="337116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277812-644B-4609-A19F-7FB212F1B8DD}" type="datetimeFigureOut">
              <a:rPr lang="en-US"/>
              <a:pPr>
                <a:defRPr/>
              </a:pPr>
              <a:t>8/31/2012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3353EE-096E-4093-8DE4-C92050638A56}" type="slidenum">
              <a:rPr lang="en-US"/>
              <a:pPr>
                <a:defRPr/>
              </a:pPr>
              <a:t>‹#›</a:t>
            </a:fld>
            <a:endParaRPr lang="en-US"/>
          </a:p>
        </p:txBody>
      </p:sp>
    </p:spTree>
    <p:extLst>
      <p:ext uri="{BB962C8B-B14F-4D97-AF65-F5344CB8AC3E}">
        <p14:creationId xmlns:p14="http://schemas.microsoft.com/office/powerpoint/2010/main" val="373953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CA77BB-95E6-4B1F-B465-3805A239412A}" type="datetimeFigureOut">
              <a:rPr lang="en-US"/>
              <a:pPr>
                <a:defRPr/>
              </a:pPr>
              <a:t>8/31/2012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0BE840-36D7-4A71-B081-FCF5A870EDA2}" type="slidenum">
              <a:rPr lang="en-US"/>
              <a:pPr>
                <a:defRPr/>
              </a:pPr>
              <a:t>‹#›</a:t>
            </a:fld>
            <a:endParaRPr lang="en-US"/>
          </a:p>
        </p:txBody>
      </p:sp>
    </p:spTree>
    <p:extLst>
      <p:ext uri="{BB962C8B-B14F-4D97-AF65-F5344CB8AC3E}">
        <p14:creationId xmlns:p14="http://schemas.microsoft.com/office/powerpoint/2010/main" val="420743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711613-3A97-4EFD-B3B7-CCC25C1867C1}" type="datetimeFigureOut">
              <a:rPr lang="en-US"/>
              <a:pPr>
                <a:defRPr/>
              </a:pPr>
              <a:t>8/31/2012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4EA23C-523E-4AD3-951D-61B6A09DDF1A}" type="slidenum">
              <a:rPr lang="en-US"/>
              <a:pPr>
                <a:defRPr/>
              </a:pPr>
              <a:t>‹#›</a:t>
            </a:fld>
            <a:endParaRPr lang="en-US"/>
          </a:p>
        </p:txBody>
      </p:sp>
    </p:spTree>
    <p:extLst>
      <p:ext uri="{BB962C8B-B14F-4D97-AF65-F5344CB8AC3E}">
        <p14:creationId xmlns:p14="http://schemas.microsoft.com/office/powerpoint/2010/main" val="261619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BC764-4E07-4E04-A05C-147DDA4D14A1}" type="datetimeFigureOut">
              <a:rPr lang="en-US"/>
              <a:pPr>
                <a:defRPr/>
              </a:pPr>
              <a:t>8/31/2012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D6E53-4EF4-407B-AE7E-79F1485DCBA1}" type="slidenum">
              <a:rPr lang="en-US"/>
              <a:pPr>
                <a:defRPr/>
              </a:pPr>
              <a:t>‹#›</a:t>
            </a:fld>
            <a:endParaRPr lang="en-US"/>
          </a:p>
        </p:txBody>
      </p:sp>
    </p:spTree>
    <p:extLst>
      <p:ext uri="{BB962C8B-B14F-4D97-AF65-F5344CB8AC3E}">
        <p14:creationId xmlns:p14="http://schemas.microsoft.com/office/powerpoint/2010/main" val="222425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9DB33CA-B42C-45A0-828F-D84D044503F5}" type="datetimeFigureOut">
              <a:rPr lang="en-US"/>
              <a:pPr>
                <a:defRPr/>
              </a:pPr>
              <a:t>8/31/2012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F5FA3C4-46DC-4E25-9299-34289F7282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916305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685800" y="8382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Cum?</a:t>
            </a:r>
          </a:p>
        </p:txBody>
      </p:sp>
      <p:sp>
        <p:nvSpPr>
          <p:cNvPr id="16" name="TextBox 15"/>
          <p:cNvSpPr txBox="1">
            <a:spLocks noChangeArrowheads="1"/>
          </p:cNvSpPr>
          <p:nvPr/>
        </p:nvSpPr>
        <p:spPr bwMode="auto">
          <a:xfrm>
            <a:off x="762000" y="1600200"/>
            <a:ext cx="7620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2000"/>
              <a:t> Invata ca nu esti o masinarie</a:t>
            </a:r>
          </a:p>
          <a:p>
            <a:pPr lvl="1">
              <a:buFont typeface="Courier New" pitchFamily="49" charset="0"/>
              <a:buChar char="o"/>
            </a:pPr>
            <a:r>
              <a:rPr lang="en-US" sz="2000"/>
              <a:t> Construieste-ti o identitate (brand book)</a:t>
            </a:r>
          </a:p>
          <a:p>
            <a:pPr lvl="1">
              <a:buFont typeface="Courier New" pitchFamily="49" charset="0"/>
              <a:buChar char="o"/>
            </a:pPr>
            <a:r>
              <a:rPr lang="en-US" sz="2000"/>
              <a:t> Strategie de content</a:t>
            </a:r>
          </a:p>
          <a:p>
            <a:pPr lvl="1">
              <a:buFont typeface="Courier New" pitchFamily="49" charset="0"/>
              <a:buChar char="o"/>
            </a:pPr>
            <a:r>
              <a:rPr lang="en-US" sz="2000"/>
              <a:t> Timing</a:t>
            </a:r>
          </a:p>
          <a:p>
            <a:pPr lvl="1">
              <a:buFont typeface="Courier New" pitchFamily="49" charset="0"/>
              <a:buChar char="o"/>
            </a:pPr>
            <a:r>
              <a:rPr lang="en-US" sz="2000"/>
              <a:t> Abordeaza un tone of voice uman</a:t>
            </a:r>
          </a:p>
          <a:p>
            <a:pPr lvl="1">
              <a:buFont typeface="Courier New" pitchFamily="49" charset="0"/>
              <a:buChar char="o"/>
            </a:pPr>
            <a:r>
              <a:rPr lang="en-US" sz="2000"/>
              <a:t> Fii umil (multumeste clientilor, asculta-i, interactioneaza cu ei)</a:t>
            </a:r>
          </a:p>
          <a:p>
            <a:pPr>
              <a:buFont typeface="Arial" charset="0"/>
              <a:buChar char="•"/>
            </a:pPr>
            <a:r>
              <a:rPr lang="en-US" sz="2000"/>
              <a:t> Nu te teme sa incerci ceva nou!</a:t>
            </a:r>
          </a:p>
          <a:p>
            <a:pPr>
              <a:buFont typeface="Arial" charset="0"/>
              <a:buChar char="•"/>
            </a:pPr>
            <a:r>
              <a:rPr lang="en-US" sz="2000"/>
              <a:t> Intelege mediul inainte de a te avanta</a:t>
            </a:r>
          </a:p>
          <a:p>
            <a:pPr>
              <a:buFont typeface="Arial" charset="0"/>
              <a:buChar char="•"/>
            </a:pPr>
            <a:r>
              <a:rPr lang="en-US" sz="2000"/>
              <a:t> Angajeaza oamenii potriviti</a:t>
            </a:r>
          </a:p>
          <a:p>
            <a:pPr>
              <a:buFont typeface="Arial" charset="0"/>
              <a:buChar char="•"/>
            </a:pPr>
            <a:r>
              <a:rPr lang="en-US" sz="2000"/>
              <a:t> Creeaza infrastructura potrivita (chain of command / decision-making)</a:t>
            </a:r>
          </a:p>
          <a:p>
            <a:pPr>
              <a:buFont typeface="Arial" charset="0"/>
              <a:buChar char="•"/>
            </a:pPr>
            <a:r>
              <a:rPr lang="en-US" sz="2000"/>
              <a:t> Creeaza un sistem multi-departament cat mai eficient (cu roluri bine definite)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685800" y="9906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4. Inainte de a fi creativ, fii analitic</a:t>
            </a:r>
          </a:p>
        </p:txBody>
      </p:sp>
      <p:pic>
        <p:nvPicPr>
          <p:cNvPr id="12292" name="Picture 4" descr="http://getfile4.posterous.com/getfile/files.posterous.com/temp-2011-05-26/gyckrcJiqajIgkxqcwJGdvmFlywtuCGbtIHxDkgAerhhAhffEyJvncClHpls/Twitter-Followers-Gaga-Rihanna-Britney.png.scaled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7400"/>
            <a:ext cx="5518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685800" y="8382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Cum?</a:t>
            </a:r>
          </a:p>
        </p:txBody>
      </p:sp>
      <p:sp>
        <p:nvSpPr>
          <p:cNvPr id="16" name="TextBox 15"/>
          <p:cNvSpPr txBox="1">
            <a:spLocks noChangeArrowheads="1"/>
          </p:cNvSpPr>
          <p:nvPr/>
        </p:nvSpPr>
        <p:spPr bwMode="auto">
          <a:xfrm>
            <a:off x="990600" y="1219200"/>
            <a:ext cx="7010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2000"/>
              <a:t> Web analytics</a:t>
            </a:r>
          </a:p>
          <a:p>
            <a:pPr>
              <a:buFont typeface="Arial" charset="0"/>
              <a:buChar char="•"/>
            </a:pPr>
            <a:r>
              <a:rPr lang="en-US" sz="2000"/>
              <a:t>Usability testing</a:t>
            </a:r>
          </a:p>
          <a:p>
            <a:pPr lvl="1">
              <a:buFont typeface="Courier New" pitchFamily="49" charset="0"/>
              <a:buChar char="o"/>
            </a:pPr>
            <a:r>
              <a:rPr lang="en-US" sz="2000"/>
              <a:t> Split testing, A/B testing</a:t>
            </a:r>
          </a:p>
          <a:p>
            <a:pPr lvl="1">
              <a:buFont typeface="Courier New" pitchFamily="49" charset="0"/>
              <a:buChar char="o"/>
            </a:pPr>
            <a:r>
              <a:rPr lang="en-US" sz="2000"/>
              <a:t> Eye tracking</a:t>
            </a:r>
          </a:p>
          <a:p>
            <a:pPr lvl="1">
              <a:buFont typeface="Courier New" pitchFamily="49" charset="0"/>
              <a:buChar char="o"/>
            </a:pPr>
            <a:r>
              <a:rPr lang="en-US" sz="2000"/>
              <a:t> Focus groups</a:t>
            </a:r>
          </a:p>
          <a:p>
            <a:pPr lvl="1">
              <a:buFont typeface="Courier New" pitchFamily="49" charset="0"/>
              <a:buChar char="o"/>
            </a:pPr>
            <a:r>
              <a:rPr lang="en-US" sz="2000"/>
              <a:t> Clickmaps</a:t>
            </a:r>
          </a:p>
          <a:p>
            <a:pPr>
              <a:buFont typeface="Arial" charset="0"/>
              <a:buChar char="•"/>
            </a:pPr>
            <a:r>
              <a:rPr lang="en-US" sz="2000"/>
              <a:t> Social analytics</a:t>
            </a:r>
          </a:p>
          <a:p>
            <a:pPr>
              <a:buFont typeface="Arial" charset="0"/>
              <a:buChar char="•"/>
            </a:pPr>
            <a:r>
              <a:rPr lang="en-US" sz="2000"/>
              <a:t> Cunoaste-ti CMS-ul</a:t>
            </a:r>
          </a:p>
          <a:p>
            <a:pPr>
              <a:buFont typeface="Arial" charset="0"/>
              <a:buChar char="•"/>
            </a:pPr>
            <a:r>
              <a:rPr lang="en-US" sz="2000"/>
              <a:t> Afla ce vrei, de fapt (business objectives – goals – KPIs - metrics)</a:t>
            </a:r>
          </a:p>
          <a:p>
            <a:pPr>
              <a:buFont typeface="Arial" charset="0"/>
              <a:buChar char="•"/>
            </a:pPr>
            <a:r>
              <a:rPr lang="en-US" sz="2000"/>
              <a:t> Construieste un plan coerent</a:t>
            </a:r>
          </a:p>
          <a:p>
            <a:pPr lvl="1">
              <a:buFont typeface="Courier New" pitchFamily="49" charset="0"/>
              <a:buChar char="o"/>
            </a:pPr>
            <a:r>
              <a:rPr lang="en-US" sz="2000"/>
              <a:t> Navigare si structura</a:t>
            </a:r>
          </a:p>
          <a:p>
            <a:pPr lvl="1">
              <a:buFont typeface="Courier New" pitchFamily="49" charset="0"/>
              <a:buChar char="o"/>
            </a:pPr>
            <a:r>
              <a:rPr lang="en-US" sz="2000"/>
              <a:t> Elemente tehnice</a:t>
            </a:r>
          </a:p>
          <a:p>
            <a:pPr lvl="1">
              <a:buFont typeface="Courier New" pitchFamily="49" charset="0"/>
              <a:buChar char="o"/>
            </a:pPr>
            <a:r>
              <a:rPr lang="en-US" sz="2000"/>
              <a:t> User-friendliness</a:t>
            </a:r>
          </a:p>
          <a:p>
            <a:pPr lvl="1">
              <a:buFont typeface="Courier New" pitchFamily="49" charset="0"/>
              <a:buChar char="o"/>
            </a:pPr>
            <a:r>
              <a:rPr lang="en-US" sz="2000"/>
              <a:t> Copy on-site</a:t>
            </a:r>
          </a:p>
          <a:p>
            <a:pPr lvl="1">
              <a:buFont typeface="Courier New" pitchFamily="49" charset="0"/>
              <a:buChar char="o"/>
            </a:pPr>
            <a:r>
              <a:rPr lang="en-US" sz="2000"/>
              <a:t> Calls to action (pornind de la obiective)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p:cNvSpPr txBox="1">
            <a:spLocks noChangeArrowheads="1"/>
          </p:cNvSpPr>
          <p:nvPr/>
        </p:nvSpPr>
        <p:spPr bwMode="auto">
          <a:xfrm>
            <a:off x="685800" y="9906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5. Fii inovator si priveste catre viitor</a:t>
            </a:r>
          </a:p>
        </p:txBody>
      </p:sp>
      <p:pic>
        <p:nvPicPr>
          <p:cNvPr id="66567" name="Picture 7" descr="Lady Gaga Independence Day Alien"/>
          <p:cNvPicPr>
            <a:picLocks noChangeAspect="1" noChangeArrowheads="1"/>
          </p:cNvPicPr>
          <p:nvPr/>
        </p:nvPicPr>
        <p:blipFill>
          <a:blip r:embed="rId3" cstate="print"/>
          <a:srcRect/>
          <a:stretch>
            <a:fillRect/>
          </a:stretch>
        </p:blipFill>
        <p:spPr bwMode="auto">
          <a:xfrm>
            <a:off x="1752600" y="1752600"/>
            <a:ext cx="5953125" cy="39719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685800" y="7620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Cum?</a:t>
            </a:r>
          </a:p>
        </p:txBody>
      </p:sp>
      <p:sp>
        <p:nvSpPr>
          <p:cNvPr id="16" name="TextBox 15"/>
          <p:cNvSpPr txBox="1">
            <a:spLocks noChangeArrowheads="1"/>
          </p:cNvSpPr>
          <p:nvPr/>
        </p:nvSpPr>
        <p:spPr bwMode="auto">
          <a:xfrm>
            <a:off x="990600" y="1219200"/>
            <a:ext cx="7239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2000"/>
              <a:t> Crowdsourcing</a:t>
            </a:r>
          </a:p>
          <a:p>
            <a:pPr lvl="1">
              <a:buFont typeface="Courier New" pitchFamily="49" charset="0"/>
              <a:buChar char="o"/>
            </a:pPr>
            <a:r>
              <a:rPr lang="en-US" sz="2000"/>
              <a:t> ABN Amro Blackboard (ABN Amro net banking review)</a:t>
            </a:r>
          </a:p>
          <a:p>
            <a:pPr lvl="1">
              <a:buFont typeface="Courier New" pitchFamily="49" charset="0"/>
              <a:buChar char="o"/>
            </a:pPr>
            <a:r>
              <a:rPr lang="en-US" sz="2000"/>
              <a:t> Citi Innovation Loop (product innovation cu client feedback)</a:t>
            </a:r>
          </a:p>
          <a:p>
            <a:pPr lvl="1">
              <a:buFont typeface="Courier New" pitchFamily="49" charset="0"/>
              <a:buChar char="o"/>
            </a:pPr>
            <a:r>
              <a:rPr lang="en-US" sz="2000"/>
              <a:t> Wells Fargo Labs</a:t>
            </a:r>
          </a:p>
          <a:p>
            <a:pPr lvl="1">
              <a:buFont typeface="Courier New" pitchFamily="49" charset="0"/>
              <a:buChar char="o"/>
            </a:pPr>
            <a:r>
              <a:rPr lang="en-US" sz="2000"/>
              <a:t> Idea Bounty (Capitec Bank, Africa de Sud)</a:t>
            </a:r>
          </a:p>
          <a:p>
            <a:pPr lvl="1">
              <a:buFont typeface="Courier New" pitchFamily="49" charset="0"/>
              <a:buChar char="o"/>
            </a:pPr>
            <a:r>
              <a:rPr lang="en-US" sz="2000"/>
              <a:t> Apps for Development (World Bank)</a:t>
            </a:r>
          </a:p>
          <a:p>
            <a:pPr lvl="1">
              <a:buFont typeface="Courier New" pitchFamily="49" charset="0"/>
              <a:buChar char="o"/>
            </a:pPr>
            <a:r>
              <a:rPr lang="en-US" sz="2000"/>
              <a:t> DBS Singapore – competitie pentru branch design concept</a:t>
            </a:r>
          </a:p>
          <a:p>
            <a:pPr>
              <a:buFont typeface="Arial" charset="0"/>
              <a:buChar char="•"/>
            </a:pPr>
            <a:r>
              <a:rPr lang="en-US" sz="2000"/>
              <a:t> Web analytics – behavioural analysis – call center software integration</a:t>
            </a:r>
          </a:p>
          <a:p>
            <a:pPr>
              <a:buFont typeface="Arial" charset="0"/>
              <a:buChar char="•"/>
            </a:pPr>
            <a:r>
              <a:rPr lang="en-US" sz="2000"/>
              <a:t> Online branch / branchless</a:t>
            </a:r>
          </a:p>
          <a:p>
            <a:pPr lvl="1">
              <a:buFont typeface="Courier New" pitchFamily="49" charset="0"/>
              <a:buChar char="o"/>
            </a:pPr>
            <a:r>
              <a:rPr lang="en-US" sz="2000"/>
              <a:t> Ally Bank</a:t>
            </a:r>
          </a:p>
          <a:p>
            <a:pPr lvl="1">
              <a:buFont typeface="Courier New" pitchFamily="49" charset="0"/>
              <a:buChar char="o"/>
            </a:pPr>
            <a:r>
              <a:rPr lang="en-US" sz="2000"/>
              <a:t> Bank Of Internet</a:t>
            </a:r>
          </a:p>
          <a:p>
            <a:pPr lvl="1">
              <a:buFont typeface="Courier New" pitchFamily="49" charset="0"/>
              <a:buChar char="o"/>
            </a:pPr>
            <a:r>
              <a:rPr lang="en-US" sz="2000"/>
              <a:t> iGo Banking</a:t>
            </a:r>
          </a:p>
          <a:p>
            <a:pPr>
              <a:buFont typeface="Arial" charset="0"/>
              <a:buChar char="•"/>
            </a:pPr>
            <a:r>
              <a:rPr lang="en-US" sz="2000"/>
              <a:t> Convergenta online – mobile</a:t>
            </a:r>
          </a:p>
          <a:p>
            <a:pPr>
              <a:buFont typeface="Arial" charset="0"/>
              <a:buChar char="•"/>
            </a:pPr>
            <a:r>
              <a:rPr lang="en-US" sz="2000"/>
              <a:t> Tabletizarea net banking</a:t>
            </a:r>
          </a:p>
          <a:p>
            <a:pPr>
              <a:buFont typeface="Arial" charset="0"/>
              <a:buChar char="•"/>
            </a:pPr>
            <a:r>
              <a:rPr lang="en-US" sz="2000"/>
              <a:t> Personalizare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685800" y="9906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Thank you, my little marketing monsters!</a:t>
            </a:r>
          </a:p>
        </p:txBody>
      </p:sp>
      <p:pic>
        <p:nvPicPr>
          <p:cNvPr id="16388" name="Picture 2" descr="http://archialternative.files.wordpress.com/2011/06/lady-gag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0"/>
            <a:ext cx="411480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7"/>
          <p:cNvSpPr txBox="1">
            <a:spLocks noChangeArrowheads="1"/>
          </p:cNvSpPr>
          <p:nvPr/>
        </p:nvSpPr>
        <p:spPr bwMode="auto">
          <a:xfrm>
            <a:off x="1905000" y="51054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t>http://twitter.com/seowolf</a:t>
            </a:r>
          </a:p>
        </p:txBody>
      </p:sp>
      <p:pic>
        <p:nvPicPr>
          <p:cNvPr id="1639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768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800600"/>
            <a:ext cx="12192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12"/>
          <p:cNvSpPr txBox="1">
            <a:spLocks noChangeArrowheads="1"/>
          </p:cNvSpPr>
          <p:nvPr/>
        </p:nvSpPr>
        <p:spPr bwMode="auto">
          <a:xfrm>
            <a:off x="5867400" y="51054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t>http://fb.me/neaguhoria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2" descr="http://4.bp.blogspot.com/_LK3Jc8YZXjs/S-PxCcgR0VI/AAAAAAAAQNw/OAdpn8cYflI/s1600/lady-gaga-fans-japan-05.jpg"/>
          <p:cNvPicPr>
            <a:picLocks noChangeAspect="1" noChangeArrowheads="1"/>
          </p:cNvPicPr>
          <p:nvPr/>
        </p:nvPicPr>
        <p:blipFill>
          <a:blip r:embed="rId3" cstate="print"/>
          <a:srcRect/>
          <a:stretch>
            <a:fillRect/>
          </a:stretch>
        </p:blipFill>
        <p:spPr bwMode="auto">
          <a:xfrm>
            <a:off x="2057400" y="1676400"/>
            <a:ext cx="5181600" cy="3886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076" name="TextBox 4"/>
          <p:cNvSpPr txBox="1">
            <a:spLocks noChangeArrowheads="1"/>
          </p:cNvSpPr>
          <p:nvPr/>
        </p:nvSpPr>
        <p:spPr bwMode="auto">
          <a:xfrm>
            <a:off x="685800" y="9906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1. Construieste o comunitate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685800" y="8382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Adica?</a:t>
            </a:r>
          </a:p>
        </p:txBody>
      </p:sp>
      <p:pic>
        <p:nvPicPr>
          <p:cNvPr id="6" name="Picture 12" descr="http://9.mshcdn.com/wp-content/uploads/2012/07/Little-Monsters-640.jpg"/>
          <p:cNvPicPr>
            <a:picLocks noChangeAspect="1" noChangeArrowheads="1"/>
          </p:cNvPicPr>
          <p:nvPr/>
        </p:nvPicPr>
        <p:blipFill>
          <a:blip r:embed="rId3"/>
          <a:srcRect/>
          <a:stretch>
            <a:fillRect/>
          </a:stretch>
        </p:blipFill>
        <p:spPr bwMode="auto">
          <a:xfrm>
            <a:off x="3276600" y="3581400"/>
            <a:ext cx="2514600" cy="2408238"/>
          </a:xfrm>
          <a:prstGeom prst="rect">
            <a:avLst/>
          </a:prstGeom>
          <a:ln>
            <a:noFill/>
          </a:ln>
          <a:effectLst>
            <a:outerShdw blurRad="292100" dist="139700" dir="2700000" algn="tl" rotWithShape="0">
              <a:srgbClr val="333333">
                <a:alpha val="65000"/>
              </a:srgbClr>
            </a:outerShdw>
          </a:effectLst>
        </p:spPr>
      </p:pic>
      <p:pic>
        <p:nvPicPr>
          <p:cNvPr id="44036" name="Picture 4" descr="http://www.shoppingblog.com/pics/lady_gaga_barack_obama_facebook_pages.jpg"/>
          <p:cNvPicPr>
            <a:picLocks noChangeAspect="1" noChangeArrowheads="1"/>
          </p:cNvPicPr>
          <p:nvPr/>
        </p:nvPicPr>
        <p:blipFill>
          <a:blip r:embed="rId4"/>
          <a:srcRect/>
          <a:stretch>
            <a:fillRect/>
          </a:stretch>
        </p:blipFill>
        <p:spPr bwMode="auto">
          <a:xfrm>
            <a:off x="3276600" y="1295400"/>
            <a:ext cx="2921000" cy="1371600"/>
          </a:xfrm>
          <a:prstGeom prst="rect">
            <a:avLst/>
          </a:prstGeom>
          <a:ln>
            <a:noFill/>
          </a:ln>
          <a:effectLst>
            <a:outerShdw blurRad="292100" dist="139700" dir="2700000" algn="tl" rotWithShape="0">
              <a:srgbClr val="333333">
                <a:alpha val="65000"/>
              </a:srgbClr>
            </a:outerShdw>
          </a:effectLst>
        </p:spPr>
      </p:pic>
      <p:sp>
        <p:nvSpPr>
          <p:cNvPr id="8" name="TextBox 7"/>
          <p:cNvSpPr txBox="1">
            <a:spLocks noChangeArrowheads="1"/>
          </p:cNvSpPr>
          <p:nvPr/>
        </p:nvSpPr>
        <p:spPr bwMode="auto">
          <a:xfrm>
            <a:off x="762000" y="290671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t>1 miliard views</a:t>
            </a:r>
          </a:p>
        </p:txBody>
      </p:sp>
      <p:sp>
        <p:nvSpPr>
          <p:cNvPr id="9" name="TextBox 8"/>
          <p:cNvSpPr txBox="1">
            <a:spLocks noChangeArrowheads="1"/>
          </p:cNvSpPr>
          <p:nvPr/>
        </p:nvSpPr>
        <p:spPr bwMode="auto">
          <a:xfrm>
            <a:off x="3200400" y="2906713"/>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t>10 milioane fans</a:t>
            </a:r>
          </a:p>
        </p:txBody>
      </p:sp>
      <p:pic>
        <p:nvPicPr>
          <p:cNvPr id="14" name="Picture 5"/>
          <p:cNvPicPr>
            <a:picLocks noChangeAspect="1" noChangeArrowheads="1"/>
          </p:cNvPicPr>
          <p:nvPr/>
        </p:nvPicPr>
        <p:blipFill>
          <a:blip r:embed="rId5"/>
          <a:srcRect/>
          <a:stretch>
            <a:fillRect/>
          </a:stretch>
        </p:blipFill>
        <p:spPr bwMode="auto">
          <a:xfrm>
            <a:off x="6629400" y="3784600"/>
            <a:ext cx="1647825" cy="1295400"/>
          </a:xfrm>
          <a:prstGeom prst="rect">
            <a:avLst/>
          </a:prstGeom>
          <a:ln>
            <a:noFill/>
          </a:ln>
          <a:effectLst>
            <a:outerShdw blurRad="292100" dist="139700" dir="2700000" algn="tl" rotWithShape="0">
              <a:srgbClr val="333333">
                <a:alpha val="65000"/>
              </a:srgbClr>
            </a:outerShdw>
          </a:effectLst>
        </p:spPr>
      </p:pic>
      <p:sp>
        <p:nvSpPr>
          <p:cNvPr id="15" name="TextBox 14"/>
          <p:cNvSpPr txBox="1">
            <a:spLocks noChangeArrowheads="1"/>
          </p:cNvSpPr>
          <p:nvPr/>
        </p:nvSpPr>
        <p:spPr bwMode="auto">
          <a:xfrm>
            <a:off x="6629400" y="51816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a:t>30% spike</a:t>
            </a:r>
          </a:p>
        </p:txBody>
      </p:sp>
      <p:pic>
        <p:nvPicPr>
          <p:cNvPr id="44046" name="Picture 14" descr="backplaneshot"/>
          <p:cNvPicPr>
            <a:picLocks noChangeAspect="1" noChangeArrowheads="1"/>
          </p:cNvPicPr>
          <p:nvPr/>
        </p:nvPicPr>
        <p:blipFill>
          <a:blip r:embed="rId6"/>
          <a:srcRect/>
          <a:stretch>
            <a:fillRect/>
          </a:stretch>
        </p:blipFill>
        <p:spPr bwMode="auto">
          <a:xfrm>
            <a:off x="914400" y="3581400"/>
            <a:ext cx="1608138" cy="1654175"/>
          </a:xfrm>
          <a:prstGeom prst="rect">
            <a:avLst/>
          </a:prstGeom>
          <a:ln>
            <a:noFill/>
          </a:ln>
          <a:effectLst>
            <a:outerShdw blurRad="292100" dist="139700" dir="2700000" algn="tl" rotWithShape="0">
              <a:srgbClr val="333333">
                <a:alpha val="65000"/>
              </a:srgbClr>
            </a:outerShdw>
          </a:effectLst>
        </p:spPr>
      </p:pic>
      <p:pic>
        <p:nvPicPr>
          <p:cNvPr id="44048" name="Picture 16"/>
          <p:cNvPicPr>
            <a:picLocks noChangeAspect="1" noChangeArrowheads="1"/>
          </p:cNvPicPr>
          <p:nvPr/>
        </p:nvPicPr>
        <p:blipFill>
          <a:blip r:embed="rId7"/>
          <a:srcRect/>
          <a:stretch>
            <a:fillRect/>
          </a:stretch>
        </p:blipFill>
        <p:spPr bwMode="auto">
          <a:xfrm>
            <a:off x="6324600" y="1524000"/>
            <a:ext cx="2073275" cy="838200"/>
          </a:xfrm>
          <a:prstGeom prst="rect">
            <a:avLst/>
          </a:prstGeom>
          <a:ln>
            <a:noFill/>
          </a:ln>
          <a:effectLst>
            <a:outerShdw blurRad="292100" dist="139700" dir="2700000" algn="tl" rotWithShape="0">
              <a:srgbClr val="333333">
                <a:alpha val="65000"/>
              </a:srgbClr>
            </a:outerShdw>
          </a:effectLst>
        </p:spPr>
      </p:pic>
      <p:sp>
        <p:nvSpPr>
          <p:cNvPr id="19" name="TextBox 18"/>
          <p:cNvSpPr txBox="1">
            <a:spLocks noChangeArrowheads="1"/>
          </p:cNvSpPr>
          <p:nvPr/>
        </p:nvSpPr>
        <p:spPr bwMode="auto">
          <a:xfrm>
            <a:off x="6172200" y="290671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t>20 milioane followers</a:t>
            </a:r>
          </a:p>
        </p:txBody>
      </p:sp>
      <p:pic>
        <p:nvPicPr>
          <p:cNvPr id="44034" name="Picture 2" descr="http://i.telegraph.co.uk/multimedia/archive/02311/youtube-lady-gaga_2311695b.jpg"/>
          <p:cNvPicPr>
            <a:picLocks noChangeAspect="1" noChangeArrowheads="1"/>
          </p:cNvPicPr>
          <p:nvPr/>
        </p:nvPicPr>
        <p:blipFill>
          <a:blip r:embed="rId8"/>
          <a:srcRect/>
          <a:stretch>
            <a:fillRect/>
          </a:stretch>
        </p:blipFill>
        <p:spPr bwMode="auto">
          <a:xfrm>
            <a:off x="838200" y="1295400"/>
            <a:ext cx="2312988" cy="1447800"/>
          </a:xfrm>
          <a:prstGeom prst="rect">
            <a:avLst/>
          </a:prstGeom>
          <a:ln>
            <a:noFill/>
          </a:ln>
          <a:effectLst>
            <a:outerShdw blurRad="292100" dist="139700" dir="2700000" algn="tl" rotWithShape="0">
              <a:srgbClr val="333333">
                <a:alpha val="65000"/>
              </a:srgbClr>
            </a:outerShdw>
          </a:effectLst>
        </p:spPr>
      </p:pic>
      <p:sp>
        <p:nvSpPr>
          <p:cNvPr id="20" name="TextBox 19"/>
          <p:cNvSpPr txBox="1">
            <a:spLocks noChangeArrowheads="1"/>
          </p:cNvSpPr>
          <p:nvPr/>
        </p:nvSpPr>
        <p:spPr bwMode="auto">
          <a:xfrm>
            <a:off x="914400" y="52578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a:t>GeoHot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40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685800" y="8382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Cum?</a:t>
            </a:r>
          </a:p>
        </p:txBody>
      </p:sp>
      <p:sp>
        <p:nvSpPr>
          <p:cNvPr id="16" name="TextBox 15"/>
          <p:cNvSpPr txBox="1">
            <a:spLocks noChangeArrowheads="1"/>
          </p:cNvSpPr>
          <p:nvPr/>
        </p:nvSpPr>
        <p:spPr bwMode="auto">
          <a:xfrm>
            <a:off x="914400" y="1371600"/>
            <a:ext cx="7467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2000"/>
              <a:t> Clientul nostru, stapanul nostru</a:t>
            </a:r>
          </a:p>
          <a:p>
            <a:pPr lvl="1">
              <a:buFont typeface="Courier New" pitchFamily="49" charset="0"/>
              <a:buChar char="o"/>
            </a:pPr>
            <a:r>
              <a:rPr lang="en-US" sz="2000"/>
              <a:t> Oferte speciale pentru fani</a:t>
            </a:r>
          </a:p>
          <a:p>
            <a:pPr lvl="1">
              <a:buFont typeface="Courier New" pitchFamily="49" charset="0"/>
              <a:buChar char="o"/>
            </a:pPr>
            <a:r>
              <a:rPr lang="en-US" sz="2000"/>
              <a:t> Custom merch pentru fani</a:t>
            </a:r>
          </a:p>
          <a:p>
            <a:pPr lvl="1">
              <a:buFont typeface="Courier New" pitchFamily="49" charset="0"/>
              <a:buChar char="o"/>
            </a:pPr>
            <a:r>
              <a:rPr lang="en-US" sz="2000"/>
              <a:t> Bilete VIP (Monster Pit) prin retele sociale</a:t>
            </a:r>
          </a:p>
          <a:p>
            <a:pPr lvl="1">
              <a:buFont typeface="Courier New" pitchFamily="49" charset="0"/>
              <a:buChar char="o"/>
            </a:pPr>
            <a:r>
              <a:rPr lang="en-US" sz="2000"/>
              <a:t> Fanii sunt incurajati sa inregistreze concerte pe YouTube</a:t>
            </a:r>
          </a:p>
          <a:p>
            <a:pPr>
              <a:buFont typeface="Arial" charset="0"/>
              <a:buChar char="•"/>
            </a:pPr>
            <a:r>
              <a:rPr lang="en-US" sz="2000"/>
              <a:t> Cauta interese comune, nu date demografice</a:t>
            </a:r>
          </a:p>
          <a:p>
            <a:pPr lvl="1">
              <a:buFont typeface="Courier New" pitchFamily="49" charset="0"/>
              <a:buChar char="o"/>
            </a:pPr>
            <a:r>
              <a:rPr lang="en-US" sz="2000"/>
              <a:t> Starbucks Digital Scavanger Hunt</a:t>
            </a:r>
          </a:p>
          <a:p>
            <a:pPr lvl="1">
              <a:buFont typeface="Courier New" pitchFamily="49" charset="0"/>
              <a:buChar char="o"/>
            </a:pPr>
            <a:r>
              <a:rPr lang="en-US" sz="2000"/>
              <a:t> Reclama Google Chrome</a:t>
            </a:r>
          </a:p>
          <a:p>
            <a:pPr lvl="1">
              <a:buFont typeface="Courier New" pitchFamily="49" charset="0"/>
              <a:buChar char="o"/>
            </a:pPr>
            <a:r>
              <a:rPr lang="en-US" sz="2000"/>
              <a:t> Google Goes Gaga</a:t>
            </a:r>
          </a:p>
          <a:p>
            <a:pPr lvl="1">
              <a:buFont typeface="Courier New" pitchFamily="49" charset="0"/>
              <a:buChar char="o"/>
            </a:pPr>
            <a:r>
              <a:rPr lang="en-US" sz="2000"/>
              <a:t> Vanzare “Born This Way” pe Amazon cu 0,99$ + 20GB storage</a:t>
            </a:r>
          </a:p>
          <a:p>
            <a:pPr lvl="1">
              <a:buFont typeface="Courier New" pitchFamily="49" charset="0"/>
              <a:buChar char="o"/>
            </a:pPr>
            <a:r>
              <a:rPr lang="en-US" sz="2000"/>
              <a:t> Live video feed pe BestBuy la lansare de album</a:t>
            </a:r>
          </a:p>
          <a:p>
            <a:pPr lvl="1">
              <a:buFont typeface="Courier New" pitchFamily="49" charset="0"/>
              <a:buChar char="o"/>
            </a:pPr>
            <a:r>
              <a:rPr lang="en-US" sz="2000"/>
              <a:t> Avanpremiera exclusiva pe iTunes</a:t>
            </a:r>
          </a:p>
          <a:p>
            <a:pPr>
              <a:buFont typeface="Arial" charset="0"/>
              <a:buChar char="•"/>
            </a:pPr>
            <a:r>
              <a:rPr lang="en-US" sz="2000"/>
              <a:t> “</a:t>
            </a:r>
            <a:r>
              <a:rPr lang="en-US" sz="2000" i="1"/>
              <a:t>The trick is knowing the audience, knowing which social media outlets they visit and tailoring the message specifically to them</a:t>
            </a:r>
            <a:r>
              <a:rPr lang="en-US" sz="2000"/>
              <a:t>” (</a:t>
            </a:r>
            <a:r>
              <a:rPr lang="en-US" sz="2000" b="1"/>
              <a:t>Jaunique Sealey</a:t>
            </a:r>
            <a:r>
              <a:rPr lang="en-US" sz="2000"/>
              <a:t>, Social Media Strategist pentru Lady Gaga)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685800" y="9906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2. Nu cauta originalitate, ci autenticitate</a:t>
            </a:r>
          </a:p>
        </p:txBody>
      </p:sp>
      <p:pic>
        <p:nvPicPr>
          <p:cNvPr id="58370" name="Picture 2" descr="Lady Gaga reacts to Madonna's Slam "/>
          <p:cNvPicPr>
            <a:picLocks noChangeAspect="1" noChangeArrowheads="1"/>
          </p:cNvPicPr>
          <p:nvPr/>
        </p:nvPicPr>
        <p:blipFill>
          <a:blip r:embed="rId3" cstate="print"/>
          <a:srcRect/>
          <a:stretch>
            <a:fillRect/>
          </a:stretch>
        </p:blipFill>
        <p:spPr bwMode="auto">
          <a:xfrm>
            <a:off x="2514600" y="1905000"/>
            <a:ext cx="4495800" cy="33825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685800" y="8382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Adica?</a:t>
            </a:r>
          </a:p>
        </p:txBody>
      </p:sp>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19600"/>
            <a:ext cx="25146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http://media.tumblr.com/tumblr_lxzkdvIqjj1qb30k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95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http://userserve-ak.last.fm/serve/500/3646135/David%2BBowie%2Bdb90_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91000"/>
            <a:ext cx="1557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http://www.costumesofnashua.com/CNWebSite105/Active905/Pages/CostumeRental/Celebrities/PicCelebrities/CelebrMadonnaGo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317625"/>
            <a:ext cx="1524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4" descr="http://divinevarod.files.wordpress.com/2012/07/michael-jackson-bad-jpg-michael-jackson-29367302-500-66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600" y="4191000"/>
            <a:ext cx="14478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191000"/>
            <a:ext cx="12192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6" descr="http://img.thesun.co.uk/multimedia/archive/01255/freddie-380_1255385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295400"/>
            <a:ext cx="26670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p:cNvSpPr txBox="1">
            <a:spLocks noChangeArrowheads="1"/>
          </p:cNvSpPr>
          <p:nvPr/>
        </p:nvSpPr>
        <p:spPr bwMode="auto">
          <a:xfrm>
            <a:off x="685800" y="8382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Cum?</a:t>
            </a:r>
          </a:p>
        </p:txBody>
      </p:sp>
      <p:sp>
        <p:nvSpPr>
          <p:cNvPr id="16" name="TextBox 15"/>
          <p:cNvSpPr txBox="1">
            <a:spLocks noChangeArrowheads="1"/>
          </p:cNvSpPr>
          <p:nvPr/>
        </p:nvSpPr>
        <p:spPr bwMode="auto">
          <a:xfrm>
            <a:off x="914400" y="1600200"/>
            <a:ext cx="7467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2000"/>
              <a:t> Invata de la competitori</a:t>
            </a:r>
          </a:p>
          <a:p>
            <a:pPr lvl="1">
              <a:buFont typeface="Courier New" pitchFamily="49" charset="0"/>
              <a:buChar char="o"/>
            </a:pPr>
            <a:r>
              <a:rPr lang="en-US" sz="2000"/>
              <a:t> Competitive research (Alexa, Compete, Quantcast, comScore, IAB Digital Directory, Trafic.ro, SATI, Google Trends, Google Ad Planner*)</a:t>
            </a:r>
          </a:p>
          <a:p>
            <a:pPr>
              <a:buFont typeface="Arial" charset="0"/>
              <a:buChar char="•"/>
            </a:pPr>
            <a:r>
              <a:rPr lang="en-US" sz="2000"/>
              <a:t> “Fura” de la straini</a:t>
            </a:r>
          </a:p>
          <a:p>
            <a:pPr lvl="1">
              <a:buFont typeface="Courier New" pitchFamily="49" charset="0"/>
              <a:buChar char="o"/>
            </a:pPr>
            <a:r>
              <a:rPr lang="en-US" sz="2000"/>
              <a:t> Articole de tipul “top 10”</a:t>
            </a:r>
          </a:p>
          <a:p>
            <a:pPr lvl="1">
              <a:buFont typeface="Courier New" pitchFamily="49" charset="0"/>
              <a:buChar char="o"/>
            </a:pPr>
            <a:r>
              <a:rPr lang="en-US" sz="2000"/>
              <a:t> Premii pentru excelenta in online (Webby Awards, Web Marketing Association Awards, Forrester Public Websites Ranking, MyBankTracker, Smashing Magazine)</a:t>
            </a:r>
          </a:p>
          <a:p>
            <a:pPr>
              <a:buFont typeface="Arial" charset="0"/>
              <a:buChar char="•"/>
            </a:pPr>
            <a:r>
              <a:rPr lang="en-US" sz="2000"/>
              <a:t> “</a:t>
            </a:r>
            <a:r>
              <a:rPr lang="en-US" sz="2000" i="1"/>
              <a:t>Retailers treat customers as transient, banks treat customers like captives</a:t>
            </a:r>
            <a:r>
              <a:rPr lang="en-US" sz="2000"/>
              <a:t>” (</a:t>
            </a:r>
            <a:r>
              <a:rPr lang="en-US" sz="2000" b="1"/>
              <a:t>Gareth Jones</a:t>
            </a:r>
            <a:r>
              <a:rPr lang="en-US" sz="2000"/>
              <a:t>, Finextra)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4"/>
          <p:cNvSpPr txBox="1">
            <a:spLocks noChangeArrowheads="1"/>
          </p:cNvSpPr>
          <p:nvPr/>
        </p:nvSpPr>
        <p:spPr bwMode="auto">
          <a:xfrm>
            <a:off x="685800" y="9906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3. Cauta sa fii cel mai bun</a:t>
            </a:r>
          </a:p>
        </p:txBody>
      </p:sp>
      <p:pic>
        <p:nvPicPr>
          <p:cNvPr id="63490" name="Picture 2" descr="Lady Gaga Singer Lady Gaga poses with Electronic/Dance Album award for 'The Fame' and Dance Recording award for 'Poker Face' in the press room during the 52nd Annual GRAMMY Awards held at Staples Center on January 31, 2010 in Los Angeles, California."/>
          <p:cNvPicPr>
            <a:picLocks noChangeAspect="1" noChangeArrowheads="1"/>
          </p:cNvPicPr>
          <p:nvPr/>
        </p:nvPicPr>
        <p:blipFill>
          <a:blip r:embed="rId3" cstate="print"/>
          <a:srcRect/>
          <a:stretch>
            <a:fillRect/>
          </a:stretch>
        </p:blipFill>
        <p:spPr bwMode="auto">
          <a:xfrm>
            <a:off x="3200400" y="1504806"/>
            <a:ext cx="3048000" cy="45149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685800" y="8382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FF0066"/>
                </a:solidFill>
                <a:latin typeface="Broadway" pitchFamily="82" charset="0"/>
              </a:rPr>
              <a:t>Adica?</a:t>
            </a:r>
          </a:p>
        </p:txBody>
      </p:sp>
      <p:sp>
        <p:nvSpPr>
          <p:cNvPr id="10244" name="TextBox 15"/>
          <p:cNvSpPr txBox="1">
            <a:spLocks noChangeArrowheads="1"/>
          </p:cNvSpPr>
          <p:nvPr/>
        </p:nvSpPr>
        <p:spPr bwMode="auto">
          <a:xfrm>
            <a:off x="914400" y="1295400"/>
            <a:ext cx="7467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2000"/>
              <a:t> 1 American Music Award</a:t>
            </a:r>
          </a:p>
          <a:p>
            <a:pPr>
              <a:buFont typeface="Arial" charset="0"/>
              <a:buChar char="•"/>
            </a:pPr>
            <a:r>
              <a:rPr lang="en-US" sz="2000"/>
              <a:t> 2 ARIA Music Awards</a:t>
            </a:r>
          </a:p>
          <a:p>
            <a:pPr>
              <a:buFont typeface="Arial" charset="0"/>
              <a:buChar char="•"/>
            </a:pPr>
            <a:r>
              <a:rPr lang="en-US" sz="2000"/>
              <a:t> 1 Big Women Of The Year Award</a:t>
            </a:r>
          </a:p>
          <a:p>
            <a:pPr>
              <a:buFont typeface="Arial" charset="0"/>
              <a:buChar char="•"/>
            </a:pPr>
            <a:r>
              <a:rPr lang="en-US" sz="2000"/>
              <a:t> 20 Billboard End-Of-Year Chart Awards</a:t>
            </a:r>
          </a:p>
          <a:p>
            <a:pPr>
              <a:buFont typeface="Arial" charset="0"/>
              <a:buChar char="•"/>
            </a:pPr>
            <a:r>
              <a:rPr lang="en-US" sz="2000"/>
              <a:t> 7 Billboard Music Awards</a:t>
            </a:r>
          </a:p>
          <a:p>
            <a:pPr>
              <a:buFont typeface="Arial" charset="0"/>
              <a:buChar char="•"/>
            </a:pPr>
            <a:r>
              <a:rPr lang="en-US" sz="2000"/>
              <a:t> 8 BMI Awards</a:t>
            </a:r>
          </a:p>
          <a:p>
            <a:pPr>
              <a:buFont typeface="Arial" charset="0"/>
              <a:buChar char="•"/>
            </a:pPr>
            <a:r>
              <a:rPr lang="en-US" sz="2000"/>
              <a:t> 3 Brit Awards</a:t>
            </a:r>
          </a:p>
          <a:p>
            <a:pPr>
              <a:buFont typeface="Arial" charset="0"/>
              <a:buChar char="•"/>
            </a:pPr>
            <a:r>
              <a:rPr lang="en-US" sz="2000"/>
              <a:t> 4 ECHO Awards</a:t>
            </a:r>
          </a:p>
          <a:p>
            <a:pPr>
              <a:buFont typeface="Arial" charset="0"/>
              <a:buChar char="•"/>
            </a:pPr>
            <a:r>
              <a:rPr lang="en-US" sz="2000"/>
              <a:t> 1 premiu Emmy</a:t>
            </a:r>
          </a:p>
          <a:p>
            <a:pPr>
              <a:buFont typeface="Arial" charset="0"/>
              <a:buChar char="•"/>
            </a:pPr>
            <a:r>
              <a:rPr lang="en-US" sz="2000"/>
              <a:t> 5 premii Grammy</a:t>
            </a:r>
          </a:p>
          <a:p>
            <a:pPr>
              <a:buFont typeface="Arial" charset="0"/>
              <a:buChar char="•"/>
            </a:pPr>
            <a:r>
              <a:rPr lang="en-US" sz="2000"/>
              <a:t> 13 MTV Video Music Awards</a:t>
            </a:r>
          </a:p>
          <a:p>
            <a:pPr>
              <a:buFont typeface="Arial" charset="0"/>
              <a:buChar char="•"/>
            </a:pPr>
            <a:r>
              <a:rPr lang="en-US" sz="2000"/>
              <a:t> 3 People’s Choice Awards</a:t>
            </a:r>
          </a:p>
          <a:p>
            <a:pPr>
              <a:buFont typeface="Arial" charset="0"/>
              <a:buChar char="•"/>
            </a:pPr>
            <a:r>
              <a:rPr lang="en-US" sz="2000"/>
              <a:t> 1 TRL Award</a:t>
            </a:r>
          </a:p>
          <a:p>
            <a:pPr>
              <a:buFont typeface="Arial" charset="0"/>
              <a:buChar char="•"/>
            </a:pPr>
            <a:r>
              <a:rPr lang="en-US" sz="2000"/>
              <a:t> 5 World Music Awards</a:t>
            </a:r>
          </a:p>
          <a:p>
            <a:r>
              <a:rPr lang="en-US" sz="2000" b="1"/>
              <a:t>=&gt; 222 premii, 347 nominalizari in 4 ani de cariera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TotalTime>
  <Words>624</Words>
  <Application>Microsoft Office PowerPoint</Application>
  <PresentationFormat>On-screen Show (4:3)</PresentationFormat>
  <Paragraphs>96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Broadway</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Horia Neagu</dc:creator>
  <cp:lastModifiedBy>Olivian BREDA</cp:lastModifiedBy>
  <cp:revision>38</cp:revision>
  <dcterms:created xsi:type="dcterms:W3CDTF">2012-08-30T10:43:38Z</dcterms:created>
  <dcterms:modified xsi:type="dcterms:W3CDTF">2012-08-31T13:56:36Z</dcterms:modified>
</cp:coreProperties>
</file>