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5" r:id="rId3"/>
    <p:sldId id="338" r:id="rId4"/>
    <p:sldId id="386" r:id="rId5"/>
    <p:sldId id="387" r:id="rId6"/>
    <p:sldId id="389" r:id="rId7"/>
    <p:sldId id="390" r:id="rId8"/>
    <p:sldId id="391" r:id="rId9"/>
    <p:sldId id="359" r:id="rId10"/>
    <p:sldId id="360" r:id="rId11"/>
    <p:sldId id="364" r:id="rId12"/>
    <p:sldId id="365" r:id="rId13"/>
    <p:sldId id="367" r:id="rId14"/>
    <p:sldId id="368" r:id="rId15"/>
    <p:sldId id="369" r:id="rId16"/>
    <p:sldId id="370" r:id="rId17"/>
    <p:sldId id="371" r:id="rId18"/>
    <p:sldId id="372" r:id="rId19"/>
    <p:sldId id="373" r:id="rId20"/>
    <p:sldId id="374" r:id="rId21"/>
    <p:sldId id="375" r:id="rId22"/>
    <p:sldId id="376" r:id="rId23"/>
    <p:sldId id="383" r:id="rId24"/>
    <p:sldId id="393" r:id="rId25"/>
    <p:sldId id="392" r:id="rId26"/>
    <p:sldId id="394" r:id="rId27"/>
    <p:sldId id="382" r:id="rId28"/>
    <p:sldId id="381" r:id="rId29"/>
    <p:sldId id="395" r:id="rId30"/>
    <p:sldId id="396" r:id="rId31"/>
    <p:sldId id="408" r:id="rId32"/>
    <p:sldId id="411" r:id="rId33"/>
    <p:sldId id="410" r:id="rId34"/>
    <p:sldId id="406" r:id="rId35"/>
    <p:sldId id="407" r:id="rId36"/>
    <p:sldId id="412" r:id="rId37"/>
    <p:sldId id="341" r:id="rId38"/>
    <p:sldId id="413" r:id="rId39"/>
    <p:sldId id="288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52FA5C-A7CB-48BC-BE55-565EC824C53A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8DFB495-1DBA-45D3-8925-8E181848F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47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9047B-55DC-4D87-B6D0-FB65C3149CC0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160CD6-63F5-4910-89F3-140796E047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7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netretailer.com/2012/06/14/global-e-commerce-sales-will-top-125-trillion-2013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amnavigator.com/blog/2012/03/29/2011-global-e-commerce-forecasts-and-statistics-usa-europe-china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4095-8DFF-4F36-9E47-764DF4A301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4095-8DFF-4F36-9E47-764DF4A301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88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http://www.internetretailer.com/2012/06/14/global-e-commerce-sales-will-top-125-trillion-2013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http://www.amnavigator.com/blog/2012/03/29/2011-global-e-commerce-forecasts-and-statistics-usa-europe-china/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4095-8DFF-4F36-9E47-764DF4A301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7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0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00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7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67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34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30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6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39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37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88E96-C2AA-4352-BA1D-6F51F5EAF8C2}" type="datetimeFigureOut">
              <a:rPr lang="en-US" smtClean="0"/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38FB0-7858-4B02-AB5B-933A4B30A5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1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2parale.ro/2012/07/cum-faci-peste-10-000-de-euroluna-din-afiliere-in-ro-matei-pavel-cautareduceri-ro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hyperlink" Target="http://www.amnavigator.com/blog/2012/02/21/size-of-affiliate-marketing-industry-worldwide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jpeg"/><Relationship Id="rId3" Type="http://schemas.openxmlformats.org/officeDocument/2006/relationships/image" Target="../media/image3.png"/><Relationship Id="rId7" Type="http://schemas.openxmlformats.org/officeDocument/2006/relationships/image" Target="../media/image31.jpeg"/><Relationship Id="rId12" Type="http://schemas.openxmlformats.org/officeDocument/2006/relationships/image" Target="../media/image3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www.affiliates4u.com/news/2013/01/iab-opm-analysis-lead-generations-value-and-role-digital-marketin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4.jpeg"/><Relationship Id="rId4" Type="http://schemas.openxmlformats.org/officeDocument/2006/relationships/hyperlink" Target="http://www.seogeezer.com/google-penguin-panda-not-about-links-reversed-engineered-and-outs-penguin-negative-seo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1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2parale.ro/99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://blog.2parale.ro/" TargetMode="External"/><Relationship Id="rId4" Type="http://schemas.openxmlformats.org/officeDocument/2006/relationships/hyperlink" Target="http://ppc.2parale.ro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8382000" cy="16002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Mituri</a:t>
            </a:r>
            <a:r>
              <a:rPr lang="en-US" b="1" dirty="0" smtClean="0">
                <a:solidFill>
                  <a:schemeClr val="bg1"/>
                </a:solidFill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</a:rPr>
              <a:t>afiliere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419600"/>
            <a:ext cx="7543800" cy="20574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</a:rPr>
              <a:t>Bogdan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Aron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Managing director 2Parale</a:t>
            </a:r>
          </a:p>
          <a:p>
            <a:r>
              <a:rPr lang="en-US" b="1" dirty="0" err="1" smtClean="0">
                <a:solidFill>
                  <a:schemeClr val="bg1"/>
                </a:solidFill>
              </a:rPr>
              <a:t>Lumea</a:t>
            </a:r>
            <a:r>
              <a:rPr lang="en-US" b="1" dirty="0" smtClean="0">
                <a:solidFill>
                  <a:schemeClr val="bg1"/>
                </a:solidFill>
              </a:rPr>
              <a:t> SEO PPC – </a:t>
            </a:r>
            <a:r>
              <a:rPr lang="en-US" b="1" dirty="0" err="1" smtClean="0">
                <a:solidFill>
                  <a:schemeClr val="bg1"/>
                </a:solidFill>
              </a:rPr>
              <a:t>iunie</a:t>
            </a:r>
            <a:r>
              <a:rPr lang="en-US" b="1" dirty="0" smtClean="0">
                <a:solidFill>
                  <a:schemeClr val="bg1"/>
                </a:solidFill>
              </a:rPr>
              <a:t> 2013</a:t>
            </a:r>
          </a:p>
        </p:txBody>
      </p:sp>
      <p:pic>
        <p:nvPicPr>
          <p:cNvPr id="6" name="Picture 2" descr="D:\2parale\design\logo\2Parale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227" y="-596030"/>
            <a:ext cx="6591545" cy="277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3362649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cu BONUS </a:t>
            </a:r>
            <a:r>
              <a:rPr lang="en-US" sz="4400" b="1" dirty="0" err="1">
                <a:solidFill>
                  <a:schemeClr val="bg1"/>
                </a:solidFill>
              </a:rPr>
              <a:t>pentru</a:t>
            </a:r>
            <a:r>
              <a:rPr lang="en-US" sz="4400" b="1" dirty="0">
                <a:solidFill>
                  <a:schemeClr val="bg1"/>
                </a:solidFill>
              </a:rPr>
              <a:t> </a:t>
            </a:r>
            <a:r>
              <a:rPr lang="en-US" sz="4400" b="1" dirty="0" err="1">
                <a:solidFill>
                  <a:schemeClr val="bg1"/>
                </a:solidFill>
              </a:rPr>
              <a:t>Lumea</a:t>
            </a:r>
            <a:r>
              <a:rPr lang="en-US" sz="4400" b="1" dirty="0">
                <a:solidFill>
                  <a:schemeClr val="bg1"/>
                </a:solidFill>
              </a:rPr>
              <a:t> SEO PPC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5610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Tool-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uri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disponibile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>
            <a:noAutofit/>
          </a:bodyPr>
          <a:lstStyle/>
          <a:p>
            <a:pPr marL="400050" lvl="2" indent="0">
              <a:buNone/>
            </a:pPr>
            <a:r>
              <a:rPr lang="en-US" sz="2800" dirty="0" err="1" smtClean="0"/>
              <a:t>Esti</a:t>
            </a:r>
            <a:r>
              <a:rPr lang="en-US" sz="2800" dirty="0" smtClean="0"/>
              <a:t> </a:t>
            </a:r>
            <a:r>
              <a:rPr lang="en-US" sz="2800" dirty="0" err="1" smtClean="0"/>
              <a:t>platit</a:t>
            </a:r>
            <a:r>
              <a:rPr lang="en-US" sz="2800" dirty="0" smtClean="0"/>
              <a:t>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fiecare</a:t>
            </a:r>
            <a:r>
              <a:rPr lang="en-US" sz="2800" dirty="0" smtClean="0"/>
              <a:t> </a:t>
            </a:r>
            <a:r>
              <a:rPr lang="en-US" sz="2800" dirty="0" err="1" smtClean="0"/>
              <a:t>actiune</a:t>
            </a:r>
            <a:r>
              <a:rPr lang="en-US" sz="2800" dirty="0" smtClean="0"/>
              <a:t> care a </a:t>
            </a:r>
            <a:r>
              <a:rPr lang="en-US" sz="2800" dirty="0" err="1" smtClean="0"/>
              <a:t>plecat</a:t>
            </a:r>
            <a:r>
              <a:rPr lang="en-US" sz="2800" dirty="0" smtClean="0"/>
              <a:t> de la un click </a:t>
            </a:r>
            <a:r>
              <a:rPr lang="en-US" sz="2800" dirty="0" err="1" smtClean="0"/>
              <a:t>pe</a:t>
            </a:r>
            <a:r>
              <a:rPr lang="en-US" sz="2800" dirty="0" smtClean="0"/>
              <a:t> </a:t>
            </a:r>
            <a:r>
              <a:rPr lang="en-US" sz="2800" dirty="0" err="1" smtClean="0"/>
              <a:t>unul</a:t>
            </a:r>
            <a:r>
              <a:rPr lang="en-US" sz="2800" dirty="0" smtClean="0"/>
              <a:t> </a:t>
            </a:r>
            <a:r>
              <a:rPr lang="en-US" sz="2800" dirty="0" err="1" smtClean="0"/>
              <a:t>dintre</a:t>
            </a:r>
            <a:r>
              <a:rPr lang="en-US" sz="2800" dirty="0" smtClean="0"/>
              <a:t> tool-</a:t>
            </a:r>
            <a:r>
              <a:rPr lang="en-US" sz="2800" dirty="0" err="1" smtClean="0"/>
              <a:t>urile</a:t>
            </a:r>
            <a:r>
              <a:rPr lang="en-US" sz="2800" dirty="0" smtClean="0"/>
              <a:t> </a:t>
            </a:r>
            <a:r>
              <a:rPr lang="en-US" sz="2800" dirty="0" err="1" smtClean="0"/>
              <a:t>puse</a:t>
            </a:r>
            <a:r>
              <a:rPr lang="en-US" sz="2800" dirty="0" smtClean="0"/>
              <a:t> la </a:t>
            </a:r>
            <a:r>
              <a:rPr lang="en-US" sz="2800" dirty="0" err="1" smtClean="0"/>
              <a:t>dispozitie</a:t>
            </a:r>
            <a:r>
              <a:rPr lang="en-US" sz="2800" dirty="0" smtClean="0"/>
              <a:t> de </a:t>
            </a:r>
            <a:r>
              <a:rPr lang="en-US" sz="2800" dirty="0" err="1" smtClean="0"/>
              <a:t>advertiseri</a:t>
            </a:r>
            <a:r>
              <a:rPr lang="en-US" sz="2800" dirty="0" smtClean="0"/>
              <a:t>:</a:t>
            </a:r>
          </a:p>
          <a:p>
            <a:pPr marL="400050" lvl="2" indent="0">
              <a:buNone/>
            </a:pPr>
            <a:endParaRPr lang="en-US" sz="2800" dirty="0"/>
          </a:p>
          <a:p>
            <a:pPr marL="685800" lvl="2" indent="-285750"/>
            <a:r>
              <a:rPr lang="en-US" sz="2800" dirty="0" err="1" smtClean="0"/>
              <a:t>Bannere</a:t>
            </a:r>
            <a:endParaRPr lang="en-US" sz="2800" dirty="0" smtClean="0"/>
          </a:p>
          <a:p>
            <a:pPr marL="685800" lvl="2" indent="-285750"/>
            <a:r>
              <a:rPr lang="en-US" sz="2800" dirty="0" err="1" smtClean="0"/>
              <a:t>Linkuri</a:t>
            </a:r>
            <a:r>
              <a:rPr lang="en-US" sz="2800" dirty="0" smtClean="0"/>
              <a:t> text (quick link)</a:t>
            </a:r>
          </a:p>
          <a:p>
            <a:pPr marL="685800" lvl="2" indent="-285750"/>
            <a:r>
              <a:rPr lang="en-US" sz="2800" dirty="0" err="1" smtClean="0"/>
              <a:t>Anunturi</a:t>
            </a:r>
            <a:r>
              <a:rPr lang="en-US" sz="2800" dirty="0" smtClean="0"/>
              <a:t> text</a:t>
            </a:r>
            <a:endParaRPr lang="en-US" sz="2800" dirty="0"/>
          </a:p>
          <a:p>
            <a:pPr marL="685800" lvl="2" indent="-285750"/>
            <a:r>
              <a:rPr lang="en-US" sz="2800" dirty="0" smtClean="0"/>
              <a:t>Feed de </a:t>
            </a:r>
            <a:r>
              <a:rPr lang="en-US" sz="2800" dirty="0" err="1" smtClean="0"/>
              <a:t>produse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API </a:t>
            </a:r>
            <a:r>
              <a:rPr lang="en-US" sz="2800" dirty="0" err="1" smtClean="0"/>
              <a:t>pentru</a:t>
            </a:r>
            <a:r>
              <a:rPr lang="en-US" sz="2800" dirty="0" smtClean="0"/>
              <a:t> </a:t>
            </a:r>
            <a:r>
              <a:rPr lang="en-US" sz="2800" dirty="0" err="1" smtClean="0"/>
              <a:t>solutii</a:t>
            </a:r>
            <a:r>
              <a:rPr lang="en-US" sz="2800" dirty="0" smtClean="0"/>
              <a:t> custom</a:t>
            </a:r>
          </a:p>
          <a:p>
            <a:pPr marL="685800" lvl="2" indent="-285750"/>
            <a:endParaRPr lang="en-US" sz="2800" dirty="0"/>
          </a:p>
          <a:p>
            <a:pPr marL="400050" lvl="2" indent="0">
              <a:buNone/>
            </a:pPr>
            <a:endParaRPr lang="en-US" sz="2800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9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149080"/>
            <a:ext cx="77724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Mitul</a:t>
            </a:r>
            <a:r>
              <a:rPr lang="en-US" dirty="0" smtClean="0"/>
              <a:t> nr. 1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Marketingul</a:t>
            </a:r>
            <a:r>
              <a:rPr lang="en-US" dirty="0" smtClean="0"/>
              <a:t> </a:t>
            </a:r>
            <a:r>
              <a:rPr lang="en-US" dirty="0" err="1" smtClean="0"/>
              <a:t>Afiliat</a:t>
            </a:r>
            <a:r>
              <a:rPr lang="en-US" dirty="0" smtClean="0"/>
              <a:t> nu </a:t>
            </a:r>
            <a:r>
              <a:rPr lang="en-US" dirty="0" err="1" smtClean="0"/>
              <a:t>functioneaza</a:t>
            </a:r>
            <a:r>
              <a:rPr lang="en-US" dirty="0" smtClean="0"/>
              <a:t> in .</a:t>
            </a:r>
            <a:r>
              <a:rPr lang="en-US" dirty="0" err="1" smtClean="0"/>
              <a:t>ro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85800" y="2204864"/>
            <a:ext cx="8062664" cy="1500187"/>
          </a:xfrm>
        </p:spPr>
        <p:txBody>
          <a:bodyPr anchor="ctr"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Romanii</a:t>
            </a:r>
            <a:r>
              <a:rPr lang="en-US" dirty="0" smtClean="0"/>
              <a:t> nu </a:t>
            </a:r>
            <a:r>
              <a:rPr lang="en-US" dirty="0" err="1" smtClean="0"/>
              <a:t>cumpara</a:t>
            </a:r>
            <a:r>
              <a:rPr lang="en-US" dirty="0" smtClean="0"/>
              <a:t> online. Cu </a:t>
            </a:r>
            <a:r>
              <a:rPr lang="en-US" dirty="0" err="1" smtClean="0"/>
              <a:t>varianta</a:t>
            </a:r>
            <a:r>
              <a:rPr lang="en-US" dirty="0" smtClean="0"/>
              <a:t>: </a:t>
            </a:r>
            <a:r>
              <a:rPr lang="en-US" dirty="0" err="1" smtClean="0"/>
              <a:t>hainele</a:t>
            </a:r>
            <a:r>
              <a:rPr lang="en-US" dirty="0" smtClean="0"/>
              <a:t> nu se </a:t>
            </a:r>
            <a:r>
              <a:rPr lang="en-US" dirty="0" err="1" smtClean="0"/>
              <a:t>cumpara</a:t>
            </a:r>
            <a:r>
              <a:rPr lang="en-US" dirty="0" smtClean="0"/>
              <a:t> online.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Marketingul</a:t>
            </a:r>
            <a:r>
              <a:rPr lang="en-US" dirty="0" smtClean="0"/>
              <a:t> </a:t>
            </a:r>
            <a:r>
              <a:rPr lang="en-US" dirty="0" err="1" smtClean="0"/>
              <a:t>afiliat</a:t>
            </a:r>
            <a:r>
              <a:rPr lang="en-US" dirty="0" smtClean="0"/>
              <a:t> e </a:t>
            </a:r>
            <a:r>
              <a:rPr lang="en-US" dirty="0" err="1" smtClean="0"/>
              <a:t>prea</a:t>
            </a:r>
            <a:r>
              <a:rPr lang="en-US" dirty="0" smtClean="0"/>
              <a:t> </a:t>
            </a:r>
            <a:r>
              <a:rPr lang="en-US" dirty="0" err="1" smtClean="0"/>
              <a:t>complicat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n-am </a:t>
            </a:r>
            <a:r>
              <a:rPr lang="en-US" dirty="0" err="1" smtClean="0"/>
              <a:t>incredere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functioneaza</a:t>
            </a:r>
            <a:r>
              <a:rPr lang="en-US" dirty="0" smtClean="0"/>
              <a:t>.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N-am </a:t>
            </a:r>
            <a:r>
              <a:rPr lang="en-US" dirty="0" err="1" smtClean="0"/>
              <a:t>incredere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magazinele</a:t>
            </a:r>
            <a:r>
              <a:rPr lang="en-US" dirty="0" smtClean="0"/>
              <a:t> </a:t>
            </a:r>
            <a:r>
              <a:rPr lang="en-US" dirty="0" err="1" smtClean="0"/>
              <a:t>platesc</a:t>
            </a:r>
            <a:r>
              <a:rPr lang="en-US" dirty="0" smtClean="0"/>
              <a:t> </a:t>
            </a:r>
            <a:r>
              <a:rPr lang="en-US" dirty="0" err="1" smtClean="0"/>
              <a:t>comisioanele</a:t>
            </a:r>
            <a:r>
              <a:rPr lang="en-US" dirty="0" smtClean="0"/>
              <a:t>.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97221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51920" y="0"/>
            <a:ext cx="4834880" cy="90872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realtime.2parale.ro</a:t>
            </a:r>
            <a:endParaRPr lang="ro-RO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12</a:t>
            </a:fld>
            <a:endParaRPr lang="ro-RO" dirty="0"/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445224"/>
            <a:ext cx="7372350" cy="619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479" y="4437112"/>
            <a:ext cx="4838700" cy="76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C:\Users\Bogdan\Desktop\2Parale real time commission sta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861" y="980725"/>
            <a:ext cx="5724277" cy="3190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46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2066925"/>
            <a:ext cx="7772400" cy="1362075"/>
          </a:xfrm>
        </p:spPr>
        <p:txBody>
          <a:bodyPr>
            <a:noAutofit/>
          </a:bodyPr>
          <a:lstStyle/>
          <a:p>
            <a:pPr marL="0" indent="0" algn="r"/>
            <a:r>
              <a:rPr lang="ro-RO" sz="11500" dirty="0"/>
              <a:t>€ 22,875.98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73674" y="1412776"/>
            <a:ext cx="7772400" cy="64807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Valoarea</a:t>
            </a:r>
            <a:r>
              <a:rPr lang="en-US" dirty="0" smtClean="0"/>
              <a:t> </a:t>
            </a:r>
            <a:r>
              <a:rPr lang="en-US" dirty="0" err="1" smtClean="0"/>
              <a:t>comisioanelor</a:t>
            </a:r>
            <a:r>
              <a:rPr lang="en-US" dirty="0" smtClean="0"/>
              <a:t> </a:t>
            </a:r>
            <a:r>
              <a:rPr lang="en-US" dirty="0" err="1" smtClean="0"/>
              <a:t>realizate</a:t>
            </a:r>
            <a:r>
              <a:rPr lang="en-US" dirty="0" smtClean="0"/>
              <a:t> de un </a:t>
            </a:r>
            <a:r>
              <a:rPr lang="en-US" dirty="0" err="1" smtClean="0"/>
              <a:t>singur</a:t>
            </a:r>
            <a:r>
              <a:rPr lang="en-US" dirty="0" smtClean="0"/>
              <a:t> </a:t>
            </a:r>
            <a:r>
              <a:rPr lang="en-US" dirty="0" err="1" smtClean="0"/>
              <a:t>afiliat</a:t>
            </a:r>
            <a:r>
              <a:rPr lang="en-US" dirty="0" smtClean="0"/>
              <a:t> 2Parale </a:t>
            </a:r>
            <a:r>
              <a:rPr lang="en-US" dirty="0" err="1" smtClean="0"/>
              <a:t>intr</a:t>
            </a:r>
            <a:r>
              <a:rPr lang="en-US" dirty="0" smtClean="0"/>
              <a:t>-o </a:t>
            </a:r>
            <a:r>
              <a:rPr lang="en-US" dirty="0" err="1" smtClean="0"/>
              <a:t>luna</a:t>
            </a:r>
            <a:r>
              <a:rPr lang="en-US" dirty="0" smtClean="0"/>
              <a:t>.</a:t>
            </a:r>
            <a:endParaRPr lang="ro-RO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13</a:t>
            </a:fld>
            <a:endParaRPr lang="ro-RO" dirty="0"/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85800" y="4653136"/>
            <a:ext cx="77724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 smtClean="0"/>
              <a:t>BONUS: </a:t>
            </a:r>
            <a:r>
              <a:rPr lang="it-IT" dirty="0" smtClean="0"/>
              <a:t>Cum </a:t>
            </a:r>
            <a:r>
              <a:rPr lang="it-IT" dirty="0"/>
              <a:t>faci peste 10.000 de euro/luna din </a:t>
            </a:r>
            <a:r>
              <a:rPr lang="it-IT" dirty="0" smtClean="0"/>
              <a:t>afiliere– </a:t>
            </a:r>
            <a:r>
              <a:rPr lang="it-IT" dirty="0"/>
              <a:t>Matei Pavel (CautaReduceri.ro</a:t>
            </a:r>
            <a:r>
              <a:rPr lang="it-IT" dirty="0" smtClean="0"/>
              <a:t>): </a:t>
            </a:r>
            <a:r>
              <a:rPr lang="en-US" dirty="0">
                <a:hlinkClick r:id="rId3"/>
              </a:rPr>
              <a:t>http://blog.2parale.ro/2012/07/cum-faci-peste-10-000-de-euroluna-din-afiliere-in-ro-matei-pavel-cautareduceri-ro/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172571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Marketingul</a:t>
            </a:r>
            <a:r>
              <a:rPr lang="en-US" dirty="0" smtClean="0"/>
              <a:t> </a:t>
            </a:r>
            <a:r>
              <a:rPr lang="en-US" dirty="0" err="1"/>
              <a:t>Afiliat</a:t>
            </a:r>
            <a:r>
              <a:rPr lang="en-US" dirty="0"/>
              <a:t> nu </a:t>
            </a:r>
            <a:r>
              <a:rPr lang="en-US" dirty="0" err="1"/>
              <a:t>functioneaza</a:t>
            </a:r>
            <a:r>
              <a:rPr lang="en-US" dirty="0"/>
              <a:t> in .</a:t>
            </a:r>
            <a:r>
              <a:rPr lang="en-US" dirty="0" err="1"/>
              <a:t>ro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85800" y="1928813"/>
            <a:ext cx="7772400" cy="1500187"/>
          </a:xfrm>
        </p:spPr>
        <p:txBody>
          <a:bodyPr anchor="ctr">
            <a:noAutofit/>
          </a:bodyPr>
          <a:lstStyle/>
          <a:p>
            <a:r>
              <a:rPr lang="en-US" sz="1800" dirty="0"/>
              <a:t>In .RO nu e </a:t>
            </a:r>
            <a:r>
              <a:rPr lang="en-US" sz="1800" dirty="0" err="1"/>
              <a:t>nevoie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ne </a:t>
            </a:r>
            <a:r>
              <a:rPr lang="en-US" sz="1800" dirty="0" err="1"/>
              <a:t>credeti</a:t>
            </a:r>
            <a:r>
              <a:rPr lang="en-US" sz="1800" dirty="0"/>
              <a:t> </a:t>
            </a:r>
            <a:r>
              <a:rPr lang="en-US" sz="1800" dirty="0" err="1"/>
              <a:t>pe</a:t>
            </a:r>
            <a:r>
              <a:rPr lang="en-US" sz="1800" dirty="0"/>
              <a:t> </a:t>
            </a:r>
            <a:r>
              <a:rPr lang="en-US" sz="1800" dirty="0" err="1"/>
              <a:t>cuvant</a:t>
            </a:r>
            <a:r>
              <a:rPr lang="en-US" sz="1800" dirty="0"/>
              <a:t>. </a:t>
            </a:r>
            <a:r>
              <a:rPr lang="en-US" sz="1800" dirty="0" err="1"/>
              <a:t>Urmariti</a:t>
            </a:r>
            <a:r>
              <a:rPr lang="en-US" sz="1800" dirty="0"/>
              <a:t> </a:t>
            </a:r>
            <a:r>
              <a:rPr lang="en-US" sz="1800" dirty="0" err="1"/>
              <a:t>cifrele</a:t>
            </a:r>
            <a:r>
              <a:rPr lang="en-US" sz="1800" dirty="0"/>
              <a:t>. </a:t>
            </a:r>
          </a:p>
          <a:p>
            <a:endParaRPr lang="en-US" sz="1800" b="1" dirty="0" smtClean="0"/>
          </a:p>
          <a:p>
            <a:r>
              <a:rPr lang="en-US" sz="1800" dirty="0" smtClean="0"/>
              <a:t>In .COM</a:t>
            </a:r>
          </a:p>
          <a:p>
            <a:pPr marL="342900" indent="-342900">
              <a:buFontTx/>
              <a:buChar char="-"/>
            </a:pPr>
            <a:r>
              <a:rPr lang="en-US" sz="1800" b="1" dirty="0" smtClean="0"/>
              <a:t>$6.5 </a:t>
            </a:r>
            <a:r>
              <a:rPr lang="en-US" sz="1800" b="1" dirty="0" err="1" smtClean="0"/>
              <a:t>miliarde</a:t>
            </a:r>
            <a:r>
              <a:rPr lang="en-US" sz="1800" b="1" dirty="0" smtClean="0"/>
              <a:t> </a:t>
            </a:r>
            <a:r>
              <a:rPr lang="en-US" sz="1800" dirty="0" err="1" smtClean="0"/>
              <a:t>platiti</a:t>
            </a:r>
            <a:r>
              <a:rPr lang="en-US" sz="1800" dirty="0" smtClean="0"/>
              <a:t> </a:t>
            </a:r>
            <a:r>
              <a:rPr lang="en-US" sz="1800" dirty="0" err="1" smtClean="0"/>
              <a:t>catre</a:t>
            </a:r>
            <a:r>
              <a:rPr lang="en-US" sz="1800" dirty="0" smtClean="0"/>
              <a:t> </a:t>
            </a:r>
            <a:r>
              <a:rPr lang="en-US" sz="1800" dirty="0" err="1" smtClean="0"/>
              <a:t>afiliati</a:t>
            </a:r>
            <a:r>
              <a:rPr lang="en-US" sz="1800" dirty="0" smtClean="0"/>
              <a:t> in 2007 (worldwide)</a:t>
            </a:r>
          </a:p>
          <a:p>
            <a:pPr marL="342900" indent="-342900">
              <a:buFontTx/>
              <a:buChar char="-"/>
            </a:pPr>
            <a:r>
              <a:rPr lang="en-US" sz="1800" dirty="0"/>
              <a:t>Affiliate marketing is a “multi-billion marketing channel, which comprises </a:t>
            </a:r>
            <a:r>
              <a:rPr lang="en-US" sz="1800" b="1" dirty="0"/>
              <a:t>more than 200,000 businesses and individuals</a:t>
            </a:r>
            <a:r>
              <a:rPr lang="en-US" sz="1800" dirty="0" smtClean="0"/>
              <a:t>”</a:t>
            </a:r>
          </a:p>
          <a:p>
            <a:r>
              <a:rPr lang="en-US" sz="1800" dirty="0" err="1" smtClean="0"/>
              <a:t>Sursa</a:t>
            </a:r>
            <a:r>
              <a:rPr lang="en-US" sz="1800" dirty="0" smtClean="0"/>
              <a:t>: </a:t>
            </a:r>
            <a:r>
              <a:rPr lang="en-US" sz="1800" dirty="0">
                <a:hlinkClick r:id="rId4"/>
              </a:rPr>
              <a:t>http://www.amnavigator.com/blog/2012/02/21/size-of-affiliate-marketing-industry-worldwide/</a:t>
            </a:r>
            <a:endParaRPr lang="en-US" sz="1800" dirty="0" smtClean="0"/>
          </a:p>
          <a:p>
            <a:pPr marL="342900" indent="-342900">
              <a:buFontTx/>
              <a:buChar char="-"/>
            </a:pP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14</a:t>
            </a:fld>
            <a:endParaRPr lang="ro-RO" dirty="0"/>
          </a:p>
        </p:txBody>
      </p:sp>
      <p:pic>
        <p:nvPicPr>
          <p:cNvPr id="1026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4270043" y="4581129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24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4221088"/>
            <a:ext cx="7772400" cy="1362075"/>
          </a:xfrm>
        </p:spPr>
        <p:txBody>
          <a:bodyPr>
            <a:normAutofit fontScale="90000"/>
          </a:bodyPr>
          <a:lstStyle/>
          <a:p>
            <a:pPr algn="r"/>
            <a:r>
              <a:rPr lang="en-US" dirty="0" err="1" smtClean="0"/>
              <a:t>Mitul</a:t>
            </a:r>
            <a:r>
              <a:rPr lang="en-US" dirty="0" smtClean="0"/>
              <a:t> nr. 2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Marketingul</a:t>
            </a:r>
            <a:r>
              <a:rPr lang="en-US" dirty="0" smtClean="0"/>
              <a:t> </a:t>
            </a:r>
            <a:r>
              <a:rPr lang="en-US" dirty="0" err="1" smtClean="0"/>
              <a:t>Afiliat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e </a:t>
            </a:r>
            <a:r>
              <a:rPr lang="en-US" dirty="0" err="1" smtClean="0"/>
              <a:t>doar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/>
              <a:t> </a:t>
            </a:r>
            <a:r>
              <a:rPr lang="en-US" dirty="0" smtClean="0"/>
              <a:t>ecommerce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85800" y="2204864"/>
            <a:ext cx="7772400" cy="1500187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Mai </a:t>
            </a:r>
            <a:r>
              <a:rPr lang="en-US" dirty="0" err="1" smtClean="0"/>
              <a:t>mult</a:t>
            </a:r>
            <a:r>
              <a:rPr lang="en-US" dirty="0" smtClean="0"/>
              <a:t> </a:t>
            </a:r>
            <a:r>
              <a:rPr lang="en-US" dirty="0" err="1" smtClean="0"/>
              <a:t>decat</a:t>
            </a:r>
            <a:r>
              <a:rPr lang="en-US" dirty="0" smtClean="0"/>
              <a:t> un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15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4710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0"/>
            <a:ext cx="7762056" cy="1143000"/>
          </a:xfrm>
        </p:spPr>
        <p:txBody>
          <a:bodyPr/>
          <a:lstStyle/>
          <a:p>
            <a:pPr algn="r"/>
            <a:r>
              <a:rPr lang="en-US" dirty="0" smtClean="0"/>
              <a:t>Avon</a:t>
            </a:r>
            <a:endParaRPr lang="ro-RO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16</a:t>
            </a:fld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122" name="Picture 2" descr="C:\Users\Bogdan\Desktop\Av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34" y="1430832"/>
            <a:ext cx="8667768" cy="4176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8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0"/>
            <a:ext cx="7762056" cy="1143000"/>
          </a:xfrm>
        </p:spPr>
        <p:txBody>
          <a:bodyPr/>
          <a:lstStyle/>
          <a:p>
            <a:pPr algn="r"/>
            <a:r>
              <a:rPr lang="en-US" dirty="0" smtClean="0"/>
              <a:t>Khan Wars</a:t>
            </a:r>
            <a:endParaRPr lang="ro-RO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17</a:t>
            </a:fld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 descr="C:\Users\Bogdan\Desktop\khan war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0650"/>
            <a:ext cx="7620000" cy="4076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9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0"/>
            <a:ext cx="7762056" cy="1143000"/>
          </a:xfrm>
        </p:spPr>
        <p:txBody>
          <a:bodyPr/>
          <a:lstStyle/>
          <a:p>
            <a:pPr algn="r"/>
            <a:r>
              <a:rPr lang="en-US" dirty="0" smtClean="0"/>
              <a:t>Khan Wars</a:t>
            </a:r>
            <a:endParaRPr lang="ro-RO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18</a:t>
            </a:fld>
            <a:endParaRPr lang="ro-RO" dirty="0"/>
          </a:p>
        </p:txBody>
      </p:sp>
      <p:sp>
        <p:nvSpPr>
          <p:cNvPr id="2" name="TextBox 1"/>
          <p:cNvSpPr txBox="1"/>
          <p:nvPr/>
        </p:nvSpPr>
        <p:spPr>
          <a:xfrm>
            <a:off x="683568" y="177281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412776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Bogdan\Desktop\kh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5924551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ogdan\Desktop\khan kidu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2654"/>
            <a:ext cx="6248400" cy="857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7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3200" dirty="0" err="1" smtClean="0"/>
              <a:t>Alte</a:t>
            </a:r>
            <a:r>
              <a:rPr lang="en-US" sz="3200" dirty="0" smtClean="0"/>
              <a:t> </a:t>
            </a:r>
            <a:r>
              <a:rPr lang="en-US" sz="3200" dirty="0" err="1" smtClean="0"/>
              <a:t>exemple</a:t>
            </a:r>
            <a:r>
              <a:rPr lang="en-US" sz="3200" dirty="0" smtClean="0"/>
              <a:t> de </a:t>
            </a:r>
            <a:r>
              <a:rPr lang="en-US" sz="3200" dirty="0" err="1" smtClean="0"/>
              <a:t>programe</a:t>
            </a:r>
            <a:r>
              <a:rPr lang="en-US" sz="3200" dirty="0" smtClean="0"/>
              <a:t> de </a:t>
            </a:r>
            <a:r>
              <a:rPr lang="en-US" sz="3200" dirty="0" err="1" smtClean="0"/>
              <a:t>afiliere</a:t>
            </a:r>
            <a:endParaRPr lang="ro-RO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b="1" dirty="0" smtClean="0"/>
              <a:t>Bestjobs.ro</a:t>
            </a:r>
            <a:r>
              <a:rPr lang="ro-RO" dirty="0" smtClean="0"/>
              <a:t> – 1 leu pentru CV, 9 lei pentru CV premium</a:t>
            </a:r>
          </a:p>
          <a:p>
            <a:r>
              <a:rPr lang="ro-RO" b="1" dirty="0" smtClean="0"/>
              <a:t>Provident</a:t>
            </a:r>
            <a:r>
              <a:rPr lang="ro-RO" dirty="0" smtClean="0"/>
              <a:t> – </a:t>
            </a:r>
            <a:r>
              <a:rPr lang="en-US" dirty="0" smtClean="0"/>
              <a:t>10 lei / lead</a:t>
            </a:r>
            <a:endParaRPr lang="ro-RO" dirty="0" smtClean="0"/>
          </a:p>
          <a:p>
            <a:r>
              <a:rPr lang="ro-RO" b="1" dirty="0" smtClean="0"/>
              <a:t>OTP Bank </a:t>
            </a:r>
            <a:r>
              <a:rPr lang="ro-RO" dirty="0" smtClean="0"/>
              <a:t>– 15 lei/lead credit nevoi personale</a:t>
            </a:r>
          </a:p>
          <a:p>
            <a:r>
              <a:rPr lang="ro-RO" b="1" dirty="0" smtClean="0"/>
              <a:t>Lenor Parfumelle </a:t>
            </a:r>
            <a:r>
              <a:rPr lang="ro-RO" dirty="0" smtClean="0"/>
              <a:t>– 2.2 lei/inscriere promotie </a:t>
            </a:r>
            <a:r>
              <a:rPr lang="en-US" dirty="0" smtClean="0"/>
              <a:t>F</a:t>
            </a:r>
            <a:r>
              <a:rPr lang="ro-RO" dirty="0" smtClean="0"/>
              <a:t>acebook </a:t>
            </a:r>
          </a:p>
          <a:p>
            <a:r>
              <a:rPr lang="ro-RO" b="1" dirty="0" smtClean="0"/>
              <a:t>Oriflame</a:t>
            </a:r>
            <a:r>
              <a:rPr lang="ro-RO" dirty="0" smtClean="0"/>
              <a:t> – 4 lei/inscriere pe www.faracompromisuri.ro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19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1540226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Affiliate marketing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b="1" i="1" dirty="0" smtClean="0"/>
              <a:t>Affiliate marketing is performance based marketing at its best. </a:t>
            </a:r>
            <a:r>
              <a:rPr lang="en-US" sz="2000" i="1" dirty="0" smtClean="0"/>
              <a:t>It is a channel made up of an ecosystem of </a:t>
            </a:r>
            <a:r>
              <a:rPr lang="en-US" sz="2000" b="1" i="1" dirty="0" smtClean="0"/>
              <a:t>affiliates (or publishers)</a:t>
            </a:r>
            <a:r>
              <a:rPr lang="en-US" sz="2000" i="1" dirty="0" smtClean="0"/>
              <a:t>, </a:t>
            </a:r>
            <a:r>
              <a:rPr lang="en-US" sz="2000" b="1" i="1" dirty="0" smtClean="0"/>
              <a:t>networks and merchants (or retailers)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that interact to increase the number of conversions an advertiser makes online </a:t>
            </a:r>
            <a:r>
              <a:rPr lang="en-US" sz="2000" i="1" dirty="0" smtClean="0"/>
              <a:t>which could be anything from a sale to a newsletter sign-up.</a:t>
            </a:r>
          </a:p>
          <a:p>
            <a:pPr marL="0" lvl="1" indent="0">
              <a:buNone/>
            </a:pPr>
            <a:endParaRPr lang="en-US" sz="2000" i="1" dirty="0" smtClean="0"/>
          </a:p>
          <a:p>
            <a:pPr marL="0" lvl="1" indent="0">
              <a:buNone/>
            </a:pPr>
            <a:r>
              <a:rPr lang="en-US" sz="2000" b="1" i="1" dirty="0" smtClean="0"/>
              <a:t>Affiliate marketing works like a virtual sales team, paid only on commission. </a:t>
            </a:r>
            <a:r>
              <a:rPr lang="en-US" sz="2000" i="1" dirty="0" smtClean="0"/>
              <a:t>Because payment only happens if a placement performs, this channel is widely used by advertisers to grow sales in a highly measurable and cost-effective way.</a:t>
            </a:r>
          </a:p>
          <a:p>
            <a:pPr marL="0" lvl="1" indent="0" algn="r">
              <a:buNone/>
            </a:pPr>
            <a:r>
              <a:rPr lang="en-US" sz="4000" b="1" i="1" dirty="0" smtClean="0"/>
              <a:t>(IAB UK)</a:t>
            </a:r>
          </a:p>
          <a:p>
            <a:pPr marL="0" lvl="1" indent="0">
              <a:buNone/>
            </a:pPr>
            <a:endParaRPr lang="en-US" sz="2000" i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 err="1" smtClean="0"/>
              <a:t>Marketingul</a:t>
            </a:r>
            <a:r>
              <a:rPr lang="en-US" dirty="0" smtClean="0"/>
              <a:t> </a:t>
            </a:r>
            <a:r>
              <a:rPr lang="en-US" dirty="0" err="1"/>
              <a:t>Afiliat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 </a:t>
            </a:r>
            <a:r>
              <a:rPr lang="en-US" dirty="0" err="1"/>
              <a:t>doar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smtClean="0"/>
              <a:t>ecommerce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685800" y="2132856"/>
            <a:ext cx="7772400" cy="1500187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Generarea</a:t>
            </a:r>
            <a:r>
              <a:rPr lang="en-US" dirty="0" smtClean="0"/>
              <a:t> de lead-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o </a:t>
            </a:r>
            <a:r>
              <a:rPr lang="en-US" dirty="0" err="1" smtClean="0"/>
              <a:t>componenta</a:t>
            </a:r>
            <a:r>
              <a:rPr lang="en-US" dirty="0" smtClean="0"/>
              <a:t> </a:t>
            </a:r>
            <a:r>
              <a:rPr lang="en-US" dirty="0" err="1" smtClean="0"/>
              <a:t>importanta</a:t>
            </a:r>
            <a:r>
              <a:rPr lang="en-US" dirty="0" smtClean="0"/>
              <a:t> a </a:t>
            </a:r>
            <a:r>
              <a:rPr lang="en-US" dirty="0" err="1" smtClean="0"/>
              <a:t>marketingului</a:t>
            </a:r>
            <a:r>
              <a:rPr lang="en-US" dirty="0" smtClean="0"/>
              <a:t> </a:t>
            </a:r>
            <a:r>
              <a:rPr lang="en-US" dirty="0" err="1" smtClean="0"/>
              <a:t>afiliat</a:t>
            </a:r>
            <a:r>
              <a:rPr lang="en-US" dirty="0" smtClean="0"/>
              <a:t>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Lead = </a:t>
            </a:r>
            <a:r>
              <a:rPr lang="en-US" dirty="0" err="1" smtClean="0"/>
              <a:t>completare</a:t>
            </a:r>
            <a:r>
              <a:rPr lang="en-US" dirty="0" smtClean="0"/>
              <a:t> </a:t>
            </a:r>
            <a:r>
              <a:rPr lang="en-US" dirty="0" err="1" smtClean="0"/>
              <a:t>formular</a:t>
            </a:r>
            <a:r>
              <a:rPr lang="en-US" dirty="0" smtClean="0"/>
              <a:t>, </a:t>
            </a:r>
            <a:r>
              <a:rPr lang="en-US" dirty="0" err="1" smtClean="0"/>
              <a:t>abonare</a:t>
            </a:r>
            <a:r>
              <a:rPr lang="en-US" dirty="0" smtClean="0"/>
              <a:t> newsletter, </a:t>
            </a:r>
            <a:r>
              <a:rPr lang="en-US" dirty="0" err="1" smtClean="0"/>
              <a:t>creare</a:t>
            </a:r>
            <a:r>
              <a:rPr lang="en-US" dirty="0" smtClean="0"/>
              <a:t> </a:t>
            </a:r>
            <a:r>
              <a:rPr lang="en-US" dirty="0" err="1" smtClean="0"/>
              <a:t>cont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Exista</a:t>
            </a:r>
            <a:r>
              <a:rPr lang="en-US" dirty="0" smtClean="0"/>
              <a:t> lead-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in </a:t>
            </a:r>
            <a:r>
              <a:rPr lang="en-US" dirty="0" err="1" smtClean="0"/>
              <a:t>cazul</a:t>
            </a:r>
            <a:r>
              <a:rPr lang="en-US" dirty="0" smtClean="0"/>
              <a:t> </a:t>
            </a:r>
            <a:r>
              <a:rPr lang="en-US" dirty="0" err="1" smtClean="0"/>
              <a:t>magazinelor</a:t>
            </a:r>
            <a:r>
              <a:rPr lang="en-US" dirty="0" smtClean="0"/>
              <a:t> online. De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nu </a:t>
            </a:r>
            <a:r>
              <a:rPr lang="en-US" dirty="0" err="1" smtClean="0"/>
              <a:t>incurajati</a:t>
            </a:r>
            <a:r>
              <a:rPr lang="en-US" dirty="0" smtClean="0"/>
              <a:t> </a:t>
            </a:r>
            <a:r>
              <a:rPr lang="en-US" dirty="0" err="1" smtClean="0"/>
              <a:t>afiliatii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promoveze</a:t>
            </a:r>
            <a:r>
              <a:rPr lang="en-US" dirty="0" smtClean="0"/>
              <a:t> </a:t>
            </a:r>
            <a:r>
              <a:rPr lang="en-US" dirty="0" err="1" smtClean="0"/>
              <a:t>crearea</a:t>
            </a:r>
            <a:r>
              <a:rPr lang="en-US" dirty="0" smtClean="0"/>
              <a:t> de </a:t>
            </a:r>
            <a:r>
              <a:rPr lang="en-US" dirty="0" err="1" smtClean="0"/>
              <a:t>cont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abonarea</a:t>
            </a:r>
            <a:r>
              <a:rPr lang="en-US" dirty="0" smtClean="0"/>
              <a:t> la newsletter?</a:t>
            </a:r>
          </a:p>
          <a:p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20</a:t>
            </a:fld>
            <a:endParaRPr lang="ro-RO" dirty="0"/>
          </a:p>
        </p:txBody>
      </p:sp>
      <p:pic>
        <p:nvPicPr>
          <p:cNvPr id="1026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4270043" y="4581129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51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800" cy="1362075"/>
          </a:xfrm>
        </p:spPr>
        <p:txBody>
          <a:bodyPr>
            <a:normAutofit/>
          </a:bodyPr>
          <a:lstStyle/>
          <a:p>
            <a:pPr algn="r"/>
            <a:r>
              <a:rPr lang="en-US" dirty="0" err="1" smtClean="0"/>
              <a:t>Mitul</a:t>
            </a:r>
            <a:r>
              <a:rPr lang="en-US" dirty="0" smtClean="0"/>
              <a:t> nr. 3 </a:t>
            </a:r>
            <a:br>
              <a:rPr lang="en-US" dirty="0" smtClean="0"/>
            </a:br>
            <a:r>
              <a:rPr lang="en-US" dirty="0" err="1" smtClean="0"/>
              <a:t>Mituri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Afiliati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advertiseri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2634085"/>
          </a:xfrm>
        </p:spPr>
        <p:txBody>
          <a:bodyPr anchor="ctr">
            <a:normAutofit/>
          </a:bodyPr>
          <a:lstStyle/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21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44612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980728"/>
          </a:xfrm>
        </p:spPr>
        <p:txBody>
          <a:bodyPr/>
          <a:lstStyle/>
          <a:p>
            <a:pPr algn="r"/>
            <a:r>
              <a:rPr lang="en-US" b="1" dirty="0" smtClean="0"/>
              <a:t>Cine </a:t>
            </a:r>
            <a:r>
              <a:rPr lang="en-US" b="1" dirty="0" err="1" smtClean="0"/>
              <a:t>sunt</a:t>
            </a:r>
            <a:r>
              <a:rPr lang="en-US" b="1" dirty="0" smtClean="0"/>
              <a:t> </a:t>
            </a:r>
            <a:r>
              <a:rPr lang="en-US" b="1" dirty="0" err="1" smtClean="0"/>
              <a:t>afiliatii</a:t>
            </a:r>
            <a:r>
              <a:rPr lang="en-US" b="1" dirty="0" smtClean="0"/>
              <a:t>?</a:t>
            </a:r>
            <a:endParaRPr lang="ro-RO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o-RO" dirty="0"/>
              <a:t>Publisheri (stiri, video, ugc, social networks etc.)</a:t>
            </a:r>
          </a:p>
          <a:p>
            <a:r>
              <a:rPr lang="ro-RO" dirty="0"/>
              <a:t>Proiecte dedicate – comparatoare de preturi, agregatoare de reduceri colective, site-uri de cash-back, cupoane de reduceri, mall-uri virtuale cu diferite functionalitati (pe categorii produse, branduri, marimi, culori, discount-uri etc.)</a:t>
            </a:r>
          </a:p>
          <a:p>
            <a:r>
              <a:rPr lang="ro-RO" dirty="0"/>
              <a:t>Afiliati care trimit trafic platit (PPC) – </a:t>
            </a:r>
            <a:r>
              <a:rPr lang="en-US" dirty="0" smtClean="0"/>
              <a:t>A</a:t>
            </a:r>
            <a:r>
              <a:rPr lang="ro-RO" dirty="0" smtClean="0"/>
              <a:t>d</a:t>
            </a:r>
            <a:r>
              <a:rPr lang="en-US" dirty="0" smtClean="0"/>
              <a:t>W</a:t>
            </a:r>
            <a:r>
              <a:rPr lang="ro-RO" dirty="0" smtClean="0"/>
              <a:t>ords</a:t>
            </a:r>
            <a:r>
              <a:rPr lang="ro-RO" dirty="0"/>
              <a:t>, </a:t>
            </a:r>
            <a:r>
              <a:rPr lang="en-US" dirty="0" smtClean="0"/>
              <a:t>F</a:t>
            </a:r>
            <a:r>
              <a:rPr lang="ro-RO" dirty="0" smtClean="0"/>
              <a:t>acebook</a:t>
            </a:r>
            <a:r>
              <a:rPr lang="ro-RO" dirty="0"/>
              <a:t>, alte </a:t>
            </a:r>
            <a:r>
              <a:rPr lang="ro-RO" dirty="0" smtClean="0"/>
              <a:t>retele</a:t>
            </a:r>
            <a:endParaRPr lang="en-US" dirty="0" smtClean="0"/>
          </a:p>
          <a:p>
            <a:r>
              <a:rPr lang="en-US" dirty="0" err="1" smtClean="0"/>
              <a:t>Comunitati</a:t>
            </a:r>
            <a:r>
              <a:rPr lang="en-US" dirty="0" smtClean="0"/>
              <a:t> online (Facebook, </a:t>
            </a:r>
            <a:r>
              <a:rPr lang="en-US" dirty="0" err="1" smtClean="0"/>
              <a:t>forumuri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Bloggeri</a:t>
            </a:r>
            <a:endParaRPr lang="ro-RO" dirty="0"/>
          </a:p>
          <a:p>
            <a:r>
              <a:rPr lang="ro-RO" dirty="0"/>
              <a:t>Email marketing</a:t>
            </a:r>
          </a:p>
          <a:p>
            <a:endParaRPr lang="ro-RO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22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675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Afiliati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>
            <a:noAutofit/>
          </a:bodyPr>
          <a:lstStyle/>
          <a:p>
            <a:pPr marL="400050" lvl="2" indent="0">
              <a:buNone/>
            </a:pPr>
            <a:endParaRPr lang="en-US" b="1" dirty="0" smtClean="0"/>
          </a:p>
          <a:p>
            <a:pPr marL="0" lvl="1" indent="0">
              <a:buNone/>
            </a:pPr>
            <a:endParaRPr lang="en-US" sz="24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stirileprotv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52" y="3247562"/>
            <a:ext cx="1305868" cy="1136405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Picture 7" descr="stefani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9944" y="1764702"/>
            <a:ext cx="1207097" cy="120709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9" name="Picture 8" descr="sori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9467" y="5196927"/>
            <a:ext cx="1233302" cy="132744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0" name="Picture 9" descr="claudia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4613" y="2853144"/>
            <a:ext cx="1195293" cy="146783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2" name="Picture 11" descr="dan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14578" y="5219083"/>
            <a:ext cx="1235365" cy="1305291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Picture 2" descr="C:\Users\Bogdan\Desktop\logo-icor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570" y="4567625"/>
            <a:ext cx="2823791" cy="49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Bogdan\Desktop\tpu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159" y="342067"/>
            <a:ext cx="1718866" cy="128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1447800"/>
            <a:ext cx="5638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/>
            <a:r>
              <a:rPr lang="en-US" sz="2400" dirty="0" err="1" smtClean="0"/>
              <a:t>Peste</a:t>
            </a:r>
            <a:r>
              <a:rPr lang="en-US" sz="2400" dirty="0" smtClean="0"/>
              <a:t> 20.000:</a:t>
            </a:r>
          </a:p>
          <a:p>
            <a:pPr marL="285750" lvl="1"/>
            <a:endParaRPr lang="en-US" sz="2400" dirty="0" smtClean="0"/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err="1" smtClean="0"/>
              <a:t>Publisheri</a:t>
            </a:r>
            <a:endParaRPr lang="en-US" sz="2400" dirty="0"/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err="1" smtClean="0"/>
              <a:t>Forumuri</a:t>
            </a:r>
            <a:endParaRPr lang="en-US" sz="2400" dirty="0" smtClean="0"/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err="1" smtClean="0"/>
              <a:t>Comunitati</a:t>
            </a:r>
            <a:endParaRPr lang="en-US" sz="2400" dirty="0" smtClean="0"/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err="1" smtClean="0"/>
              <a:t>Siteuri</a:t>
            </a:r>
            <a:r>
              <a:rPr lang="en-US" sz="2400" dirty="0" smtClean="0"/>
              <a:t> Q&amp;A</a:t>
            </a:r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err="1"/>
              <a:t>Bloguri</a:t>
            </a:r>
            <a:endParaRPr lang="en-US" sz="2400" dirty="0"/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err="1" smtClean="0"/>
              <a:t>Proiecte</a:t>
            </a:r>
            <a:r>
              <a:rPr lang="en-US" sz="2400" dirty="0" smtClean="0"/>
              <a:t> dedicate (</a:t>
            </a:r>
            <a:r>
              <a:rPr lang="en-US" sz="2400" dirty="0" err="1" smtClean="0"/>
              <a:t>cashback</a:t>
            </a:r>
            <a:r>
              <a:rPr lang="en-US" sz="2400" dirty="0" smtClean="0"/>
              <a:t>, </a:t>
            </a:r>
            <a:r>
              <a:rPr lang="en-US" sz="2400" dirty="0" err="1" smtClean="0"/>
              <a:t>comparatoare</a:t>
            </a:r>
            <a:r>
              <a:rPr lang="en-US" sz="2400" dirty="0" smtClean="0"/>
              <a:t> de </a:t>
            </a:r>
            <a:r>
              <a:rPr lang="en-US" sz="2400" dirty="0" err="1" smtClean="0"/>
              <a:t>preturi</a:t>
            </a:r>
            <a:r>
              <a:rPr lang="en-US" sz="2400" dirty="0" smtClean="0"/>
              <a:t>, </a:t>
            </a:r>
            <a:r>
              <a:rPr lang="en-US" sz="2400" dirty="0" err="1" smtClean="0"/>
              <a:t>vouchere</a:t>
            </a:r>
            <a:r>
              <a:rPr lang="en-US" sz="2400" dirty="0" smtClean="0"/>
              <a:t>)</a:t>
            </a:r>
          </a:p>
          <a:p>
            <a:pPr marL="571500" lvl="1" indent="-285750">
              <a:buFont typeface="Arial" pitchFamily="34" charset="0"/>
              <a:buChar char="•"/>
            </a:pPr>
            <a:r>
              <a:rPr lang="en-US" sz="2400" dirty="0" smtClean="0"/>
              <a:t>Internet </a:t>
            </a:r>
            <a:r>
              <a:rPr lang="en-US" sz="2400" dirty="0" err="1" smtClean="0"/>
              <a:t>marketeri</a:t>
            </a:r>
            <a:r>
              <a:rPr lang="en-US" sz="2400" dirty="0" smtClean="0"/>
              <a:t> (</a:t>
            </a:r>
            <a:r>
              <a:rPr lang="en-US" sz="2400" dirty="0" err="1" smtClean="0"/>
              <a:t>experti</a:t>
            </a:r>
            <a:r>
              <a:rPr lang="en-US" sz="2400" dirty="0" smtClean="0"/>
              <a:t> in Google </a:t>
            </a:r>
            <a:r>
              <a:rPr lang="en-US" sz="2400" dirty="0" err="1" smtClean="0"/>
              <a:t>AdWords</a:t>
            </a:r>
            <a:r>
              <a:rPr lang="en-US" sz="2400" dirty="0" smtClean="0"/>
              <a:t>, Facebook, email marketing etc.)</a:t>
            </a:r>
          </a:p>
          <a:p>
            <a:pPr marL="285750" lvl="1"/>
            <a:endParaRPr lang="en-US" sz="2400" dirty="0"/>
          </a:p>
          <a:p>
            <a:pPr marL="571500" lvl="1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1028700" lvl="2" indent="-285750">
              <a:buFont typeface="Arial" pitchFamily="34" charset="0"/>
              <a:buChar char="•"/>
            </a:pPr>
            <a:endParaRPr lang="en-US" sz="2400" dirty="0" smtClean="0"/>
          </a:p>
        </p:txBody>
      </p:sp>
      <p:pic>
        <p:nvPicPr>
          <p:cNvPr id="14" name="Picture 13" descr="vla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50373" y="1219200"/>
            <a:ext cx="1163771" cy="13097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381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55776" y="0"/>
            <a:ext cx="6588224" cy="980728"/>
          </a:xfrm>
        </p:spPr>
        <p:txBody>
          <a:bodyPr/>
          <a:lstStyle/>
          <a:p>
            <a:pPr algn="r"/>
            <a:r>
              <a:rPr lang="en-US" b="1" dirty="0" smtClean="0"/>
              <a:t>Cine </a:t>
            </a:r>
            <a:r>
              <a:rPr lang="en-US" b="1" dirty="0" err="1" smtClean="0"/>
              <a:t>sunt</a:t>
            </a:r>
            <a:r>
              <a:rPr lang="en-US" b="1" dirty="0" smtClean="0"/>
              <a:t> </a:t>
            </a:r>
            <a:r>
              <a:rPr lang="en-US" b="1" dirty="0" err="1" smtClean="0"/>
              <a:t>advertiserii</a:t>
            </a:r>
            <a:r>
              <a:rPr lang="en-US" b="1" dirty="0" smtClean="0"/>
              <a:t>?</a:t>
            </a:r>
            <a:endParaRPr lang="ro-RO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Magazine online </a:t>
            </a:r>
            <a:r>
              <a:rPr lang="en-US" dirty="0" err="1" smtClean="0"/>
              <a:t>si</a:t>
            </a:r>
            <a:r>
              <a:rPr lang="en-US" dirty="0" smtClean="0"/>
              <a:t> business-</a:t>
            </a:r>
            <a:r>
              <a:rPr lang="en-US" dirty="0" err="1" smtClean="0"/>
              <a:t>uri</a:t>
            </a:r>
            <a:r>
              <a:rPr lang="en-US" dirty="0" smtClean="0"/>
              <a:t> care au </a:t>
            </a:r>
            <a:r>
              <a:rPr lang="en-US" dirty="0" err="1" smtClean="0"/>
              <a:t>nevoie</a:t>
            </a:r>
            <a:r>
              <a:rPr lang="en-US" dirty="0" smtClean="0"/>
              <a:t> de lead-</a:t>
            </a:r>
            <a:r>
              <a:rPr lang="en-US" dirty="0" err="1" smtClean="0"/>
              <a:t>uri</a:t>
            </a:r>
            <a:endParaRPr lang="en-US" dirty="0" smtClean="0"/>
          </a:p>
          <a:p>
            <a:r>
              <a:rPr lang="en-US" dirty="0" smtClean="0"/>
              <a:t>In special B2C, </a:t>
            </a:r>
            <a:r>
              <a:rPr lang="en-US" dirty="0" err="1" smtClean="0"/>
              <a:t>insa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B2B</a:t>
            </a:r>
          </a:p>
          <a:p>
            <a:r>
              <a:rPr lang="en-US" dirty="0" err="1" smtClean="0"/>
              <a:t>Companii</a:t>
            </a:r>
            <a:r>
              <a:rPr lang="en-US" dirty="0" smtClean="0"/>
              <a:t> </a:t>
            </a:r>
            <a:r>
              <a:rPr lang="en-US" dirty="0" err="1" smtClean="0"/>
              <a:t>mari</a:t>
            </a:r>
            <a:r>
              <a:rPr lang="en-US" dirty="0" smtClean="0"/>
              <a:t> (</a:t>
            </a:r>
            <a:r>
              <a:rPr lang="en-US" dirty="0" err="1" smtClean="0"/>
              <a:t>romanesti</a:t>
            </a:r>
            <a:r>
              <a:rPr lang="en-US" dirty="0" smtClean="0"/>
              <a:t>, </a:t>
            </a:r>
            <a:r>
              <a:rPr lang="en-US" dirty="0" err="1" smtClean="0"/>
              <a:t>multinationale</a:t>
            </a:r>
            <a:r>
              <a:rPr lang="en-US" dirty="0" smtClean="0"/>
              <a:t>), business-</a:t>
            </a:r>
            <a:r>
              <a:rPr lang="en-US" dirty="0" err="1" smtClean="0"/>
              <a:t>uri</a:t>
            </a:r>
            <a:r>
              <a:rPr lang="en-US" dirty="0" smtClean="0"/>
              <a:t> </a:t>
            </a:r>
            <a:r>
              <a:rPr lang="en-US" dirty="0" err="1" smtClean="0"/>
              <a:t>mici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medii</a:t>
            </a:r>
            <a:r>
              <a:rPr lang="en-US" dirty="0" smtClean="0"/>
              <a:t> </a:t>
            </a:r>
            <a:r>
              <a:rPr lang="en-US" dirty="0" err="1" smtClean="0"/>
              <a:t>antreprenoriale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chiar</a:t>
            </a:r>
            <a:r>
              <a:rPr lang="en-US" dirty="0" smtClean="0"/>
              <a:t> business-</a:t>
            </a:r>
            <a:r>
              <a:rPr lang="en-US" dirty="0" err="1" smtClean="0"/>
              <a:t>uri</a:t>
            </a:r>
            <a:r>
              <a:rPr lang="en-US" dirty="0" smtClean="0"/>
              <a:t> de </a:t>
            </a:r>
            <a:r>
              <a:rPr lang="en-US" dirty="0" err="1" smtClean="0"/>
              <a:t>familie</a:t>
            </a:r>
            <a:r>
              <a:rPr lang="en-US" dirty="0" smtClean="0"/>
              <a:t> </a:t>
            </a:r>
            <a:r>
              <a:rPr lang="en-US" dirty="0" err="1" smtClean="0"/>
              <a:t>sau</a:t>
            </a:r>
            <a:r>
              <a:rPr lang="en-US" dirty="0" smtClean="0"/>
              <a:t> part-time.</a:t>
            </a:r>
            <a:endParaRPr lang="ro-RO" dirty="0" smtClean="0"/>
          </a:p>
          <a:p>
            <a:endParaRPr lang="ro-RO" dirty="0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165850"/>
            <a:ext cx="2133600" cy="365125"/>
          </a:xfrm>
        </p:spPr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24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09520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Advertiseri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400" dirty="0" err="1" smtClean="0"/>
              <a:t>Peste</a:t>
            </a:r>
            <a:r>
              <a:rPr lang="en-US" sz="2400" dirty="0" smtClean="0"/>
              <a:t> 250: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Elefant.ro – 7%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Avon – 7 RON / lead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F64 – 2%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evoMAG</a:t>
            </a:r>
            <a:r>
              <a:rPr lang="en-US" sz="2400" dirty="0" smtClean="0"/>
              <a:t> – 3%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/>
              <a:t>TinaR</a:t>
            </a:r>
            <a:r>
              <a:rPr lang="en-US" sz="2400" dirty="0" smtClean="0"/>
              <a:t> – 10%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OTP Bank – 14 RON / lead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Astra </a:t>
            </a:r>
            <a:r>
              <a:rPr lang="en-US" sz="2400" dirty="0" err="1" smtClean="0"/>
              <a:t>Asigurari</a:t>
            </a:r>
            <a:r>
              <a:rPr lang="en-US" sz="2400" dirty="0" smtClean="0"/>
              <a:t> – 7%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3 </a:t>
            </a:r>
            <a:r>
              <a:rPr lang="en-US" sz="2400" dirty="0" err="1" smtClean="0"/>
              <a:t>Susisses</a:t>
            </a:r>
            <a:r>
              <a:rPr lang="en-US" sz="2400" dirty="0" smtClean="0"/>
              <a:t> – 5%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Fashion Days – 13%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</a:t>
            </a:r>
            <a:r>
              <a:rPr lang="en-US" sz="2400" dirty="0" err="1" smtClean="0"/>
              <a:t>vanzare</a:t>
            </a:r>
            <a:endParaRPr lang="en-US" sz="24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Provident – 10 RON / lead</a:t>
            </a:r>
          </a:p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9" descr="D:\Prezentare\Advertiseri\provid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9642" y="3050654"/>
            <a:ext cx="1548433" cy="339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1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9172" y="3626201"/>
            <a:ext cx="1070433" cy="5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D:\Prezentare\Advertiseri\3suiss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14432" y="4159039"/>
            <a:ext cx="1271333" cy="482867"/>
          </a:xfrm>
          <a:prstGeom prst="rect">
            <a:avLst/>
          </a:prstGeom>
          <a:noFill/>
        </p:spPr>
      </p:pic>
      <p:pic>
        <p:nvPicPr>
          <p:cNvPr id="10" name="Picture 4" descr="D:\Prezentare\Advertiseri\otp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39068" y="2234509"/>
            <a:ext cx="972878" cy="972878"/>
          </a:xfrm>
          <a:prstGeom prst="rect">
            <a:avLst/>
          </a:prstGeom>
          <a:noFill/>
        </p:spPr>
      </p:pic>
      <p:pic>
        <p:nvPicPr>
          <p:cNvPr id="12" name="Picture 6" descr="C:\Users\Bogdan\Desktop\tinar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52" y="3389901"/>
            <a:ext cx="1229794" cy="374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C:\Users\Bogdan\Desktop\evom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094" y="4328060"/>
            <a:ext cx="1362236" cy="80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Bogdan\Desktop\f6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261" y="2234509"/>
            <a:ext cx="1440480" cy="5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C:\Users\Bogdan\Desktop\astra asigurar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51" y="1616901"/>
            <a:ext cx="947256" cy="41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Bogdan\Desktop\Avon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478838"/>
            <a:ext cx="1320546" cy="66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gdan\Desktop\fashion day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152" y="4737099"/>
            <a:ext cx="1303613" cy="121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97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Super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puterile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in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marketingul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afiliat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323528" y="1340768"/>
            <a:ext cx="3008313" cy="45030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800" smtClean="0"/>
              <a:t>You can’t fake your super powers in affiliate marketing</a:t>
            </a:r>
            <a:endParaRPr lang="ro-RO" sz="4800" dirty="0"/>
          </a:p>
        </p:txBody>
      </p:sp>
      <p:pic>
        <p:nvPicPr>
          <p:cNvPr id="10" name="Picture 2" descr="C:\Users\Bogdan\Desktop\Super_powers!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600200"/>
            <a:ext cx="47625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Cum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ar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trebui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fie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relatia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dintre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advertiseri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afiliati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(ex: co-branding)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34073"/>
            <a:ext cx="4647806" cy="3567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62400"/>
            <a:ext cx="5832239" cy="359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Bent Arrow 2"/>
          <p:cNvSpPr/>
          <p:nvPr/>
        </p:nvSpPr>
        <p:spPr>
          <a:xfrm flipV="1">
            <a:off x="538619" y="4956130"/>
            <a:ext cx="4038600" cy="914400"/>
          </a:xfrm>
          <a:prstGeom prst="bentArrow">
            <a:avLst>
              <a:gd name="adj1" fmla="val 5454"/>
              <a:gd name="adj2" fmla="val 10012"/>
              <a:gd name="adj3" fmla="val 25000"/>
              <a:gd name="adj4" fmla="val 25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2766" y="1978958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Comision</a:t>
            </a:r>
            <a:r>
              <a:rPr lang="en-US" sz="2800" b="1" dirty="0" smtClean="0"/>
              <a:t>: 10%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27036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Mituri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Afiliati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advertiseri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2634085"/>
          </a:xfrm>
        </p:spPr>
        <p:txBody>
          <a:bodyPr anchor="ctr"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peste</a:t>
            </a:r>
            <a:r>
              <a:rPr lang="en-US" dirty="0" smtClean="0"/>
              <a:t> 22.000 de </a:t>
            </a:r>
            <a:r>
              <a:rPr lang="en-US" dirty="0" err="1" smtClean="0"/>
              <a:t>afiliati</a:t>
            </a:r>
            <a:r>
              <a:rPr lang="en-US" dirty="0" smtClean="0"/>
              <a:t> in 2Parale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peste</a:t>
            </a:r>
            <a:r>
              <a:rPr lang="en-US" dirty="0" smtClean="0"/>
              <a:t> 300 de </a:t>
            </a:r>
            <a:r>
              <a:rPr lang="en-US" dirty="0" err="1" smtClean="0"/>
              <a:t>advertiseri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Daca</a:t>
            </a:r>
            <a:r>
              <a:rPr lang="en-US" dirty="0" smtClean="0"/>
              <a:t> nu </a:t>
            </a:r>
            <a:r>
              <a:rPr lang="en-US" dirty="0" err="1" smtClean="0"/>
              <a:t>ai</a:t>
            </a:r>
            <a:r>
              <a:rPr lang="en-US" dirty="0" smtClean="0"/>
              <a:t> un </a:t>
            </a:r>
            <a:r>
              <a:rPr lang="en-US" dirty="0" err="1" smtClean="0"/>
              <a:t>departament</a:t>
            </a:r>
            <a:r>
              <a:rPr lang="en-US" dirty="0" smtClean="0"/>
              <a:t> </a:t>
            </a:r>
            <a:r>
              <a:rPr lang="en-US" dirty="0" err="1" smtClean="0"/>
              <a:t>urias</a:t>
            </a:r>
            <a:r>
              <a:rPr lang="en-US" dirty="0" smtClean="0"/>
              <a:t> de marketing online (SEO, Google </a:t>
            </a:r>
            <a:r>
              <a:rPr lang="en-US" dirty="0" err="1" smtClean="0"/>
              <a:t>AdWords</a:t>
            </a:r>
            <a:r>
              <a:rPr lang="en-US" dirty="0" smtClean="0"/>
              <a:t>, Facebook, Email marketing, </a:t>
            </a:r>
            <a:r>
              <a:rPr lang="en-US" dirty="0" err="1" smtClean="0"/>
              <a:t>Pinterest</a:t>
            </a:r>
            <a:r>
              <a:rPr lang="en-US" dirty="0" smtClean="0"/>
              <a:t>, Twitter, Blogging etc.) n-</a:t>
            </a:r>
            <a:r>
              <a:rPr lang="en-US" dirty="0" err="1" smtClean="0"/>
              <a:t>ai</a:t>
            </a:r>
            <a:r>
              <a:rPr lang="en-US" dirty="0" smtClean="0"/>
              <a:t> cum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faci</a:t>
            </a:r>
            <a:r>
              <a:rPr lang="en-US" dirty="0" smtClean="0"/>
              <a:t> </a:t>
            </a:r>
            <a:r>
              <a:rPr lang="en-US" dirty="0" err="1" smtClean="0"/>
              <a:t>treaba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multa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</a:t>
            </a:r>
            <a:r>
              <a:rPr lang="en-US" dirty="0" err="1" smtClean="0"/>
              <a:t>buna</a:t>
            </a:r>
            <a:r>
              <a:rPr lang="en-US" dirty="0" smtClean="0"/>
              <a:t> </a:t>
            </a:r>
            <a:r>
              <a:rPr lang="en-US" dirty="0" err="1" smtClean="0"/>
              <a:t>decat</a:t>
            </a:r>
            <a:r>
              <a:rPr lang="en-US" dirty="0" smtClean="0"/>
              <a:t> 22.000 de </a:t>
            </a:r>
            <a:r>
              <a:rPr lang="en-US" dirty="0" err="1" smtClean="0"/>
              <a:t>afiliati</a:t>
            </a:r>
            <a:r>
              <a:rPr lang="en-US" dirty="0" smtClean="0"/>
              <a:t>. </a:t>
            </a:r>
            <a:r>
              <a:rPr lang="en-US" dirty="0" err="1" smtClean="0"/>
              <a:t>Concentreaza-te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se </a:t>
            </a:r>
            <a:r>
              <a:rPr lang="en-US" dirty="0" err="1" smtClean="0"/>
              <a:t>intampla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site (rata de </a:t>
            </a:r>
            <a:r>
              <a:rPr lang="en-US" dirty="0" err="1" smtClean="0"/>
              <a:t>conversie</a:t>
            </a:r>
            <a:r>
              <a:rPr lang="en-US" dirty="0" smtClean="0"/>
              <a:t>)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lasa</a:t>
            </a:r>
            <a:r>
              <a:rPr lang="en-US" dirty="0" smtClean="0"/>
              <a:t>-I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afiliati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faca</a:t>
            </a:r>
            <a:r>
              <a:rPr lang="en-US" dirty="0" smtClean="0"/>
              <a:t> </a:t>
            </a:r>
            <a:r>
              <a:rPr lang="en-US" dirty="0" err="1" smtClean="0"/>
              <a:t>ceea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stiu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bine, </a:t>
            </a:r>
            <a:r>
              <a:rPr lang="en-US" dirty="0" err="1" smtClean="0"/>
              <a:t>adica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trimita</a:t>
            </a:r>
            <a:r>
              <a:rPr lang="en-US" dirty="0" smtClean="0"/>
              <a:t> </a:t>
            </a:r>
            <a:r>
              <a:rPr lang="en-US" dirty="0" err="1" smtClean="0"/>
              <a:t>trafic</a:t>
            </a:r>
            <a:r>
              <a:rPr lang="en-US" dirty="0" smtClean="0"/>
              <a:t> </a:t>
            </a:r>
            <a:r>
              <a:rPr lang="en-US" dirty="0" err="1" smtClean="0"/>
              <a:t>targetat</a:t>
            </a:r>
            <a:r>
              <a:rPr lang="en-US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Riscul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al </a:t>
            </a:r>
            <a:r>
              <a:rPr lang="en-US" dirty="0" err="1" smtClean="0"/>
              <a:t>afiliatilor</a:t>
            </a:r>
            <a:r>
              <a:rPr lang="en-US" dirty="0" smtClean="0"/>
              <a:t>. </a:t>
            </a:r>
            <a:r>
              <a:rPr lang="en-US" dirty="0" err="1" smtClean="0"/>
              <a:t>Cel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mare </a:t>
            </a:r>
            <a:r>
              <a:rPr lang="en-US" dirty="0" err="1" smtClean="0"/>
              <a:t>risc</a:t>
            </a:r>
            <a:r>
              <a:rPr lang="en-US" dirty="0" smtClean="0"/>
              <a:t> al </a:t>
            </a:r>
            <a:r>
              <a:rPr lang="en-US" dirty="0" err="1" smtClean="0"/>
              <a:t>advertiserilor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aiba</a:t>
            </a:r>
            <a:r>
              <a:rPr lang="en-US" dirty="0" smtClean="0"/>
              <a:t> o </a:t>
            </a:r>
            <a:r>
              <a:rPr lang="en-US" dirty="0" err="1" smtClean="0"/>
              <a:t>factura</a:t>
            </a:r>
            <a:r>
              <a:rPr lang="en-US" dirty="0" smtClean="0"/>
              <a:t> mica.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err="1" smtClean="0"/>
              <a:t>Proiectele</a:t>
            </a:r>
            <a:r>
              <a:rPr lang="en-US" dirty="0" smtClean="0"/>
              <a:t> </a:t>
            </a:r>
            <a:r>
              <a:rPr lang="en-US" dirty="0" err="1" smtClean="0"/>
              <a:t>speciale</a:t>
            </a:r>
            <a:r>
              <a:rPr lang="en-US" dirty="0" smtClean="0"/>
              <a:t> de </a:t>
            </a:r>
            <a:r>
              <a:rPr lang="en-US" dirty="0" err="1" smtClean="0"/>
              <a:t>afiliere</a:t>
            </a:r>
            <a:r>
              <a:rPr lang="en-US" dirty="0" smtClean="0"/>
              <a:t> </a:t>
            </a:r>
            <a:r>
              <a:rPr lang="en-US" dirty="0" err="1" smtClean="0"/>
              <a:t>rezolva</a:t>
            </a:r>
            <a:r>
              <a:rPr lang="en-US" dirty="0" smtClean="0"/>
              <a:t> </a:t>
            </a:r>
            <a:r>
              <a:rPr lang="en-US" dirty="0" err="1" smtClean="0"/>
              <a:t>probleme</a:t>
            </a:r>
            <a:r>
              <a:rPr lang="en-US" dirty="0" smtClean="0"/>
              <a:t> ale </a:t>
            </a:r>
            <a:r>
              <a:rPr lang="en-US" dirty="0" err="1" smtClean="0"/>
              <a:t>utilizatorilor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, </a:t>
            </a:r>
            <a:r>
              <a:rPr lang="en-US" dirty="0" err="1" smtClean="0"/>
              <a:t>drept</a:t>
            </a:r>
            <a:r>
              <a:rPr lang="en-US" dirty="0" smtClean="0"/>
              <a:t> </a:t>
            </a:r>
            <a:r>
              <a:rPr lang="en-US" dirty="0" err="1" smtClean="0"/>
              <a:t>urmare</a:t>
            </a:r>
            <a:r>
              <a:rPr lang="en-US" dirty="0" smtClean="0"/>
              <a:t>, au </a:t>
            </a:r>
            <a:r>
              <a:rPr lang="en-US" dirty="0" err="1" smtClean="0"/>
              <a:t>trafic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fac</a:t>
            </a:r>
            <a:r>
              <a:rPr lang="en-US" dirty="0" smtClean="0"/>
              <a:t> </a:t>
            </a:r>
            <a:r>
              <a:rPr lang="en-US" dirty="0" err="1" smtClean="0"/>
              <a:t>conversii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pPr marL="342900" indent="-342900">
              <a:buFontTx/>
              <a:buChar char="-"/>
            </a:pPr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28</a:t>
            </a:fld>
            <a:endParaRPr lang="ro-RO" dirty="0"/>
          </a:p>
        </p:txBody>
      </p:sp>
      <p:pic>
        <p:nvPicPr>
          <p:cNvPr id="8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4270043" y="4581129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55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4406900"/>
            <a:ext cx="8686800" cy="1362075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Bonus</a:t>
            </a:r>
            <a:br>
              <a:rPr lang="en-US" dirty="0" smtClean="0"/>
            </a:br>
            <a:r>
              <a:rPr lang="en-US" dirty="0" smtClean="0"/>
              <a:t>7 </a:t>
            </a:r>
            <a:r>
              <a:rPr lang="en-US" dirty="0" err="1" smtClean="0"/>
              <a:t>mituri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Seo</a:t>
            </a:r>
            <a:r>
              <a:rPr lang="en-US" dirty="0" smtClean="0"/>
              <a:t> </a:t>
            </a:r>
            <a:r>
              <a:rPr lang="en-US" dirty="0" err="1" smtClean="0"/>
              <a:t>ppc</a:t>
            </a:r>
            <a:r>
              <a:rPr lang="en-US" dirty="0" smtClean="0"/>
              <a:t> </a:t>
            </a:r>
            <a:endParaRPr lang="ro-RO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2634085"/>
          </a:xfrm>
        </p:spPr>
        <p:txBody>
          <a:bodyPr anchor="ctr">
            <a:normAutofit/>
          </a:bodyPr>
          <a:lstStyle/>
          <a:p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29</a:t>
            </a:fld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5611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14313" y="2214562"/>
            <a:ext cx="428625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kern="0" dirty="0" smtClean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 smtClean="0">
              <a:solidFill>
                <a:srgbClr val="595959"/>
              </a:solidFill>
              <a:latin typeface="+mn-lt"/>
              <a:cs typeface="Arial" pitchFamily="34" charset="0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i="1" kern="0" dirty="0">
              <a:solidFill>
                <a:srgbClr val="595959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4578" name="Picture 2" descr="Performance pri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898"/>
            <a:ext cx="6467811" cy="4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1" y="5687178"/>
            <a:ext cx="632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1400" b="1" dirty="0" err="1" smtClean="0"/>
              <a:t>Sursa</a:t>
            </a:r>
            <a:r>
              <a:rPr lang="en-US" sz="1400" b="1" dirty="0" smtClean="0"/>
              <a:t>: </a:t>
            </a:r>
            <a:r>
              <a:rPr lang="en-US" sz="1400" dirty="0">
                <a:hlinkClick r:id="rId4"/>
              </a:rPr>
              <a:t>http://www.affiliates4u.com/news/2013/01/iab-opm-analysis-lead-generations-value-and-role-digital-marketing/</a:t>
            </a:r>
            <a:endParaRPr lang="en-US" sz="1400" b="1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901113" cy="1109687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Online performance marketing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" descr="C:\Users\Bogdan\Desktop\logo 2Para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13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1. Google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AdWords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pentru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afiliere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nu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functioneaza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3504" y="4936339"/>
            <a:ext cx="7620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Majoritatea</a:t>
            </a:r>
            <a:r>
              <a:rPr lang="en-US" dirty="0" smtClean="0"/>
              <a:t> </a:t>
            </a:r>
            <a:r>
              <a:rPr lang="en-US" dirty="0" err="1" smtClean="0"/>
              <a:t>advertiserilor</a:t>
            </a:r>
            <a:r>
              <a:rPr lang="en-US" dirty="0" smtClean="0"/>
              <a:t> permit </a:t>
            </a:r>
            <a:r>
              <a:rPr lang="en-US" dirty="0" err="1" smtClean="0"/>
              <a:t>AdWords</a:t>
            </a:r>
            <a:r>
              <a:rPr lang="en-US" dirty="0" smtClean="0"/>
              <a:t> cu linking direct. </a:t>
            </a:r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poti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trimiti</a:t>
            </a:r>
            <a:r>
              <a:rPr lang="en-US" dirty="0" smtClean="0"/>
              <a:t> </a:t>
            </a:r>
            <a:r>
              <a:rPr lang="en-US" dirty="0" err="1" smtClean="0"/>
              <a:t>traficul</a:t>
            </a:r>
            <a:r>
              <a:rPr lang="en-US" dirty="0" smtClean="0"/>
              <a:t> </a:t>
            </a:r>
            <a:r>
              <a:rPr lang="en-US" dirty="0" err="1" smtClean="0"/>
              <a:t>catre</a:t>
            </a:r>
            <a:r>
              <a:rPr lang="en-US" dirty="0" smtClean="0"/>
              <a:t> </a:t>
            </a:r>
            <a:r>
              <a:rPr lang="en-US" dirty="0" err="1" smtClean="0"/>
              <a:t>siteul</a:t>
            </a:r>
            <a:r>
              <a:rPr lang="en-US" dirty="0" smtClean="0"/>
              <a:t> </a:t>
            </a:r>
            <a:r>
              <a:rPr lang="en-US" dirty="0" err="1" smtClean="0"/>
              <a:t>propriu</a:t>
            </a:r>
            <a:r>
              <a:rPr lang="en-US" dirty="0" smtClean="0"/>
              <a:t> (</a:t>
            </a:r>
            <a:r>
              <a:rPr lang="en-US" dirty="0" err="1" smtClean="0"/>
              <a:t>grija</a:t>
            </a:r>
            <a:r>
              <a:rPr lang="en-US" dirty="0" smtClean="0"/>
              <a:t> la </a:t>
            </a:r>
            <a:r>
              <a:rPr lang="en-US" dirty="0" err="1" smtClean="0"/>
              <a:t>costuri</a:t>
            </a:r>
            <a:r>
              <a:rPr lang="en-US" dirty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la rata de </a:t>
            </a:r>
            <a:r>
              <a:rPr lang="en-US" dirty="0" err="1" smtClean="0"/>
              <a:t>conversie</a:t>
            </a:r>
            <a:r>
              <a:rPr lang="en-US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Targetare</a:t>
            </a:r>
            <a:r>
              <a:rPr lang="en-US" dirty="0" smtClean="0"/>
              <a:t>. </a:t>
            </a:r>
            <a:r>
              <a:rPr lang="en-US" dirty="0" err="1" smtClean="0"/>
              <a:t>Targetare</a:t>
            </a:r>
            <a:r>
              <a:rPr lang="en-US" dirty="0" smtClean="0"/>
              <a:t>. </a:t>
            </a:r>
            <a:r>
              <a:rPr lang="en-US" dirty="0" err="1" smtClean="0"/>
              <a:t>Targetare</a:t>
            </a:r>
            <a:r>
              <a:rPr lang="en-US" dirty="0" smtClean="0"/>
              <a:t>. </a:t>
            </a:r>
            <a:r>
              <a:rPr lang="en-US" dirty="0" err="1" smtClean="0"/>
              <a:t>Adu-ti</a:t>
            </a:r>
            <a:r>
              <a:rPr lang="en-US" dirty="0" smtClean="0"/>
              <a:t> </a:t>
            </a:r>
            <a:r>
              <a:rPr lang="en-US" dirty="0" err="1" smtClean="0"/>
              <a:t>aminte</a:t>
            </a:r>
            <a:r>
              <a:rPr lang="en-US" dirty="0" smtClean="0"/>
              <a:t> de “You can’t fake your super powers in affiliate marketing”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Fara</a:t>
            </a:r>
            <a:r>
              <a:rPr lang="en-US" dirty="0" smtClean="0"/>
              <a:t> brand bidding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62" y="1812140"/>
            <a:ext cx="4521820" cy="3124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3182284" y="668815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233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2.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Magazinele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nu-mi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dau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suficiente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informatii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pentru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 fi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profitabil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979094"/>
            <a:ext cx="7513637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2420284" y="752853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95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3.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Problema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cashflow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In </a:t>
            </a:r>
            <a:r>
              <a:rPr lang="en-US" sz="2000" dirty="0" err="1" smtClean="0"/>
              <a:t>primul</a:t>
            </a:r>
            <a:r>
              <a:rPr lang="en-US" sz="2000" dirty="0" smtClean="0"/>
              <a:t> rand: DOVEDESTE!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In al </a:t>
            </a:r>
            <a:r>
              <a:rPr lang="en-US" sz="2000" dirty="0" err="1" smtClean="0"/>
              <a:t>doilea</a:t>
            </a:r>
            <a:r>
              <a:rPr lang="en-US" sz="2000" dirty="0" smtClean="0"/>
              <a:t> rand: CERE </a:t>
            </a:r>
            <a:r>
              <a:rPr lang="en-US" sz="2000" dirty="0" err="1" smtClean="0"/>
              <a:t>conditii</a:t>
            </a:r>
            <a:r>
              <a:rPr lang="en-US" sz="2000" dirty="0" smtClean="0"/>
              <a:t> </a:t>
            </a:r>
            <a:r>
              <a:rPr lang="en-US" sz="2000" dirty="0" err="1" smtClean="0"/>
              <a:t>speciale</a:t>
            </a:r>
            <a:r>
              <a:rPr lang="en-US" sz="2000" dirty="0" smtClean="0"/>
              <a:t>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/>
              <a:t>In al </a:t>
            </a:r>
            <a:r>
              <a:rPr lang="en-US" sz="2000" dirty="0" err="1" smtClean="0"/>
              <a:t>treilea</a:t>
            </a:r>
            <a:r>
              <a:rPr lang="en-US" sz="2000" dirty="0" smtClean="0"/>
              <a:t> rand: FA PROFIT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tine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pentru</a:t>
            </a:r>
            <a:r>
              <a:rPr lang="en-US" sz="2000" dirty="0" smtClean="0"/>
              <a:t> advertiser!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4098" name="Picture 2" descr="C:\Users\Bogdan\Desktop\slide_131406_43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0" y="1676400"/>
            <a:ext cx="3420410" cy="198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2877485" y="568187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4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4. Am un site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pentru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care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atrag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trafic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organic. Nu are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sens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mai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fac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AdWords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0123" y="2307318"/>
            <a:ext cx="762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/>
              <a:t>Cum </a:t>
            </a:r>
            <a:r>
              <a:rPr lang="en-US" sz="3200" dirty="0" err="1" smtClean="0"/>
              <a:t>montetizez</a:t>
            </a:r>
            <a:r>
              <a:rPr lang="en-US" sz="3200" dirty="0" smtClean="0"/>
              <a:t> un </a:t>
            </a:r>
            <a:r>
              <a:rPr lang="en-US" sz="3200" dirty="0" err="1" smtClean="0"/>
              <a:t>vizitator</a:t>
            </a:r>
            <a:r>
              <a:rPr lang="en-US" sz="3200" dirty="0" smtClean="0"/>
              <a:t> de </a:t>
            </a:r>
            <a:r>
              <a:rPr lang="en-US" sz="3200" dirty="0" err="1" smtClean="0"/>
              <a:t>mai</a:t>
            </a:r>
            <a:r>
              <a:rPr lang="en-US" sz="3200" dirty="0" smtClean="0"/>
              <a:t> </a:t>
            </a:r>
            <a:r>
              <a:rPr lang="en-US" sz="3200" dirty="0" err="1" smtClean="0"/>
              <a:t>multe</a:t>
            </a:r>
            <a:r>
              <a:rPr lang="en-US" sz="3200" dirty="0" smtClean="0"/>
              <a:t> </a:t>
            </a:r>
            <a:r>
              <a:rPr lang="en-US" sz="3200" dirty="0" err="1" smtClean="0"/>
              <a:t>ori</a:t>
            </a:r>
            <a:r>
              <a:rPr lang="en-US" sz="3200" dirty="0" smtClean="0"/>
              <a:t> </a:t>
            </a:r>
            <a:r>
              <a:rPr lang="en-US" sz="3200" dirty="0" err="1" smtClean="0"/>
              <a:t>astfel</a:t>
            </a:r>
            <a:r>
              <a:rPr lang="en-US" sz="3200" dirty="0" smtClean="0"/>
              <a:t> </a:t>
            </a:r>
            <a:r>
              <a:rPr lang="en-US" sz="3200" dirty="0" err="1" smtClean="0"/>
              <a:t>incat</a:t>
            </a:r>
            <a:r>
              <a:rPr lang="en-US" sz="3200" dirty="0" smtClean="0"/>
              <a:t> </a:t>
            </a:r>
            <a:r>
              <a:rPr lang="en-US" sz="3200" dirty="0" err="1" smtClean="0"/>
              <a:t>costul</a:t>
            </a:r>
            <a:r>
              <a:rPr lang="en-US" sz="3200" dirty="0" smtClean="0"/>
              <a:t> </a:t>
            </a:r>
            <a:r>
              <a:rPr lang="en-US" sz="3200" dirty="0" err="1" smtClean="0"/>
              <a:t>pe</a:t>
            </a:r>
            <a:r>
              <a:rPr lang="en-US" sz="3200" dirty="0" smtClean="0"/>
              <a:t> o </a:t>
            </a:r>
            <a:r>
              <a:rPr lang="en-US" sz="3200" dirty="0" err="1" smtClean="0"/>
              <a:t>vizita</a:t>
            </a:r>
            <a:r>
              <a:rPr lang="en-US" sz="3200" dirty="0" smtClean="0"/>
              <a:t> </a:t>
            </a:r>
            <a:r>
              <a:rPr lang="en-US" sz="3200" dirty="0" err="1" smtClean="0"/>
              <a:t>sa</a:t>
            </a:r>
            <a:r>
              <a:rPr lang="en-US" sz="3200" dirty="0" smtClean="0"/>
              <a:t> fie </a:t>
            </a:r>
            <a:r>
              <a:rPr lang="en-US" sz="3200" dirty="0" err="1" smtClean="0"/>
              <a:t>mai</a:t>
            </a:r>
            <a:r>
              <a:rPr lang="en-US" sz="3200" dirty="0" smtClean="0"/>
              <a:t> </a:t>
            </a:r>
            <a:r>
              <a:rPr lang="en-US" sz="3200" dirty="0" err="1" smtClean="0"/>
              <a:t>mic</a:t>
            </a:r>
            <a:r>
              <a:rPr lang="en-US" sz="3200" dirty="0" smtClean="0"/>
              <a:t> </a:t>
            </a:r>
            <a:r>
              <a:rPr lang="en-US" sz="3200" dirty="0" err="1" smtClean="0"/>
              <a:t>decat</a:t>
            </a:r>
            <a:r>
              <a:rPr lang="en-US" sz="3200" dirty="0" smtClean="0"/>
              <a:t> revenue </a:t>
            </a:r>
            <a:r>
              <a:rPr lang="en-US" sz="3200" dirty="0" err="1" smtClean="0"/>
              <a:t>pe</a:t>
            </a:r>
            <a:r>
              <a:rPr lang="en-US" sz="3200" dirty="0" smtClean="0"/>
              <a:t> </a:t>
            </a:r>
            <a:r>
              <a:rPr lang="en-US" sz="3200" dirty="0" err="1" smtClean="0"/>
              <a:t>acea</a:t>
            </a:r>
            <a:r>
              <a:rPr lang="en-US" sz="3200" dirty="0" smtClean="0"/>
              <a:t> </a:t>
            </a:r>
            <a:r>
              <a:rPr lang="en-US" sz="3200" dirty="0" err="1" smtClean="0"/>
              <a:t>vizita</a:t>
            </a:r>
            <a:r>
              <a:rPr lang="en-US" sz="3200" dirty="0" smtClean="0"/>
              <a:t>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smtClean="0"/>
              <a:t>Remarketing </a:t>
            </a:r>
            <a:r>
              <a:rPr lang="en-US" sz="2400" dirty="0" err="1" smtClean="0"/>
              <a:t>pentru</a:t>
            </a:r>
            <a:r>
              <a:rPr lang="en-US" sz="2400" dirty="0" smtClean="0"/>
              <a:t> a </a:t>
            </a:r>
            <a:r>
              <a:rPr lang="en-US" sz="2400" dirty="0" err="1" smtClean="0"/>
              <a:t>atrage</a:t>
            </a:r>
            <a:r>
              <a:rPr lang="en-US" sz="2400" dirty="0" smtClean="0"/>
              <a:t> </a:t>
            </a:r>
            <a:r>
              <a:rPr lang="en-US" sz="2400" dirty="0" err="1" smtClean="0"/>
              <a:t>vizitatorii</a:t>
            </a:r>
            <a:r>
              <a:rPr lang="en-US" sz="2400" dirty="0" smtClean="0"/>
              <a:t> </a:t>
            </a:r>
            <a:r>
              <a:rPr lang="en-US" sz="2400" dirty="0" err="1" smtClean="0"/>
              <a:t>inapoi</a:t>
            </a:r>
            <a:r>
              <a:rPr lang="en-US" sz="2400" dirty="0" smtClean="0"/>
              <a:t> </a:t>
            </a:r>
            <a:r>
              <a:rPr lang="en-US" sz="2400" dirty="0" err="1" smtClean="0"/>
              <a:t>pe</a:t>
            </a:r>
            <a:r>
              <a:rPr lang="en-US" sz="2400" dirty="0" smtClean="0"/>
              <a:t> site </a:t>
            </a:r>
            <a:r>
              <a:rPr lang="en-US" sz="2400" dirty="0" err="1" smtClean="0"/>
              <a:t>sau</a:t>
            </a:r>
            <a:r>
              <a:rPr lang="en-US" sz="2400" dirty="0" smtClean="0"/>
              <a:t> remarketing direct </a:t>
            </a:r>
            <a:r>
              <a:rPr lang="en-US" sz="2400" dirty="0" err="1" smtClean="0"/>
              <a:t>prin</a:t>
            </a:r>
            <a:r>
              <a:rPr lang="en-US" sz="2400" dirty="0" smtClean="0"/>
              <a:t> </a:t>
            </a:r>
            <a:r>
              <a:rPr lang="en-US" sz="2400" dirty="0" err="1" smtClean="0"/>
              <a:t>promovarea</a:t>
            </a:r>
            <a:r>
              <a:rPr lang="en-US" sz="2400" dirty="0" smtClean="0"/>
              <a:t> </a:t>
            </a:r>
            <a:r>
              <a:rPr lang="en-US" sz="2400" dirty="0" err="1" smtClean="0"/>
              <a:t>unor</a:t>
            </a:r>
            <a:r>
              <a:rPr lang="en-US" sz="2400" dirty="0" smtClean="0"/>
              <a:t> </a:t>
            </a:r>
            <a:r>
              <a:rPr lang="en-US" sz="2400" dirty="0" err="1" smtClean="0"/>
              <a:t>produse</a:t>
            </a:r>
            <a:r>
              <a:rPr lang="en-US" sz="2400" dirty="0" smtClean="0"/>
              <a:t> de </a:t>
            </a:r>
            <a:r>
              <a:rPr lang="en-US" sz="2400" dirty="0" err="1" smtClean="0"/>
              <a:t>afiliere</a:t>
            </a:r>
            <a:endParaRPr lang="en-US" sz="2400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400" dirty="0" err="1" smtClean="0"/>
              <a:t>Crearea</a:t>
            </a:r>
            <a:r>
              <a:rPr lang="en-US" sz="2400" dirty="0" smtClean="0"/>
              <a:t> </a:t>
            </a:r>
            <a:r>
              <a:rPr lang="en-US" sz="2400" dirty="0" err="1" smtClean="0"/>
              <a:t>unui</a:t>
            </a:r>
            <a:r>
              <a:rPr lang="en-US" sz="2400" dirty="0" smtClean="0"/>
              <a:t> newsletter </a:t>
            </a:r>
            <a:r>
              <a:rPr lang="en-US" sz="2400" dirty="0" err="1" smtClean="0"/>
              <a:t>dedicat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3200" dirty="0" smtClean="0"/>
          </a:p>
        </p:txBody>
      </p:sp>
      <p:pic>
        <p:nvPicPr>
          <p:cNvPr id="12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3041650" y="557239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01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5. Panda &amp; penguin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distrug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SEO. </a:t>
            </a:r>
            <a:b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SEO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moare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Google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uraste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afiliatii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4864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Sursa</a:t>
            </a:r>
            <a:r>
              <a:rPr lang="en-US" dirty="0" smtClean="0"/>
              <a:t>: </a:t>
            </a:r>
            <a:r>
              <a:rPr lang="en-US" dirty="0">
                <a:hlinkClick r:id="rId4"/>
              </a:rPr>
              <a:t>http://www.seogeezer.com/google-penguin-panda-not-about-links-reversed-engineered-and-outs-penguin-negative-seo</a:t>
            </a:r>
            <a:endParaRPr lang="en-US" dirty="0"/>
          </a:p>
        </p:txBody>
      </p:sp>
      <p:pic>
        <p:nvPicPr>
          <p:cNvPr id="2050" name="Picture 2" descr="C:\Users\Bogdan\Desktop\timthum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2000250"/>
            <a:ext cx="63817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2344085" y="467378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8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6. Ai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nevoie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de skill-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uri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tehnice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pentru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a-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ti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dezvolta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siteuri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0"/>
            <a:ext cx="7620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 smtClean="0"/>
              <a:t>Exista</a:t>
            </a:r>
            <a:r>
              <a:rPr lang="en-US" sz="3200" dirty="0" smtClean="0"/>
              <a:t> </a:t>
            </a:r>
            <a:r>
              <a:rPr lang="en-US" sz="3200" dirty="0" err="1" smtClean="0"/>
              <a:t>deja</a:t>
            </a:r>
            <a:r>
              <a:rPr lang="en-US" sz="3200" dirty="0" smtClean="0"/>
              <a:t> </a:t>
            </a:r>
            <a:r>
              <a:rPr lang="en-US" sz="3200" dirty="0" err="1" smtClean="0"/>
              <a:t>siteuri</a:t>
            </a:r>
            <a:r>
              <a:rPr lang="en-US" sz="3200" dirty="0" smtClean="0"/>
              <a:t> cu </a:t>
            </a:r>
            <a:r>
              <a:rPr lang="en-US" sz="3200" dirty="0" err="1" smtClean="0"/>
              <a:t>autoritate</a:t>
            </a:r>
            <a:r>
              <a:rPr lang="en-US" sz="3200" dirty="0" smtClean="0"/>
              <a:t> </a:t>
            </a:r>
            <a:r>
              <a:rPr lang="en-US" sz="3200" dirty="0" err="1" smtClean="0"/>
              <a:t>foarte</a:t>
            </a:r>
            <a:r>
              <a:rPr lang="en-US" sz="3200" dirty="0" smtClean="0"/>
              <a:t> mare care </a:t>
            </a:r>
            <a:r>
              <a:rPr lang="en-US" sz="3200" dirty="0" err="1" smtClean="0"/>
              <a:t>rankeaza</a:t>
            </a:r>
            <a:r>
              <a:rPr lang="en-US" sz="3200" dirty="0" smtClean="0"/>
              <a:t> </a:t>
            </a:r>
            <a:r>
              <a:rPr lang="en-US" sz="3200" dirty="0" err="1" smtClean="0"/>
              <a:t>relativ</a:t>
            </a:r>
            <a:r>
              <a:rPr lang="en-US" sz="3200" dirty="0" smtClean="0"/>
              <a:t> </a:t>
            </a:r>
            <a:r>
              <a:rPr lang="en-US" sz="3200" dirty="0" err="1" smtClean="0"/>
              <a:t>repede</a:t>
            </a:r>
            <a:r>
              <a:rPr lang="en-US" sz="3200" dirty="0" smtClean="0"/>
              <a:t> </a:t>
            </a:r>
            <a:r>
              <a:rPr lang="en-US" sz="3200" dirty="0" err="1" smtClean="0"/>
              <a:t>si</a:t>
            </a:r>
            <a:r>
              <a:rPr lang="en-US" sz="3200" dirty="0" smtClean="0"/>
              <a:t> care </a:t>
            </a:r>
            <a:r>
              <a:rPr lang="en-US" sz="3200" dirty="0" err="1" smtClean="0"/>
              <a:t>iti</a:t>
            </a:r>
            <a:r>
              <a:rPr lang="en-US" sz="3200" dirty="0" smtClean="0"/>
              <a:t> permit </a:t>
            </a:r>
            <a:r>
              <a:rPr lang="en-US" sz="3200" dirty="0" err="1" smtClean="0"/>
              <a:t>sa</a:t>
            </a:r>
            <a:r>
              <a:rPr lang="en-US" sz="3200" dirty="0" smtClean="0"/>
              <a:t> </a:t>
            </a:r>
            <a:r>
              <a:rPr lang="en-US" sz="3200" dirty="0" err="1" smtClean="0"/>
              <a:t>pui</a:t>
            </a:r>
            <a:r>
              <a:rPr lang="en-US" sz="3200" dirty="0" smtClean="0"/>
              <a:t> </a:t>
            </a:r>
            <a:r>
              <a:rPr lang="en-US" sz="3200" dirty="0" err="1" smtClean="0"/>
              <a:t>continutul</a:t>
            </a:r>
            <a:r>
              <a:rPr lang="en-US" sz="3200" dirty="0" smtClean="0"/>
              <a:t> tau </a:t>
            </a:r>
            <a:r>
              <a:rPr lang="en-US" sz="3200" dirty="0" err="1" smtClean="0"/>
              <a:t>pe</a:t>
            </a:r>
            <a:r>
              <a:rPr lang="en-US" sz="3200" dirty="0" smtClean="0"/>
              <a:t> care </a:t>
            </a:r>
            <a:r>
              <a:rPr lang="en-US" sz="3200" dirty="0" err="1" smtClean="0"/>
              <a:t>sa</a:t>
            </a:r>
            <a:r>
              <a:rPr lang="en-US" sz="3200" dirty="0" smtClean="0"/>
              <a:t>-l </a:t>
            </a:r>
            <a:r>
              <a:rPr lang="en-US" sz="3200" dirty="0" err="1" smtClean="0"/>
              <a:t>monetizezi</a:t>
            </a:r>
            <a:r>
              <a:rPr lang="en-US" sz="3200" dirty="0" smtClean="0"/>
              <a:t> </a:t>
            </a:r>
            <a:r>
              <a:rPr lang="en-US" sz="3200" dirty="0" err="1" smtClean="0"/>
              <a:t>prin</a:t>
            </a:r>
            <a:r>
              <a:rPr lang="en-US" sz="3200" dirty="0" smtClean="0"/>
              <a:t> </a:t>
            </a:r>
            <a:r>
              <a:rPr lang="en-US" sz="3200" dirty="0" err="1" smtClean="0"/>
              <a:t>afiliere</a:t>
            </a:r>
            <a:endParaRPr lang="en-US" sz="3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err="1" smtClean="0"/>
              <a:t>Youtube</a:t>
            </a:r>
            <a:endParaRPr lang="en-US" sz="3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err="1" smtClean="0"/>
              <a:t>Pinterest</a:t>
            </a:r>
            <a:endParaRPr lang="en-US" sz="32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Facebook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Twitter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3200" dirty="0" smtClean="0"/>
              <a:t>Google+</a:t>
            </a:r>
          </a:p>
          <a:p>
            <a:endParaRPr lang="en-US" sz="3200" dirty="0" smtClean="0"/>
          </a:p>
        </p:txBody>
      </p:sp>
      <p:pic>
        <p:nvPicPr>
          <p:cNvPr id="8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2801284" y="467378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5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"/>
            <a:ext cx="9144000" cy="1447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 Nu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sunt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produse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advertiseri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 care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se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potriveasca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audientei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mele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1"/>
            <a:ext cx="8686800" cy="4851989"/>
          </a:xfrm>
        </p:spPr>
        <p:txBody>
          <a:bodyPr>
            <a:noAutofit/>
          </a:bodyPr>
          <a:lstStyle/>
          <a:p>
            <a:pPr marL="285750" lvl="1">
              <a:buFontTx/>
              <a:buChar char="-"/>
            </a:pPr>
            <a:endParaRPr lang="en-US" sz="2000" dirty="0" smtClean="0"/>
          </a:p>
          <a:p>
            <a:pPr marL="0" lvl="1" indent="0">
              <a:buNone/>
            </a:pPr>
            <a:endParaRPr lang="en-US" sz="2000" b="1" dirty="0" smtClean="0"/>
          </a:p>
          <a:p>
            <a:pPr marL="342900" lvl="1" indent="-342900">
              <a:buFontTx/>
              <a:buChar char="-"/>
            </a:pPr>
            <a:endParaRPr lang="en-US" sz="2000" dirty="0" smtClean="0"/>
          </a:p>
          <a:p>
            <a:pPr marL="342900" lvl="1" indent="-342900"/>
            <a:endParaRPr lang="en-US" sz="20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2482" y="1823591"/>
            <a:ext cx="7620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Fa</a:t>
            </a:r>
            <a:r>
              <a:rPr lang="en-US" sz="2000" dirty="0" smtClean="0"/>
              <a:t> research (2Parale, Google Analytics, Google Trends, Keyword tool)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/>
              <a:t>T</a:t>
            </a:r>
            <a:r>
              <a:rPr lang="en-US" sz="2000" dirty="0" err="1" smtClean="0"/>
              <a:t>esteaza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programe</a:t>
            </a:r>
            <a:r>
              <a:rPr lang="en-US" sz="2000" dirty="0" smtClean="0"/>
              <a:t> de </a:t>
            </a:r>
            <a:r>
              <a:rPr lang="en-US" sz="2000" dirty="0" err="1" smtClean="0"/>
              <a:t>afiliere</a:t>
            </a:r>
            <a:r>
              <a:rPr lang="en-US" sz="2000" dirty="0" smtClean="0"/>
              <a:t> diverse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Pastreaza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dezvolta</a:t>
            </a:r>
            <a:r>
              <a:rPr lang="en-US" sz="2000" dirty="0" smtClean="0"/>
              <a:t> </a:t>
            </a:r>
            <a:r>
              <a:rPr lang="en-US" sz="2000" dirty="0" err="1" smtClean="0"/>
              <a:t>doar</a:t>
            </a:r>
            <a:r>
              <a:rPr lang="en-US" sz="2000" dirty="0" smtClean="0"/>
              <a:t> </a:t>
            </a:r>
            <a:r>
              <a:rPr lang="en-US" sz="2000" dirty="0" err="1" smtClean="0"/>
              <a:t>ce</a:t>
            </a:r>
            <a:r>
              <a:rPr lang="en-US" sz="2000" dirty="0" smtClean="0"/>
              <a:t> </a:t>
            </a:r>
            <a:r>
              <a:rPr lang="en-US" sz="2000" dirty="0" err="1" smtClean="0"/>
              <a:t>functioneaza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err="1" smtClean="0"/>
              <a:t>Alege</a:t>
            </a:r>
            <a:r>
              <a:rPr lang="en-US" sz="2000" dirty="0" smtClean="0"/>
              <a:t> o </a:t>
            </a:r>
            <a:r>
              <a:rPr lang="en-US" sz="2000" dirty="0" err="1" smtClean="0"/>
              <a:t>nisa</a:t>
            </a:r>
            <a:r>
              <a:rPr lang="en-US" sz="2000" dirty="0" smtClean="0"/>
              <a:t> </a:t>
            </a:r>
            <a:r>
              <a:rPr lang="en-US" sz="2000" dirty="0" err="1" smtClean="0"/>
              <a:t>bazata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potential </a:t>
            </a:r>
            <a:r>
              <a:rPr lang="en-US" sz="2000" dirty="0" err="1" smtClean="0"/>
              <a:t>si</a:t>
            </a:r>
            <a:r>
              <a:rPr lang="en-US" sz="2000" dirty="0" smtClean="0"/>
              <a:t> nu </a:t>
            </a:r>
            <a:r>
              <a:rPr lang="en-US" sz="2000" dirty="0" err="1" smtClean="0"/>
              <a:t>doar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pasiune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pic>
        <p:nvPicPr>
          <p:cNvPr id="8" name="Picture 2" descr="C:\Users\Bogdan\Desktop\busted_rubber_stam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95416">
            <a:off x="3791883" y="467378"/>
            <a:ext cx="3060700" cy="105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ogdan\Desktop\Dorin-Boerescu-CEO-2Para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57263"/>
            <a:ext cx="1524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43200" y="3810001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err="1" smtClean="0"/>
              <a:t>Despre</a:t>
            </a:r>
            <a:r>
              <a:rPr lang="en-US" sz="2800" dirty="0" smtClean="0"/>
              <a:t> cum a </a:t>
            </a:r>
            <a:r>
              <a:rPr lang="en-US" sz="2800" dirty="0" err="1" smtClean="0"/>
              <a:t>descoperit</a:t>
            </a:r>
            <a:r>
              <a:rPr lang="en-US" sz="2800" dirty="0" smtClean="0"/>
              <a:t> </a:t>
            </a:r>
            <a:r>
              <a:rPr lang="en-US" sz="2800" dirty="0" err="1" smtClean="0"/>
              <a:t>Dorin</a:t>
            </a:r>
            <a:r>
              <a:rPr lang="en-US" sz="2800" dirty="0" smtClean="0"/>
              <a:t> </a:t>
            </a:r>
            <a:r>
              <a:rPr lang="en-US" sz="2800" dirty="0" err="1" smtClean="0"/>
              <a:t>afilierea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las</a:t>
            </a:r>
            <a:r>
              <a:rPr lang="en-US" sz="2800" dirty="0" smtClean="0"/>
              <a:t> </a:t>
            </a:r>
            <a:r>
              <a:rPr lang="en-US" sz="2800" dirty="0" err="1" smtClean="0"/>
              <a:t>pe</a:t>
            </a:r>
            <a:r>
              <a:rPr lang="en-US" sz="2800" dirty="0" smtClean="0"/>
              <a:t> el </a:t>
            </a:r>
            <a:r>
              <a:rPr lang="en-US" sz="2800" dirty="0" err="1" smtClean="0"/>
              <a:t>sa</a:t>
            </a:r>
            <a:r>
              <a:rPr lang="en-US" sz="2800" dirty="0" smtClean="0"/>
              <a:t> </a:t>
            </a:r>
            <a:r>
              <a:rPr lang="en-US" sz="2800" dirty="0" err="1" smtClean="0"/>
              <a:t>povesteasca</a:t>
            </a:r>
            <a:r>
              <a:rPr lang="en-US" sz="2800" dirty="0" smtClean="0"/>
              <a:t> (hint: </a:t>
            </a:r>
            <a:r>
              <a:rPr lang="en-US" sz="2800" dirty="0" err="1" smtClean="0"/>
              <a:t>despre</a:t>
            </a:r>
            <a:r>
              <a:rPr lang="en-US" sz="2800" dirty="0" smtClean="0"/>
              <a:t> cum </a:t>
            </a:r>
            <a:r>
              <a:rPr lang="en-US" sz="2800" dirty="0" err="1" smtClean="0"/>
              <a:t>pe</a:t>
            </a:r>
            <a:r>
              <a:rPr lang="en-US" sz="2800" dirty="0" smtClean="0"/>
              <a:t> convertor.ro se </a:t>
            </a:r>
            <a:r>
              <a:rPr lang="en-US" sz="2800" dirty="0" err="1" smtClean="0"/>
              <a:t>vindea</a:t>
            </a:r>
            <a:r>
              <a:rPr lang="en-US" sz="2800" dirty="0" smtClean="0"/>
              <a:t> fashion)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6924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De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retinut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pentru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participantii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tx2">
                    <a:lumMod val="75000"/>
                  </a:schemeClr>
                </a:solidFill>
              </a:rPr>
              <a:t>Lumea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SEO PPC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 smtClean="0"/>
          </a:p>
          <a:p>
            <a:pPr marL="0" indent="0">
              <a:buNone/>
            </a:pPr>
            <a:r>
              <a:rPr lang="en-US" sz="2400" b="1" dirty="0" err="1" smtClean="0"/>
              <a:t>Pentru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advertiseri</a:t>
            </a:r>
            <a:r>
              <a:rPr lang="en-US" sz="2400" b="1" dirty="0" smtClean="0"/>
              <a:t> (magazine online </a:t>
            </a:r>
            <a:r>
              <a:rPr lang="en-US" sz="2400" b="1" dirty="0" err="1" smtClean="0"/>
              <a:t>sau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advertiseri</a:t>
            </a:r>
            <a:r>
              <a:rPr lang="en-US" sz="2400" b="1" dirty="0" smtClean="0"/>
              <a:t>):</a:t>
            </a:r>
          </a:p>
          <a:p>
            <a:r>
              <a:rPr lang="en-US" sz="2400" b="1" dirty="0" smtClean="0">
                <a:hlinkClick r:id="rId3"/>
              </a:rPr>
              <a:t>http://2parale.ro/99</a:t>
            </a:r>
            <a:r>
              <a:rPr lang="en-US" sz="2400" b="1" dirty="0" smtClean="0"/>
              <a:t> (</a:t>
            </a:r>
            <a:r>
              <a:rPr lang="en-US" sz="2400" b="1" dirty="0" err="1"/>
              <a:t>a</a:t>
            </a:r>
            <a:r>
              <a:rPr lang="en-US" sz="2400" b="1" dirty="0" err="1" smtClean="0"/>
              <a:t>filiere</a:t>
            </a:r>
            <a:r>
              <a:rPr lang="en-US" sz="2400" b="1" dirty="0" smtClean="0"/>
              <a:t> de la 99RON</a:t>
            </a:r>
            <a:r>
              <a:rPr lang="en-US" sz="2400" b="1" dirty="0"/>
              <a:t> </a:t>
            </a:r>
            <a:r>
              <a:rPr lang="en-US" sz="2400" b="1" dirty="0" err="1" smtClean="0"/>
              <a:t>si</a:t>
            </a:r>
            <a:r>
              <a:rPr lang="en-US" sz="2400" b="1" dirty="0" smtClean="0"/>
              <a:t> in </a:t>
            </a:r>
            <a:r>
              <a:rPr lang="en-US" sz="2400" b="1" dirty="0" err="1" smtClean="0"/>
              <a:t>Iulie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>
                <a:hlinkClick r:id="rId4"/>
              </a:rPr>
              <a:t>http://ppc.2parale.ro/</a:t>
            </a:r>
            <a:r>
              <a:rPr lang="en-US" sz="2400" b="1" dirty="0" smtClean="0"/>
              <a:t> (</a:t>
            </a:r>
            <a:r>
              <a:rPr lang="en-US" sz="2400" b="1" dirty="0" err="1" smtClean="0"/>
              <a:t>garantie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crestere</a:t>
            </a:r>
            <a:r>
              <a:rPr lang="en-US" sz="2400" b="1" dirty="0" smtClean="0"/>
              <a:t> 20%)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400" b="1" dirty="0" err="1" smtClean="0"/>
              <a:t>Pentru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afiliati</a:t>
            </a:r>
            <a:r>
              <a:rPr lang="en-US" sz="2400" b="1" dirty="0" smtClean="0"/>
              <a:t>:</a:t>
            </a:r>
          </a:p>
          <a:p>
            <a:r>
              <a:rPr lang="en-US" sz="2400" b="1" dirty="0" smtClean="0">
                <a:hlinkClick r:id="rId5"/>
              </a:rPr>
              <a:t>http://blog.2parale.ro/</a:t>
            </a:r>
            <a:endParaRPr lang="en-US" sz="2400" b="1" dirty="0" smtClean="0"/>
          </a:p>
          <a:p>
            <a:pPr marL="0" indent="0">
              <a:buNone/>
            </a:pPr>
            <a:endParaRPr lang="en-US" sz="2400" b="1" dirty="0" smtClean="0"/>
          </a:p>
          <a:p>
            <a:endParaRPr lang="en-US" sz="2400" b="1" dirty="0" smtClean="0"/>
          </a:p>
          <a:p>
            <a:pPr marL="514350" indent="-514350">
              <a:buAutoNum type="arabicPeriod"/>
            </a:pPr>
            <a:endParaRPr lang="en-US" sz="24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6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it-IT" sz="4000" dirty="0"/>
              <a:t>2Parale - cel mai bun loc unde poti invata marketing online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190"/>
            <a:ext cx="8229600" cy="49016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err="1" smtClean="0"/>
              <a:t>Colegii</a:t>
            </a:r>
            <a:r>
              <a:rPr lang="en-US" sz="1800" dirty="0" smtClean="0"/>
              <a:t> </a:t>
            </a:r>
            <a:r>
              <a:rPr lang="en-US" sz="1800" dirty="0"/>
              <a:t>de la </a:t>
            </a:r>
            <a:r>
              <a:rPr lang="en-US" sz="1800" dirty="0" err="1"/>
              <a:t>departamentul</a:t>
            </a:r>
            <a:r>
              <a:rPr lang="en-US" sz="1800" dirty="0"/>
              <a:t> PPC au </a:t>
            </a:r>
            <a:r>
              <a:rPr lang="en-US" sz="1800" dirty="0" err="1"/>
              <a:t>deschise</a:t>
            </a:r>
            <a:r>
              <a:rPr lang="en-US" sz="1800" dirty="0"/>
              <a:t> </a:t>
            </a:r>
            <a:r>
              <a:rPr lang="en-US" sz="1800" dirty="0" err="1"/>
              <a:t>doua</a:t>
            </a:r>
            <a:r>
              <a:rPr lang="en-US" sz="1800" dirty="0"/>
              <a:t> </a:t>
            </a:r>
            <a:r>
              <a:rPr lang="en-US" sz="1800" dirty="0" err="1"/>
              <a:t>pozitii</a:t>
            </a:r>
            <a:r>
              <a:rPr lang="en-US" sz="1800" dirty="0"/>
              <a:t> de Google </a:t>
            </a:r>
            <a:r>
              <a:rPr lang="en-US" sz="1800" dirty="0" err="1"/>
              <a:t>AdWords</a:t>
            </a:r>
            <a:r>
              <a:rPr lang="en-US" sz="1800" dirty="0"/>
              <a:t> Junior</a:t>
            </a:r>
            <a:r>
              <a:rPr lang="en-US" sz="1800" dirty="0" smtClean="0"/>
              <a:t>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700" dirty="0" err="1" smtClean="0"/>
              <a:t>Daca</a:t>
            </a:r>
            <a:r>
              <a:rPr lang="en-US" sz="1700" dirty="0" smtClean="0"/>
              <a:t> </a:t>
            </a:r>
            <a:r>
              <a:rPr lang="en-US" sz="1700" dirty="0" err="1" smtClean="0"/>
              <a:t>vrei</a:t>
            </a:r>
            <a:r>
              <a:rPr lang="en-US" sz="1700" dirty="0" smtClean="0"/>
              <a:t>:</a:t>
            </a:r>
          </a:p>
          <a:p>
            <a:r>
              <a:rPr lang="en-US" sz="1700" dirty="0" err="1" smtClean="0"/>
              <a:t>Pachet</a:t>
            </a:r>
            <a:r>
              <a:rPr lang="en-US" sz="1700" dirty="0" smtClean="0"/>
              <a:t> </a:t>
            </a:r>
            <a:r>
              <a:rPr lang="en-US" sz="1700" dirty="0" err="1" smtClean="0"/>
              <a:t>salarial</a:t>
            </a:r>
            <a:r>
              <a:rPr lang="en-US" sz="1700" dirty="0" smtClean="0"/>
              <a:t> </a:t>
            </a:r>
            <a:r>
              <a:rPr lang="en-US" sz="1700" dirty="0" err="1" smtClean="0"/>
              <a:t>peste</a:t>
            </a:r>
            <a:r>
              <a:rPr lang="en-US" sz="1700" dirty="0" smtClean="0"/>
              <a:t> media </a:t>
            </a:r>
            <a:r>
              <a:rPr lang="en-US" sz="1700" dirty="0" err="1" smtClean="0"/>
              <a:t>pietei</a:t>
            </a:r>
            <a:r>
              <a:rPr lang="en-US" sz="1700" dirty="0" smtClean="0"/>
              <a:t> plus </a:t>
            </a:r>
            <a:r>
              <a:rPr lang="en-US" sz="1700" dirty="0" err="1" smtClean="0"/>
              <a:t>bonusuri</a:t>
            </a:r>
            <a:r>
              <a:rPr lang="en-US" sz="1700" dirty="0" smtClean="0"/>
              <a:t> de </a:t>
            </a:r>
            <a:r>
              <a:rPr lang="en-US" sz="1700" dirty="0" err="1" smtClean="0"/>
              <a:t>performanta</a:t>
            </a:r>
            <a:endParaRPr lang="en-US" sz="1700" dirty="0" smtClean="0"/>
          </a:p>
          <a:p>
            <a:r>
              <a:rPr lang="en-US" sz="1700" dirty="0" err="1" smtClean="0"/>
              <a:t>Oportunitate</a:t>
            </a:r>
            <a:r>
              <a:rPr lang="en-US" sz="1700" dirty="0" smtClean="0"/>
              <a:t> de a </a:t>
            </a:r>
            <a:r>
              <a:rPr lang="en-US" sz="1700" dirty="0" err="1" smtClean="0"/>
              <a:t>lucra</a:t>
            </a:r>
            <a:r>
              <a:rPr lang="en-US" sz="1700" dirty="0" smtClean="0"/>
              <a:t> </a:t>
            </a:r>
            <a:r>
              <a:rPr lang="en-US" sz="1700" dirty="0" err="1" smtClean="0"/>
              <a:t>pe</a:t>
            </a:r>
            <a:r>
              <a:rPr lang="en-US" sz="1700" dirty="0" smtClean="0"/>
              <a:t> </a:t>
            </a:r>
            <a:r>
              <a:rPr lang="en-US" sz="1700" dirty="0" err="1" smtClean="0"/>
              <a:t>conturi</a:t>
            </a:r>
            <a:r>
              <a:rPr lang="en-US" sz="1700" dirty="0" smtClean="0"/>
              <a:t> m</a:t>
            </a:r>
            <a:r>
              <a:rPr lang="it-IT" sz="1700" dirty="0" smtClean="0"/>
              <a:t>ari </a:t>
            </a:r>
            <a:r>
              <a:rPr lang="it-IT" sz="1700" dirty="0"/>
              <a:t>si foarte mari din Romania: TinaR, MiniPrix, Maxigel, MeliMelo, Provident </a:t>
            </a:r>
            <a:r>
              <a:rPr lang="it-IT" sz="1700" dirty="0" smtClean="0"/>
              <a:t>etc.</a:t>
            </a:r>
          </a:p>
          <a:p>
            <a:r>
              <a:rPr lang="it-IT" sz="1700" dirty="0" smtClean="0"/>
              <a:t>Happy fridays, decontare bilete la teatru si film, acces la evenimente din online</a:t>
            </a:r>
          </a:p>
          <a:p>
            <a:endParaRPr lang="it-IT" sz="1700" dirty="0"/>
          </a:p>
          <a:p>
            <a:pPr marL="0" indent="0">
              <a:buNone/>
            </a:pPr>
            <a:r>
              <a:rPr lang="en-US" sz="1700" dirty="0" smtClean="0"/>
              <a:t>Si </a:t>
            </a:r>
            <a:r>
              <a:rPr lang="en-US" sz="1700" dirty="0" err="1" smtClean="0"/>
              <a:t>esti</a:t>
            </a:r>
            <a:r>
              <a:rPr lang="en-US" sz="1700" dirty="0" smtClean="0"/>
              <a:t>:</a:t>
            </a:r>
          </a:p>
          <a:p>
            <a:r>
              <a:rPr lang="en-US" sz="1700" dirty="0" err="1"/>
              <a:t>certificat</a:t>
            </a:r>
            <a:r>
              <a:rPr lang="en-US" sz="1700" dirty="0"/>
              <a:t> Google </a:t>
            </a:r>
            <a:r>
              <a:rPr lang="en-US" sz="1700" dirty="0" err="1"/>
              <a:t>AdWords</a:t>
            </a:r>
            <a:r>
              <a:rPr lang="en-US" sz="1700" dirty="0"/>
              <a:t> Qualified </a:t>
            </a:r>
            <a:r>
              <a:rPr lang="en-US" sz="1700" dirty="0" smtClean="0"/>
              <a:t>Individual - minim </a:t>
            </a:r>
            <a:r>
              <a:rPr lang="en-US" sz="1700" dirty="0"/>
              <a:t>94% (it's a </a:t>
            </a:r>
            <a:r>
              <a:rPr lang="en-US" sz="1700" dirty="0" smtClean="0"/>
              <a:t>must)</a:t>
            </a:r>
          </a:p>
          <a:p>
            <a:r>
              <a:rPr lang="it-IT" sz="1700" dirty="0"/>
              <a:t>competitiv, ambitios, iti doresti mereu sa castigi &amp; lupti pentru locul 1</a:t>
            </a:r>
            <a:r>
              <a:rPr lang="it-IT" sz="1700" dirty="0" smtClean="0"/>
              <a:t>;</a:t>
            </a:r>
          </a:p>
          <a:p>
            <a:r>
              <a:rPr lang="en-US" sz="1700" dirty="0" err="1"/>
              <a:t>resonsabil</a:t>
            </a:r>
            <a:r>
              <a:rPr lang="en-US" sz="1700" dirty="0"/>
              <a:t> </a:t>
            </a:r>
            <a:r>
              <a:rPr lang="en-US" sz="1700" dirty="0" err="1"/>
              <a:t>si</a:t>
            </a:r>
            <a:r>
              <a:rPr lang="en-US" sz="1700" dirty="0"/>
              <a:t> </a:t>
            </a:r>
            <a:r>
              <a:rPr lang="en-US" sz="1700" dirty="0" err="1"/>
              <a:t>organizat</a:t>
            </a:r>
            <a:r>
              <a:rPr lang="en-US" sz="1700" dirty="0" smtClean="0"/>
              <a:t>;</a:t>
            </a:r>
          </a:p>
          <a:p>
            <a:r>
              <a:rPr lang="es-ES" sz="1700" dirty="0"/>
              <a:t>(un </a:t>
            </a:r>
            <a:r>
              <a:rPr lang="es-ES" sz="1700" dirty="0" err="1"/>
              <a:t>fel</a:t>
            </a:r>
            <a:r>
              <a:rPr lang="es-ES" sz="1700" dirty="0"/>
              <a:t> de) ninja in Excel</a:t>
            </a:r>
            <a:r>
              <a:rPr lang="es-ES" sz="1700" dirty="0" smtClean="0"/>
              <a:t>.</a:t>
            </a:r>
          </a:p>
          <a:p>
            <a:pPr marL="0" indent="0">
              <a:buNone/>
            </a:pPr>
            <a:endParaRPr lang="es-ES" sz="1700" dirty="0"/>
          </a:p>
          <a:p>
            <a:pPr marL="0" indent="0">
              <a:buNone/>
            </a:pPr>
            <a:r>
              <a:rPr lang="it-IT" sz="1700" dirty="0" smtClean="0"/>
              <a:t>Asteptam </a:t>
            </a:r>
            <a:r>
              <a:rPr lang="it-IT" sz="1700" dirty="0"/>
              <a:t>CV-uri si scrisoare de intentie pe adresa: anca.ilas@2parale.ro</a:t>
            </a:r>
            <a:endParaRPr lang="en-US" sz="1700" dirty="0" smtClean="0"/>
          </a:p>
          <a:p>
            <a:endParaRPr lang="en-US" sz="1800" dirty="0"/>
          </a:p>
          <a:p>
            <a:endParaRPr lang="it-IT" sz="1800" dirty="0" smtClean="0"/>
          </a:p>
          <a:p>
            <a:endParaRPr lang="it-IT" sz="1800" dirty="0" smtClean="0"/>
          </a:p>
          <a:p>
            <a:endParaRPr lang="en-US" sz="2400" b="1" dirty="0" smtClean="0"/>
          </a:p>
          <a:p>
            <a:pPr marL="514350" indent="-514350">
              <a:buAutoNum type="arabicPeriod"/>
            </a:pPr>
            <a:endParaRPr lang="en-US" sz="24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2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/>
              <a:t>bogdan.aron</a:t>
            </a:r>
            <a:r>
              <a:rPr lang="en-US" dirty="0" smtClean="0"/>
              <a:t>@2parale.ro </a:t>
            </a:r>
          </a:p>
          <a:p>
            <a:pPr algn="ctr">
              <a:buNone/>
            </a:pPr>
            <a:r>
              <a:rPr lang="en-US" dirty="0" smtClean="0"/>
              <a:t>Linkedin.com/in/</a:t>
            </a:r>
            <a:r>
              <a:rPr lang="en-US" b="1" dirty="0" err="1" smtClean="0"/>
              <a:t>bogdanaron</a:t>
            </a:r>
            <a:endParaRPr lang="en-US" b="1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Multumesc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1143000"/>
            <a:ext cx="3581400" cy="116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6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Cum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functioneaza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afilierea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?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16668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34385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6282" y="3429000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/>
              <a:t>Pagina</a:t>
            </a:r>
            <a:r>
              <a:rPr lang="en-US" sz="2000" dirty="0" smtClean="0"/>
              <a:t> de Facebook </a:t>
            </a:r>
            <a:r>
              <a:rPr lang="en-US" sz="2000" dirty="0" err="1" smtClean="0"/>
              <a:t>lansata</a:t>
            </a:r>
            <a:r>
              <a:rPr lang="en-US" sz="2000" dirty="0" smtClean="0"/>
              <a:t> in </a:t>
            </a:r>
            <a:r>
              <a:rPr lang="en-US" sz="2000" dirty="0" err="1" smtClean="0"/>
              <a:t>decembrie</a:t>
            </a:r>
            <a:r>
              <a:rPr lang="en-US" sz="2000" dirty="0" smtClean="0"/>
              <a:t> 2012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err="1" smtClean="0"/>
              <a:t>Aproximativ</a:t>
            </a:r>
            <a:r>
              <a:rPr lang="en-US" sz="2000" dirty="0" smtClean="0"/>
              <a:t> 5000 de </a:t>
            </a:r>
            <a:r>
              <a:rPr lang="en-US" sz="2000" dirty="0" err="1" smtClean="0"/>
              <a:t>fani</a:t>
            </a:r>
            <a:r>
              <a:rPr lang="en-US" sz="2000" dirty="0" smtClean="0"/>
              <a:t> (</a:t>
            </a:r>
            <a:r>
              <a:rPr lang="en-US" sz="2000" dirty="0" err="1" smtClean="0"/>
              <a:t>crestere</a:t>
            </a:r>
            <a:r>
              <a:rPr lang="en-US" sz="2000" dirty="0" smtClean="0"/>
              <a:t> </a:t>
            </a:r>
            <a:r>
              <a:rPr lang="en-US" sz="2000" dirty="0" err="1" smtClean="0"/>
              <a:t>fara</a:t>
            </a:r>
            <a:r>
              <a:rPr lang="en-US" sz="2000" dirty="0" smtClean="0"/>
              <a:t> </a:t>
            </a:r>
            <a:r>
              <a:rPr lang="en-US" sz="2000" dirty="0" err="1" smtClean="0"/>
              <a:t>concursuri</a:t>
            </a:r>
            <a:r>
              <a:rPr lang="en-US" sz="2000" dirty="0" smtClean="0"/>
              <a:t>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000" dirty="0" smtClean="0"/>
              <a:t>Face </a:t>
            </a:r>
            <a:r>
              <a:rPr lang="en-US" sz="2000" dirty="0" err="1" smtClean="0"/>
              <a:t>deja</a:t>
            </a:r>
            <a:r>
              <a:rPr lang="en-US" sz="2000" dirty="0" smtClean="0"/>
              <a:t> </a:t>
            </a:r>
            <a:r>
              <a:rPr lang="en-US" sz="2000" dirty="0" err="1" smtClean="0"/>
              <a:t>comisioane</a:t>
            </a:r>
            <a:r>
              <a:rPr lang="en-US" sz="2000" dirty="0" smtClean="0"/>
              <a:t> de </a:t>
            </a:r>
            <a:r>
              <a:rPr lang="en-US" sz="2000" dirty="0" err="1" smtClean="0"/>
              <a:t>cateva</a:t>
            </a:r>
            <a:r>
              <a:rPr lang="en-US" sz="2000" dirty="0" smtClean="0"/>
              <a:t> </a:t>
            </a:r>
            <a:r>
              <a:rPr lang="en-US" sz="2000" dirty="0" err="1" smtClean="0"/>
              <a:t>sute</a:t>
            </a:r>
            <a:r>
              <a:rPr lang="en-US" sz="2000" dirty="0" smtClean="0"/>
              <a:t> de lei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luna</a:t>
            </a:r>
            <a:endParaRPr lang="en-US" sz="2000" dirty="0" smtClean="0"/>
          </a:p>
          <a:p>
            <a:pPr marL="342900" lvl="1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4" name="Up Arrow 3"/>
          <p:cNvSpPr/>
          <p:nvPr/>
        </p:nvSpPr>
        <p:spPr>
          <a:xfrm rot="1928278">
            <a:off x="1534438" y="1927039"/>
            <a:ext cx="381000" cy="1905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FashionUP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comision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10%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vanzare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351837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3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De la Click,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vanzare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si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la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comision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7945"/>
            <a:ext cx="1752600" cy="229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175918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362200" y="2650331"/>
            <a:ext cx="2209800" cy="245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7896312" flipV="1">
            <a:off x="5792906" y="3879307"/>
            <a:ext cx="1351798" cy="268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3238218" flipV="1">
            <a:off x="957441" y="4415412"/>
            <a:ext cx="1534994" cy="2955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935341" y="2209800"/>
            <a:ext cx="1063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CLICK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0592" y="3879290"/>
            <a:ext cx="2047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VANZARE &amp;</a:t>
            </a:r>
            <a:r>
              <a:rPr lang="en-US" sz="2800" b="1" dirty="0"/>
              <a:t> </a:t>
            </a:r>
            <a:r>
              <a:rPr lang="en-US" sz="2800" b="1" dirty="0" smtClean="0"/>
              <a:t>COMISION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8890" y="4651916"/>
            <a:ext cx="1023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BANI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817" y="4651916"/>
            <a:ext cx="4002142" cy="188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2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endParaRPr lang="ro-RO" i="1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F3750-AD77-49B1-80AB-596D9FD049A5}" type="slidenum">
              <a:rPr lang="ro-RO" smtClean="0"/>
              <a:pPr>
                <a:defRPr/>
              </a:pPr>
              <a:t>7</a:t>
            </a:fld>
            <a:endParaRPr lang="ro-RO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879432"/>
            <a:ext cx="9144000" cy="509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84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985837"/>
          </a:xfrm>
          <a:prstGeom prst="rect">
            <a:avLst/>
          </a:prstGeom>
        </p:spPr>
      </p:pic>
      <p:pic>
        <p:nvPicPr>
          <p:cNvPr id="7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0" y="1143000"/>
            <a:ext cx="5334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rabicPeriod"/>
            </a:pPr>
            <a:endParaRPr lang="en-US" sz="2800" b="1" dirty="0" smtClean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-5219" y="15513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" name="Picture 3" descr="C:\Users\Bogdan\Desktop\prezentare SMARK\marketingul-se-democratizeaza-pp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7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"/>
            <a:ext cx="9144000" cy="1971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14313"/>
            <a:ext cx="8839200" cy="1109687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Monetizarea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prin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</a:rPr>
              <a:t>afiliere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>
            <a:no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smtClean="0"/>
              <a:t>Zero </a:t>
            </a:r>
            <a:r>
              <a:rPr lang="en-US" sz="1800" b="1" dirty="0" err="1" smtClean="0"/>
              <a:t>efort</a:t>
            </a:r>
            <a:r>
              <a:rPr lang="en-US" sz="1800" b="1" dirty="0" smtClean="0"/>
              <a:t> de </a:t>
            </a:r>
            <a:r>
              <a:rPr lang="en-US" sz="1800" b="1" dirty="0" err="1" smtClean="0"/>
              <a:t>vanzare</a:t>
            </a:r>
            <a:endParaRPr lang="en-US" sz="1800" b="1" dirty="0" smtClean="0"/>
          </a:p>
          <a:p>
            <a:pPr marL="685800" lvl="2" indent="-285750">
              <a:buFontTx/>
              <a:buChar char="-"/>
            </a:pPr>
            <a:r>
              <a:rPr lang="en-US" sz="1400" dirty="0" smtClean="0"/>
              <a:t>Ai </a:t>
            </a:r>
            <a:r>
              <a:rPr lang="en-US" sz="1400" dirty="0" err="1" smtClean="0"/>
              <a:t>acces</a:t>
            </a:r>
            <a:r>
              <a:rPr lang="en-US" sz="1400" dirty="0" smtClean="0"/>
              <a:t> la o </a:t>
            </a:r>
            <a:r>
              <a:rPr lang="en-US" sz="1400" dirty="0" err="1" smtClean="0"/>
              <a:t>oferta</a:t>
            </a:r>
            <a:r>
              <a:rPr lang="en-US" sz="1400" dirty="0" smtClean="0"/>
              <a:t> </a:t>
            </a:r>
            <a:r>
              <a:rPr lang="en-US" sz="1400" dirty="0" err="1" smtClean="0"/>
              <a:t>bogata</a:t>
            </a:r>
            <a:r>
              <a:rPr lang="en-US" sz="1400" dirty="0" smtClean="0"/>
              <a:t> de </a:t>
            </a:r>
            <a:r>
              <a:rPr lang="en-US" sz="1400" dirty="0" err="1" smtClean="0"/>
              <a:t>campanii</a:t>
            </a:r>
            <a:r>
              <a:rPr lang="en-US" sz="1400" dirty="0" smtClean="0"/>
              <a:t> (</a:t>
            </a:r>
            <a:r>
              <a:rPr lang="en-US" sz="1400" dirty="0" err="1" smtClean="0"/>
              <a:t>programe</a:t>
            </a:r>
            <a:r>
              <a:rPr lang="en-US" sz="1400" dirty="0" smtClean="0"/>
              <a:t> de </a:t>
            </a:r>
            <a:r>
              <a:rPr lang="en-US" sz="1400" dirty="0" err="1" smtClean="0"/>
              <a:t>afiliere</a:t>
            </a:r>
            <a:r>
              <a:rPr lang="en-US" sz="1400" dirty="0" smtClean="0"/>
              <a:t>): </a:t>
            </a:r>
            <a:r>
              <a:rPr lang="en-US" sz="1400" dirty="0" err="1" smtClean="0"/>
              <a:t>peste</a:t>
            </a:r>
            <a:r>
              <a:rPr lang="en-US" sz="1400" dirty="0" smtClean="0"/>
              <a:t> 300 de </a:t>
            </a:r>
            <a:r>
              <a:rPr lang="en-US" sz="1400" dirty="0" err="1" smtClean="0"/>
              <a:t>campanii</a:t>
            </a:r>
            <a:r>
              <a:rPr lang="en-US" sz="1400" dirty="0" smtClean="0"/>
              <a:t> </a:t>
            </a:r>
            <a:r>
              <a:rPr lang="en-US" sz="1400" dirty="0" err="1" smtClean="0"/>
              <a:t>pe</a:t>
            </a:r>
            <a:r>
              <a:rPr lang="en-US" sz="1400" dirty="0" smtClean="0"/>
              <a:t> care </a:t>
            </a:r>
            <a:r>
              <a:rPr lang="en-US" sz="1400" dirty="0" err="1" smtClean="0"/>
              <a:t>sa</a:t>
            </a:r>
            <a:r>
              <a:rPr lang="en-US" sz="1400" dirty="0" smtClean="0"/>
              <a:t> le </a:t>
            </a:r>
            <a:r>
              <a:rPr lang="en-US" sz="1400" dirty="0" err="1" smtClean="0"/>
              <a:t>promovezi</a:t>
            </a:r>
            <a:r>
              <a:rPr lang="en-US" sz="1400" dirty="0" smtClean="0"/>
              <a:t> </a:t>
            </a:r>
            <a:r>
              <a:rPr lang="en-US" sz="1400" dirty="0" err="1" smtClean="0"/>
              <a:t>imediat</a:t>
            </a:r>
            <a:r>
              <a:rPr lang="en-US" sz="1400" dirty="0" smtClean="0"/>
              <a:t> </a:t>
            </a:r>
            <a:r>
              <a:rPr lang="en-US" sz="1400" dirty="0" err="1" smtClean="0"/>
              <a:t>dupa</a:t>
            </a:r>
            <a:r>
              <a:rPr lang="en-US" sz="1400" dirty="0" smtClean="0"/>
              <a:t> </a:t>
            </a:r>
            <a:r>
              <a:rPr lang="en-US" sz="1400" dirty="0" err="1" smtClean="0"/>
              <a:t>inscriere</a:t>
            </a:r>
            <a:r>
              <a:rPr lang="en-US" sz="1400" dirty="0" smtClean="0"/>
              <a:t>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err="1" smtClean="0"/>
              <a:t>Flexibilitate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si</a:t>
            </a:r>
            <a:r>
              <a:rPr lang="en-US" sz="1800" b="1" dirty="0" smtClean="0"/>
              <a:t> control</a:t>
            </a:r>
            <a:endParaRPr lang="en-US" sz="1800" b="1" dirty="0"/>
          </a:p>
          <a:p>
            <a:pPr marL="685800" lvl="2" indent="-285750">
              <a:buFontTx/>
              <a:buChar char="-"/>
            </a:pPr>
            <a:r>
              <a:rPr lang="en-US" sz="1400" dirty="0" err="1" smtClean="0"/>
              <a:t>Alegi</a:t>
            </a:r>
            <a:r>
              <a:rPr lang="en-US" sz="1400" dirty="0" smtClean="0"/>
              <a:t> </a:t>
            </a:r>
            <a:r>
              <a:rPr lang="en-US" sz="1400" dirty="0" err="1" smtClean="0"/>
              <a:t>pe</a:t>
            </a:r>
            <a:r>
              <a:rPr lang="en-US" sz="1400" dirty="0" smtClean="0"/>
              <a:t> cine </a:t>
            </a:r>
            <a:r>
              <a:rPr lang="en-US" sz="1400" dirty="0" err="1" smtClean="0"/>
              <a:t>sa</a:t>
            </a:r>
            <a:r>
              <a:rPr lang="en-US" sz="1400" dirty="0" smtClean="0"/>
              <a:t> </a:t>
            </a:r>
            <a:r>
              <a:rPr lang="en-US" sz="1400" dirty="0" err="1" smtClean="0"/>
              <a:t>promovezi</a:t>
            </a:r>
            <a:r>
              <a:rPr lang="en-US" sz="1400" dirty="0" smtClean="0"/>
              <a:t> in </a:t>
            </a:r>
            <a:r>
              <a:rPr lang="en-US" sz="1400" dirty="0" err="1" smtClean="0"/>
              <a:t>functie</a:t>
            </a:r>
            <a:r>
              <a:rPr lang="en-US" sz="1400" dirty="0" smtClean="0"/>
              <a:t> de </a:t>
            </a:r>
            <a:r>
              <a:rPr lang="en-US" sz="1400" dirty="0" err="1" smtClean="0"/>
              <a:t>comision</a:t>
            </a:r>
            <a:r>
              <a:rPr lang="en-US" sz="1400" dirty="0" smtClean="0"/>
              <a:t> </a:t>
            </a:r>
            <a:r>
              <a:rPr lang="en-US" sz="1400" dirty="0" err="1" smtClean="0"/>
              <a:t>oferit</a:t>
            </a:r>
            <a:r>
              <a:rPr lang="en-US" sz="1400" dirty="0" smtClean="0"/>
              <a:t>, rata de </a:t>
            </a:r>
            <a:r>
              <a:rPr lang="en-US" sz="1400" dirty="0" err="1" smtClean="0"/>
              <a:t>conversie</a:t>
            </a:r>
            <a:r>
              <a:rPr lang="en-US" sz="1400" dirty="0"/>
              <a:t> </a:t>
            </a:r>
            <a:r>
              <a:rPr lang="en-US" sz="1400" dirty="0" smtClean="0"/>
              <a:t>etc.;</a:t>
            </a:r>
          </a:p>
          <a:p>
            <a:pPr marL="685800" lvl="2" indent="-285750">
              <a:buFontTx/>
              <a:buChar char="-"/>
            </a:pPr>
            <a:r>
              <a:rPr lang="en-US" sz="1400" dirty="0" err="1" smtClean="0"/>
              <a:t>Fara</a:t>
            </a:r>
            <a:r>
              <a:rPr lang="en-US" sz="1400" dirty="0" smtClean="0"/>
              <a:t> </a:t>
            </a:r>
            <a:r>
              <a:rPr lang="en-US" sz="1400" dirty="0" err="1" smtClean="0"/>
              <a:t>contracte</a:t>
            </a:r>
            <a:r>
              <a:rPr lang="en-US" sz="1400" dirty="0" smtClean="0"/>
              <a:t> </a:t>
            </a:r>
            <a:r>
              <a:rPr lang="en-US" sz="1400" dirty="0" err="1" smtClean="0"/>
              <a:t>pe</a:t>
            </a:r>
            <a:r>
              <a:rPr lang="en-US" sz="1400" dirty="0" smtClean="0"/>
              <a:t> </a:t>
            </a:r>
            <a:r>
              <a:rPr lang="en-US" sz="1400" dirty="0" err="1" smtClean="0"/>
              <a:t>termen</a:t>
            </a:r>
            <a:r>
              <a:rPr lang="en-US" sz="1400" dirty="0" smtClean="0"/>
              <a:t> lung – </a:t>
            </a:r>
            <a:r>
              <a:rPr lang="en-US" sz="1400" dirty="0" err="1" smtClean="0"/>
              <a:t>daca</a:t>
            </a:r>
            <a:r>
              <a:rPr lang="en-US" sz="1400" dirty="0" smtClean="0"/>
              <a:t> </a:t>
            </a:r>
            <a:r>
              <a:rPr lang="en-US" sz="1400" dirty="0" err="1" smtClean="0"/>
              <a:t>rezultatele</a:t>
            </a:r>
            <a:r>
              <a:rPr lang="en-US" sz="1400" dirty="0" smtClean="0"/>
              <a:t> </a:t>
            </a:r>
            <a:r>
              <a:rPr lang="en-US" sz="1400" dirty="0" err="1" smtClean="0"/>
              <a:t>intr</a:t>
            </a:r>
            <a:r>
              <a:rPr lang="en-US" sz="1400" dirty="0" smtClean="0"/>
              <a:t>-o </a:t>
            </a:r>
            <a:r>
              <a:rPr lang="en-US" sz="1400" dirty="0" err="1" smtClean="0"/>
              <a:t>campanie</a:t>
            </a:r>
            <a:r>
              <a:rPr lang="en-US" sz="1400" dirty="0" smtClean="0"/>
              <a:t> nu </a:t>
            </a:r>
            <a:r>
              <a:rPr lang="en-US" sz="1400" dirty="0" err="1" smtClean="0"/>
              <a:t>sunt</a:t>
            </a:r>
            <a:r>
              <a:rPr lang="en-US" sz="1400" dirty="0" smtClean="0"/>
              <a:t> </a:t>
            </a:r>
            <a:r>
              <a:rPr lang="en-US" sz="1400" dirty="0" err="1" smtClean="0"/>
              <a:t>suficient</a:t>
            </a:r>
            <a:r>
              <a:rPr lang="en-US" sz="1400" dirty="0" smtClean="0"/>
              <a:t> de </a:t>
            </a:r>
            <a:r>
              <a:rPr lang="en-US" sz="1400" dirty="0" err="1" smtClean="0"/>
              <a:t>bune</a:t>
            </a:r>
            <a:r>
              <a:rPr lang="en-US" sz="1400" dirty="0" smtClean="0"/>
              <a:t>, </a:t>
            </a:r>
            <a:r>
              <a:rPr lang="en-US" sz="1400" dirty="0" err="1" smtClean="0"/>
              <a:t>poti</a:t>
            </a:r>
            <a:r>
              <a:rPr lang="en-US" sz="1400" dirty="0" smtClean="0"/>
              <a:t> </a:t>
            </a:r>
            <a:r>
              <a:rPr lang="en-US" sz="1400" dirty="0" err="1" smtClean="0"/>
              <a:t>spune</a:t>
            </a:r>
            <a:r>
              <a:rPr lang="en-US" sz="1400" dirty="0" smtClean="0"/>
              <a:t> STOP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poti</a:t>
            </a:r>
            <a:r>
              <a:rPr lang="en-US" sz="1400" dirty="0" smtClean="0"/>
              <a:t> </a:t>
            </a:r>
            <a:r>
              <a:rPr lang="en-US" sz="1400" dirty="0" err="1" smtClean="0"/>
              <a:t>incerca</a:t>
            </a:r>
            <a:r>
              <a:rPr lang="en-US" sz="1400" dirty="0" smtClean="0"/>
              <a:t> o </a:t>
            </a:r>
            <a:r>
              <a:rPr lang="en-US" sz="1400" dirty="0" err="1" smtClean="0"/>
              <a:t>alta</a:t>
            </a:r>
            <a:r>
              <a:rPr lang="en-US" sz="1400" dirty="0" smtClean="0"/>
              <a:t> </a:t>
            </a:r>
            <a:r>
              <a:rPr lang="en-US" sz="1400" dirty="0" err="1" smtClean="0"/>
              <a:t>campanie</a:t>
            </a:r>
            <a:r>
              <a:rPr lang="en-US" sz="1400" dirty="0" smtClean="0"/>
              <a:t>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err="1" smtClean="0"/>
              <a:t>Incasezi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banii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fara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efort</a:t>
            </a:r>
            <a:endParaRPr lang="en-US" sz="1800" b="1" dirty="0" smtClean="0"/>
          </a:p>
          <a:p>
            <a:pPr marL="685800" lvl="2" indent="-285750">
              <a:buFontTx/>
              <a:buChar char="-"/>
            </a:pPr>
            <a:r>
              <a:rPr lang="en-US" sz="1400" dirty="0" err="1" smtClean="0"/>
              <a:t>Inchei</a:t>
            </a:r>
            <a:r>
              <a:rPr lang="en-US" sz="1400" dirty="0" smtClean="0"/>
              <a:t> un </a:t>
            </a:r>
            <a:r>
              <a:rPr lang="en-US" sz="1400" dirty="0" err="1" smtClean="0"/>
              <a:t>singur</a:t>
            </a:r>
            <a:r>
              <a:rPr lang="en-US" sz="1400" dirty="0" smtClean="0"/>
              <a:t> contract cu </a:t>
            </a:r>
            <a:r>
              <a:rPr lang="en-US" sz="1400" dirty="0" err="1" smtClean="0"/>
              <a:t>reteaua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esti</a:t>
            </a:r>
            <a:r>
              <a:rPr lang="en-US" sz="1400" dirty="0" smtClean="0"/>
              <a:t> </a:t>
            </a:r>
            <a:r>
              <a:rPr lang="en-US" sz="1400" dirty="0" err="1" smtClean="0"/>
              <a:t>platit</a:t>
            </a:r>
            <a:r>
              <a:rPr lang="en-US" sz="1400" dirty="0" smtClean="0"/>
              <a:t> lunar (</a:t>
            </a:r>
            <a:r>
              <a:rPr lang="en-US" sz="1400" dirty="0" err="1" smtClean="0"/>
              <a:t>sau</a:t>
            </a:r>
            <a:r>
              <a:rPr lang="en-US" sz="1400" dirty="0" smtClean="0"/>
              <a:t> la </a:t>
            </a:r>
            <a:r>
              <a:rPr lang="en-US" sz="1400" dirty="0" err="1" smtClean="0"/>
              <a:t>cerere</a:t>
            </a:r>
            <a:r>
              <a:rPr lang="en-US" sz="1400" dirty="0" smtClean="0"/>
              <a:t>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err="1" smtClean="0"/>
              <a:t>Venituri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suplimentare</a:t>
            </a:r>
            <a:endParaRPr lang="en-US" sz="1800" b="1" dirty="0"/>
          </a:p>
          <a:p>
            <a:pPr marL="685800" lvl="2" indent="-285750">
              <a:buFontTx/>
              <a:buChar char="-"/>
            </a:pPr>
            <a:r>
              <a:rPr lang="en-US" sz="1400" dirty="0" err="1" smtClean="0"/>
              <a:t>Folosesti</a:t>
            </a:r>
            <a:r>
              <a:rPr lang="en-US" sz="1400" dirty="0" smtClean="0"/>
              <a:t> inventory-</a:t>
            </a:r>
            <a:r>
              <a:rPr lang="en-US" sz="1400" dirty="0" err="1" smtClean="0"/>
              <a:t>ul</a:t>
            </a:r>
            <a:r>
              <a:rPr lang="en-US" sz="1400" dirty="0" smtClean="0"/>
              <a:t> de </a:t>
            </a:r>
            <a:r>
              <a:rPr lang="en-US" sz="1400" dirty="0" err="1" smtClean="0"/>
              <a:t>afisari</a:t>
            </a:r>
            <a:r>
              <a:rPr lang="en-US" sz="1400" dirty="0" smtClean="0"/>
              <a:t> </a:t>
            </a:r>
            <a:r>
              <a:rPr lang="en-US" sz="1400" dirty="0" err="1" smtClean="0"/>
              <a:t>disponibil</a:t>
            </a:r>
            <a:r>
              <a:rPr lang="en-US" sz="1400" dirty="0" smtClean="0"/>
              <a:t>;</a:t>
            </a:r>
          </a:p>
          <a:p>
            <a:pPr marL="685800" lvl="2" indent="-285750">
              <a:buFontTx/>
              <a:buChar char="-"/>
            </a:pPr>
            <a:r>
              <a:rPr lang="en-US" sz="1400" dirty="0" err="1" smtClean="0"/>
              <a:t>Monetizezi</a:t>
            </a:r>
            <a:r>
              <a:rPr lang="en-US" sz="1400" dirty="0" smtClean="0"/>
              <a:t> </a:t>
            </a:r>
            <a:r>
              <a:rPr lang="en-US" sz="1400" dirty="0" err="1" smtClean="0"/>
              <a:t>suplimentar</a:t>
            </a:r>
            <a:r>
              <a:rPr lang="en-US" sz="1400" dirty="0" smtClean="0"/>
              <a:t> (newsletter, blog, feed RSS, </a:t>
            </a:r>
            <a:r>
              <a:rPr lang="en-US" sz="1400" dirty="0" err="1" smtClean="0"/>
              <a:t>pagina</a:t>
            </a:r>
            <a:r>
              <a:rPr lang="en-US" sz="1400" dirty="0" smtClean="0"/>
              <a:t> de Facebook etc.);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1800" b="1" dirty="0" smtClean="0"/>
              <a:t>Research </a:t>
            </a:r>
            <a:r>
              <a:rPr lang="en-US" sz="1800" b="1" dirty="0" err="1" smtClean="0"/>
              <a:t>si</a:t>
            </a:r>
            <a:r>
              <a:rPr lang="en-US" sz="1800" b="1" dirty="0" smtClean="0"/>
              <a:t> know how</a:t>
            </a:r>
            <a:endParaRPr lang="en-US" sz="1800" b="1" dirty="0"/>
          </a:p>
          <a:p>
            <a:pPr marL="685800" lvl="2" indent="-285750">
              <a:buFontTx/>
              <a:buChar char="-"/>
            </a:pPr>
            <a:r>
              <a:rPr lang="en-US" sz="1400" dirty="0" smtClean="0"/>
              <a:t>O </a:t>
            </a:r>
            <a:r>
              <a:rPr lang="en-US" sz="1400" dirty="0" err="1" smtClean="0"/>
              <a:t>intelegere</a:t>
            </a:r>
            <a:r>
              <a:rPr lang="en-US" sz="1400" dirty="0" smtClean="0"/>
              <a:t> </a:t>
            </a:r>
            <a:r>
              <a:rPr lang="en-US" sz="1400" dirty="0" err="1" smtClean="0"/>
              <a:t>mai</a:t>
            </a:r>
            <a:r>
              <a:rPr lang="en-US" sz="1400" dirty="0" smtClean="0"/>
              <a:t> </a:t>
            </a:r>
            <a:r>
              <a:rPr lang="en-US" sz="1400" dirty="0" err="1" smtClean="0"/>
              <a:t>buna</a:t>
            </a:r>
            <a:r>
              <a:rPr lang="en-US" sz="1400" dirty="0" smtClean="0"/>
              <a:t> a </a:t>
            </a:r>
            <a:r>
              <a:rPr lang="en-US" sz="1400" dirty="0" err="1" smtClean="0"/>
              <a:t>audientei</a:t>
            </a:r>
            <a:r>
              <a:rPr lang="en-US" sz="1400" dirty="0" smtClean="0"/>
              <a:t>;</a:t>
            </a:r>
            <a:endParaRPr lang="en-US" sz="1400" dirty="0"/>
          </a:p>
          <a:p>
            <a:pPr marL="685800" lvl="2" indent="-285750">
              <a:buFontTx/>
              <a:buChar char="-"/>
            </a:pPr>
            <a:r>
              <a:rPr lang="en-US" sz="1400" dirty="0" smtClean="0"/>
              <a:t>Cine, </a:t>
            </a:r>
            <a:r>
              <a:rPr lang="en-US" sz="1400" dirty="0" err="1" smtClean="0"/>
              <a:t>ce</a:t>
            </a:r>
            <a:r>
              <a:rPr lang="en-US" sz="1400" dirty="0" smtClean="0"/>
              <a:t>, cat </a:t>
            </a:r>
            <a:r>
              <a:rPr lang="en-US" sz="1400" dirty="0" err="1" smtClean="0"/>
              <a:t>cumpara</a:t>
            </a:r>
            <a:r>
              <a:rPr lang="en-US" sz="1400" dirty="0"/>
              <a:t>?</a:t>
            </a:r>
            <a:r>
              <a:rPr lang="en-US" sz="1400" dirty="0" smtClean="0"/>
              <a:t>; </a:t>
            </a:r>
            <a:r>
              <a:rPr lang="en-US" sz="1400" dirty="0" err="1" smtClean="0"/>
              <a:t>foloseste</a:t>
            </a:r>
            <a:r>
              <a:rPr lang="en-US" sz="1400" dirty="0" smtClean="0"/>
              <a:t> </a:t>
            </a:r>
            <a:r>
              <a:rPr lang="en-US" sz="1400" dirty="0" err="1" smtClean="0"/>
              <a:t>informatiile</a:t>
            </a:r>
            <a:r>
              <a:rPr lang="en-US" sz="1400" dirty="0" smtClean="0"/>
              <a:t>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 smtClean="0"/>
              <a:t>dezvoltarea</a:t>
            </a:r>
            <a:r>
              <a:rPr lang="en-US" sz="1400" dirty="0" smtClean="0"/>
              <a:t> </a:t>
            </a:r>
            <a:r>
              <a:rPr lang="en-US" sz="1400" dirty="0" err="1" smtClean="0"/>
              <a:t>comunitatii</a:t>
            </a:r>
            <a:r>
              <a:rPr lang="en-US" sz="1400" dirty="0" smtClean="0"/>
              <a:t> </a:t>
            </a:r>
            <a:r>
              <a:rPr lang="en-US" sz="1400" dirty="0" err="1" smtClean="0"/>
              <a:t>si</a:t>
            </a:r>
            <a:r>
              <a:rPr lang="en-US" sz="1400" dirty="0" smtClean="0"/>
              <a:t> </a:t>
            </a:r>
            <a:r>
              <a:rPr lang="en-US" sz="1400" dirty="0" err="1" smtClean="0"/>
              <a:t>pentru</a:t>
            </a:r>
            <a:r>
              <a:rPr lang="en-US" sz="1400" dirty="0" smtClean="0"/>
              <a:t> </a:t>
            </a:r>
            <a:r>
              <a:rPr lang="en-US" sz="1400" dirty="0" err="1" smtClean="0"/>
              <a:t>politica</a:t>
            </a:r>
            <a:r>
              <a:rPr lang="en-US" sz="1400" dirty="0" smtClean="0"/>
              <a:t> de </a:t>
            </a:r>
            <a:r>
              <a:rPr lang="en-US" sz="1400" dirty="0" err="1" smtClean="0"/>
              <a:t>continut</a:t>
            </a:r>
            <a:r>
              <a:rPr lang="en-US" sz="1400" dirty="0" smtClean="0"/>
              <a:t>;</a:t>
            </a:r>
            <a:endParaRPr lang="en-US" sz="1400" dirty="0"/>
          </a:p>
          <a:p>
            <a:pPr marL="685800" lvl="2" indent="-285750">
              <a:buFontTx/>
              <a:buChar char="-"/>
            </a:pPr>
            <a:endParaRPr lang="en-US" sz="1400" dirty="0" smtClean="0"/>
          </a:p>
          <a:p>
            <a:pPr marL="685800" lvl="2" indent="-285750">
              <a:buFontTx/>
              <a:buChar char="-"/>
            </a:pPr>
            <a:endParaRPr lang="en-US" sz="1400" dirty="0" smtClean="0"/>
          </a:p>
          <a:p>
            <a:pPr marL="742950" lvl="2" indent="-342900"/>
            <a:endParaRPr lang="en-US" sz="1800" b="1" dirty="0" smtClean="0"/>
          </a:p>
          <a:p>
            <a:pPr marL="342900" lvl="1" indent="-342900"/>
            <a:endParaRPr lang="en-US" sz="1800" b="1" dirty="0" smtClean="0"/>
          </a:p>
        </p:txBody>
      </p:sp>
      <p:pic>
        <p:nvPicPr>
          <p:cNvPr id="6" name="Picture 2" descr="C:\Users\Bogdan\Desktop\logo 2Para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8" y="6299791"/>
            <a:ext cx="1714500" cy="55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3682</TotalTime>
  <Words>1505</Words>
  <Application>Microsoft Office PowerPoint</Application>
  <PresentationFormat>On-screen Show (4:3)</PresentationFormat>
  <Paragraphs>222</Paragraphs>
  <Slides>39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Mituri in afiliere</vt:lpstr>
      <vt:lpstr>Affiliate marketing</vt:lpstr>
      <vt:lpstr>Online performance marketing</vt:lpstr>
      <vt:lpstr>Cum functioneaza afilierea?</vt:lpstr>
      <vt:lpstr>FashionUP (comision 10% vanzare)</vt:lpstr>
      <vt:lpstr>De la Click, la vanzare si la comision</vt:lpstr>
      <vt:lpstr>PowerPoint Presentation</vt:lpstr>
      <vt:lpstr>PowerPoint Presentation</vt:lpstr>
      <vt:lpstr>Monetizarea prin afiliere</vt:lpstr>
      <vt:lpstr>Tool-uri disponibile</vt:lpstr>
      <vt:lpstr>Mitul nr. 1  Marketingul Afiliat nu functioneaza in .ro</vt:lpstr>
      <vt:lpstr>realtime.2parale.ro</vt:lpstr>
      <vt:lpstr>€ 22,875.98</vt:lpstr>
      <vt:lpstr>Marketingul Afiliat nu functioneaza in .ro</vt:lpstr>
      <vt:lpstr>Mitul nr. 2 Marketingul Afiliat  e doar pentru ecommerce</vt:lpstr>
      <vt:lpstr>Avon</vt:lpstr>
      <vt:lpstr>Khan Wars</vt:lpstr>
      <vt:lpstr>Khan Wars</vt:lpstr>
      <vt:lpstr>Alte exemple de programe de afiliere</vt:lpstr>
      <vt:lpstr>Marketingul Afiliat  e doar pentru ecommerce</vt:lpstr>
      <vt:lpstr>Mitul nr. 3  Mituri despre Afiliati si advertiseri</vt:lpstr>
      <vt:lpstr>Cine sunt afiliatii?</vt:lpstr>
      <vt:lpstr>Afiliati</vt:lpstr>
      <vt:lpstr>Cine sunt advertiserii?</vt:lpstr>
      <vt:lpstr>Advertiseri</vt:lpstr>
      <vt:lpstr>Super puterile in marketingul afiliat</vt:lpstr>
      <vt:lpstr>Cum ar trebui sa fie relatia dintre advertiseri si afiliati (ex: co-branding)</vt:lpstr>
      <vt:lpstr>3. Mituri despre Afiliati si advertiseri</vt:lpstr>
      <vt:lpstr>Bonus 7 mituri pentru lumea Seo ppc </vt:lpstr>
      <vt:lpstr>1. Google AdWords pentru afiliere nu functioneaza</vt:lpstr>
      <vt:lpstr>2. Magazinele nu-mi dau suficiente informatii pentru a fi profitabil</vt:lpstr>
      <vt:lpstr>3. Problema de cashflow</vt:lpstr>
      <vt:lpstr>4. Am un site pentru care atrag trafic organic. Nu are sens sa mai fac si AdWords.</vt:lpstr>
      <vt:lpstr>5. Panda &amp; penguin distrug SEO.  SEO moare. Google uraste afiliatii.</vt:lpstr>
      <vt:lpstr>6. Ai nevoie de skill-uri tehnice pentru a-ti dezvolta siteuri</vt:lpstr>
      <vt:lpstr>7. Nu sunt produse (advertiseri) care sa se potriveasca audientei mele</vt:lpstr>
      <vt:lpstr>De retinut pentru participantii Lumea SEO PPC</vt:lpstr>
      <vt:lpstr>2Parale - cel mai bun loc unde poti invata marketing online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</dc:title>
  <dc:creator>Dorin</dc:creator>
  <cp:lastModifiedBy>Bogdan</cp:lastModifiedBy>
  <cp:revision>264</cp:revision>
  <cp:lastPrinted>2013-04-24T15:01:44Z</cp:lastPrinted>
  <dcterms:created xsi:type="dcterms:W3CDTF">2013-02-17T10:26:24Z</dcterms:created>
  <dcterms:modified xsi:type="dcterms:W3CDTF">2013-06-27T11:35:24Z</dcterms:modified>
</cp:coreProperties>
</file>