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59" r:id="rId4"/>
    <p:sldId id="261" r:id="rId5"/>
    <p:sldId id="262" r:id="rId6"/>
    <p:sldId id="263" r:id="rId7"/>
    <p:sldId id="293" r:id="rId8"/>
    <p:sldId id="266" r:id="rId9"/>
    <p:sldId id="267" r:id="rId10"/>
    <p:sldId id="268" r:id="rId11"/>
    <p:sldId id="269" r:id="rId12"/>
    <p:sldId id="270" r:id="rId13"/>
    <p:sldId id="277" r:id="rId14"/>
    <p:sldId id="279" r:id="rId15"/>
    <p:sldId id="280" r:id="rId16"/>
    <p:sldId id="281" r:id="rId17"/>
    <p:sldId id="283" r:id="rId18"/>
    <p:sldId id="282" r:id="rId19"/>
    <p:sldId id="286" r:id="rId20"/>
    <p:sldId id="284" r:id="rId21"/>
    <p:sldId id="285" r:id="rId22"/>
    <p:sldId id="288" r:id="rId23"/>
    <p:sldId id="287" r:id="rId24"/>
    <p:sldId id="289" r:id="rId25"/>
    <p:sldId id="290" r:id="rId26"/>
    <p:sldId id="291" r:id="rId27"/>
    <p:sldId id="292" r:id="rId28"/>
    <p:sldId id="271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0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F309F-4C42-4E2B-A2F0-01DE68686CDA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79C51-2C3B-49BE-95CE-167A9EED3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9C51-2C3B-49BE-95CE-167A9EED39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79C51-2C3B-49BE-95CE-167A9EED398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B1D8-7D55-4A07-9573-D8ADDD6E26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220-20B3-49FA-A189-8669D902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B1D8-7D55-4A07-9573-D8ADDD6E26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220-20B3-49FA-A189-8669D902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B1D8-7D55-4A07-9573-D8ADDD6E26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220-20B3-49FA-A189-8669D902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B1D8-7D55-4A07-9573-D8ADDD6E26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220-20B3-49FA-A189-8669D902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3B12B2-162D-426A-A906-3D390BFE2817}" type="datetimeFigureOut">
              <a:rPr lang="en-US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2F3A0-FA23-4D62-948A-8E186D9945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2D6B5B-F89E-4B54-918C-D1AE0388C85D}" type="datetimeFigureOut">
              <a:rPr lang="en-US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33A4C-CBB6-4CB0-9743-DA0AB6121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FC909E-F60E-4FE7-8FCC-CAFD12D59988}" type="datetimeFigureOut">
              <a:rPr lang="en-US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0EA48-A4E4-429E-A87F-31BF1781E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B69D0-D64A-4B1F-8769-21AFF2B90BD4}" type="datetimeFigureOut">
              <a:rPr lang="en-US"/>
              <a:pPr/>
              <a:t>6/28/2013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A2235-BD0C-473C-ACED-4044DDF4C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080F4E-D4C4-4269-881D-2D967DB06728}" type="datetimeFigureOut">
              <a:rPr lang="en-US"/>
              <a:pPr/>
              <a:t>6/28/2013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A08B2-2E06-482F-AB72-874BA80D7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5720D-C55A-475D-9F0C-8123EBBA6FC4}" type="datetimeFigureOut">
              <a:rPr lang="en-US"/>
              <a:pPr/>
              <a:t>6/28/2013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EA2F5-D9C4-4C1C-B56B-6524230CE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AFD41F-3EE7-4694-A0BD-96483741BB75}" type="datetimeFigureOut">
              <a:rPr lang="en-US"/>
              <a:pPr/>
              <a:t>6/28/2013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81305-A8FA-4DEC-AAE7-33F1CA4AC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B1D8-7D55-4A07-9573-D8ADDD6E26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220-20B3-49FA-A189-8669D902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4AAFB4-C51A-4214-9E0F-CE1637A6AAA7}" type="datetimeFigureOut">
              <a:rPr lang="en-US"/>
              <a:pPr/>
              <a:t>6/28/2013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E566-6B88-4441-A893-A2949ACBBD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E02373-B8C5-4485-B51D-78CE5B07C40B}" type="datetimeFigureOut">
              <a:rPr lang="en-US"/>
              <a:pPr/>
              <a:t>6/28/2013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FFCCB-5A7A-40E6-9398-06D609C840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7B698-C718-41F6-B8AF-317125961754}" type="datetimeFigureOut">
              <a:rPr lang="en-US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A93E3-30BF-47C1-A811-E176596D5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27485D-E4C9-47C2-AA6E-E6F18995CAAC}" type="datetimeFigureOut">
              <a:rPr lang="en-US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EFF75-26C7-4619-9757-E35D67BAFC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B1D8-7D55-4A07-9573-D8ADDD6E26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220-20B3-49FA-A189-8669D902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B1D8-7D55-4A07-9573-D8ADDD6E26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220-20B3-49FA-A189-8669D902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B1D8-7D55-4A07-9573-D8ADDD6E26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220-20B3-49FA-A189-8669D902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B1D8-7D55-4A07-9573-D8ADDD6E26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220-20B3-49FA-A189-8669D902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B1D8-7D55-4A07-9573-D8ADDD6E26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220-20B3-49FA-A189-8669D902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B1D8-7D55-4A07-9573-D8ADDD6E26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220-20B3-49FA-A189-8669D902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0B1D8-7D55-4A07-9573-D8ADDD6E26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2C220-20B3-49FA-A189-8669D9026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3B7ECFB-44EF-411C-8CB5-1568C104841A}" type="datetimeFigureOut">
              <a:rPr lang="en-US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10ED2A7-8136-415F-AC14-D1F7731C15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57200"/>
            <a:ext cx="4343400" cy="5791200"/>
          </a:xfrm>
        </p:spPr>
        <p:txBody>
          <a:bodyPr>
            <a:noAutofit/>
          </a:bodyPr>
          <a:lstStyle/>
          <a:p>
            <a:pPr algn="l"/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</a:rPr>
              <a:t>Cele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7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minuni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ale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marketingului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online 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pentru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mine)</a:t>
            </a:r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Lumea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Seo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PPC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Iunie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2013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324600"/>
            <a:ext cx="8839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7-minu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4443307" cy="6248400"/>
          </a:xfrm>
          <a:prstGeom prst="rect">
            <a:avLst/>
          </a:prstGeom>
        </p:spPr>
      </p:pic>
      <p:pic>
        <p:nvPicPr>
          <p:cNvPr id="6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410200"/>
            <a:ext cx="738265" cy="7382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4800" y="5562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Intention based advertising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33400" y="1219200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Posibilitatea</a:t>
            </a:r>
            <a:r>
              <a:rPr lang="en-US" sz="3200" dirty="0" smtClean="0"/>
              <a:t> de a </a:t>
            </a:r>
            <a:r>
              <a:rPr lang="en-US" sz="3200" dirty="0" err="1" smtClean="0"/>
              <a:t>comunica</a:t>
            </a:r>
            <a:r>
              <a:rPr lang="en-US" sz="3200" dirty="0" smtClean="0"/>
              <a:t> </a:t>
            </a:r>
            <a:r>
              <a:rPr lang="en-US" sz="3200" b="1" dirty="0" err="1" smtClean="0"/>
              <a:t>doar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catre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audienta</a:t>
            </a:r>
            <a:r>
              <a:rPr lang="en-US" sz="3200" b="1" dirty="0" smtClean="0"/>
              <a:t> care </a:t>
            </a:r>
            <a:r>
              <a:rPr lang="en-US" sz="3200" b="1" dirty="0" err="1" smtClean="0"/>
              <a:t>isi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manifesta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intentia</a:t>
            </a:r>
            <a:r>
              <a:rPr lang="en-US" sz="3200" dirty="0" smtClean="0"/>
              <a:t> </a:t>
            </a:r>
            <a:r>
              <a:rPr lang="en-US" sz="3200" dirty="0" err="1" smtClean="0"/>
              <a:t>pentru</a:t>
            </a:r>
            <a:r>
              <a:rPr lang="en-US" sz="3200" dirty="0" smtClean="0"/>
              <a:t> </a:t>
            </a:r>
            <a:r>
              <a:rPr lang="en-US" sz="3200" dirty="0" err="1" smtClean="0"/>
              <a:t>serviciile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produsele</a:t>
            </a:r>
            <a:r>
              <a:rPr lang="en-US" sz="3200" dirty="0" smtClean="0"/>
              <a:t> tale mi se pare </a:t>
            </a:r>
            <a:r>
              <a:rPr lang="en-US" sz="3200" dirty="0" err="1" smtClean="0"/>
              <a:t>extraordinar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Sa </a:t>
            </a:r>
            <a:r>
              <a:rPr lang="en-US" sz="3200" dirty="0" err="1" smtClean="0"/>
              <a:t>poti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faci</a:t>
            </a:r>
            <a:r>
              <a:rPr lang="en-US" sz="3200" dirty="0" smtClean="0"/>
              <a:t> </a:t>
            </a:r>
            <a:r>
              <a:rPr lang="en-US" sz="3200" dirty="0" err="1" smtClean="0"/>
              <a:t>acest</a:t>
            </a:r>
            <a:r>
              <a:rPr lang="en-US" sz="3200" dirty="0" smtClean="0"/>
              <a:t> </a:t>
            </a:r>
            <a:r>
              <a:rPr lang="en-US" sz="3200" dirty="0" err="1" smtClean="0"/>
              <a:t>lucru</a:t>
            </a:r>
            <a:r>
              <a:rPr lang="en-US" sz="3200" dirty="0" smtClean="0"/>
              <a:t> exact </a:t>
            </a:r>
            <a:r>
              <a:rPr lang="en-US" sz="3200" b="1" dirty="0" smtClean="0"/>
              <a:t>in </a:t>
            </a:r>
            <a:r>
              <a:rPr lang="en-US" sz="3200" b="1" dirty="0" err="1" smtClean="0"/>
              <a:t>momentul</a:t>
            </a:r>
            <a:r>
              <a:rPr lang="en-US" sz="3200" b="1" dirty="0" smtClean="0"/>
              <a:t> in care </a:t>
            </a:r>
            <a:r>
              <a:rPr lang="en-US" sz="3200" b="1" dirty="0" err="1" smtClean="0"/>
              <a:t>acestia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manifesta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aceasta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intentie</a:t>
            </a:r>
            <a:r>
              <a:rPr lang="en-US" sz="3200" b="1" dirty="0" smtClean="0"/>
              <a:t> </a:t>
            </a:r>
            <a:r>
              <a:rPr lang="en-US" sz="3200" dirty="0" smtClean="0"/>
              <a:t>mi se pare </a:t>
            </a:r>
            <a:r>
              <a:rPr lang="en-US" sz="3200" dirty="0" err="1" smtClean="0"/>
              <a:t>incredibil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28388" y="5562600"/>
            <a:ext cx="5520294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cultiva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culege</a:t>
            </a:r>
            <a:r>
              <a:rPr lang="en-US" sz="2800" dirty="0" smtClean="0"/>
              <a:t> </a:t>
            </a:r>
            <a:r>
              <a:rPr lang="en-US" sz="2800" dirty="0" err="1" smtClean="0"/>
              <a:t>intentia</a:t>
            </a:r>
            <a:r>
              <a:rPr lang="en-US" sz="2800" dirty="0" smtClean="0"/>
              <a:t> </a:t>
            </a:r>
            <a:r>
              <a:rPr lang="en-US" sz="2800" dirty="0" err="1" smtClean="0"/>
              <a:t>clientilor</a:t>
            </a:r>
            <a:r>
              <a:rPr lang="en-US" sz="2800" dirty="0" smtClean="0"/>
              <a:t> tai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4800" y="5562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intention based advertising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  <p:pic>
        <p:nvPicPr>
          <p:cNvPr id="13" name="Picture 6" descr="C:\Users\iMunteanu\Desktop\IM PRezentare WORD\PrintScreen Youtube &amp; Google &amp; Facebook (png)\Google-sear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70663"/>
            <a:ext cx="6553200" cy="49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4800" y="5562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“Target”-are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comportamentala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33400" y="1219200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Posibilitatea</a:t>
            </a:r>
            <a:r>
              <a:rPr lang="en-US" sz="3200" dirty="0" smtClean="0"/>
              <a:t> de a </a:t>
            </a:r>
            <a:r>
              <a:rPr lang="en-US" sz="3200" dirty="0" err="1" smtClean="0"/>
              <a:t>retine</a:t>
            </a:r>
            <a:r>
              <a:rPr lang="en-US" sz="3200" dirty="0" smtClean="0"/>
              <a:t> </a:t>
            </a:r>
            <a:r>
              <a:rPr lang="en-US" sz="3200" b="1" dirty="0" smtClean="0"/>
              <a:t>un </a:t>
            </a:r>
            <a:r>
              <a:rPr lang="en-US" sz="3200" b="1" dirty="0" err="1" smtClean="0"/>
              <a:t>anumit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comportament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manifestat</a:t>
            </a:r>
            <a:r>
              <a:rPr lang="en-US" sz="3200" dirty="0" smtClean="0"/>
              <a:t> de </a:t>
            </a:r>
            <a:r>
              <a:rPr lang="en-US" sz="3200" dirty="0" err="1" smtClean="0"/>
              <a:t>catre</a:t>
            </a:r>
            <a:r>
              <a:rPr lang="en-US" sz="3200" dirty="0" smtClean="0"/>
              <a:t> </a:t>
            </a:r>
            <a:r>
              <a:rPr lang="en-US" sz="3200" dirty="0" err="1" smtClean="0"/>
              <a:t>utilizator</a:t>
            </a:r>
            <a:r>
              <a:rPr lang="en-US" sz="3200" dirty="0" smtClean="0"/>
              <a:t> la un </a:t>
            </a:r>
            <a:r>
              <a:rPr lang="en-US" sz="3200" dirty="0" err="1" smtClean="0"/>
              <a:t>anumit</a:t>
            </a:r>
            <a:r>
              <a:rPr lang="en-US" sz="3200" dirty="0" smtClean="0"/>
              <a:t> moment mi se pare </a:t>
            </a:r>
            <a:r>
              <a:rPr lang="en-US" sz="3200" dirty="0" err="1" smtClean="0"/>
              <a:t>uluitor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Sa </a:t>
            </a:r>
            <a:r>
              <a:rPr lang="en-US" sz="3200" dirty="0" err="1" smtClean="0"/>
              <a:t>poti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comunici</a:t>
            </a:r>
            <a:r>
              <a:rPr lang="en-US" sz="3200" dirty="0" smtClean="0"/>
              <a:t> </a:t>
            </a:r>
            <a:r>
              <a:rPr lang="en-US" sz="3200" b="1" dirty="0" err="1" smtClean="0"/>
              <a:t>doar</a:t>
            </a:r>
            <a:r>
              <a:rPr lang="en-US" sz="3200" b="1" dirty="0" smtClean="0"/>
              <a:t> cu </a:t>
            </a:r>
            <a:r>
              <a:rPr lang="en-US" sz="3200" b="1" dirty="0" err="1" smtClean="0"/>
              <a:t>cei</a:t>
            </a:r>
            <a:r>
              <a:rPr lang="en-US" sz="3200" b="1" dirty="0" smtClean="0"/>
              <a:t> care </a:t>
            </a:r>
            <a:r>
              <a:rPr lang="en-US" sz="3200" b="1" dirty="0" err="1" smtClean="0"/>
              <a:t>si</a:t>
            </a:r>
            <a:r>
              <a:rPr lang="en-US" sz="3200" b="1" dirty="0" smtClean="0"/>
              <a:t>-au </a:t>
            </a:r>
            <a:r>
              <a:rPr lang="en-US" sz="3200" b="1" dirty="0" err="1" smtClean="0"/>
              <a:t>manifestat</a:t>
            </a:r>
            <a:r>
              <a:rPr lang="en-US" sz="3200" b="1" dirty="0"/>
              <a:t> </a:t>
            </a:r>
            <a:r>
              <a:rPr lang="en-US" sz="3200" b="1" dirty="0" err="1" smtClean="0"/>
              <a:t>acel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comportament</a:t>
            </a:r>
            <a:r>
              <a:rPr lang="en-US" sz="3200" dirty="0" smtClean="0"/>
              <a:t>, </a:t>
            </a:r>
            <a:r>
              <a:rPr lang="en-US" sz="3200" dirty="0" err="1" smtClean="0"/>
              <a:t>oriunde</a:t>
            </a:r>
            <a:r>
              <a:rPr lang="en-US" sz="3200" dirty="0" smtClean="0"/>
              <a:t> </a:t>
            </a:r>
            <a:r>
              <a:rPr lang="en-US" sz="3200" dirty="0" err="1" smtClean="0"/>
              <a:t>ar</a:t>
            </a:r>
            <a:r>
              <a:rPr lang="en-US" sz="3200" dirty="0" smtClean="0"/>
              <a:t> </a:t>
            </a:r>
            <a:r>
              <a:rPr lang="en-US" sz="3200" dirty="0" err="1" smtClean="0"/>
              <a:t>naviga</a:t>
            </a:r>
            <a:r>
              <a:rPr lang="en-US" sz="3200" dirty="0" smtClean="0"/>
              <a:t> </a:t>
            </a:r>
            <a:r>
              <a:rPr lang="en-US" sz="3200" dirty="0" err="1" smtClean="0"/>
              <a:t>pe</a:t>
            </a:r>
            <a:r>
              <a:rPr lang="en-US" sz="3200" dirty="0" smtClean="0"/>
              <a:t> internet mi se pare </a:t>
            </a:r>
            <a:r>
              <a:rPr lang="en-US" sz="3200" dirty="0" err="1" smtClean="0"/>
              <a:t>impresionant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n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962400" y="5638800"/>
            <a:ext cx="517718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am </a:t>
            </a:r>
            <a:r>
              <a:rPr lang="en-US" sz="2800" dirty="0" err="1" smtClean="0"/>
              <a:t>retinut</a:t>
            </a:r>
            <a:r>
              <a:rPr lang="en-US" sz="2800" dirty="0" smtClean="0"/>
              <a:t> </a:t>
            </a:r>
            <a:r>
              <a:rPr lang="en-US" sz="2800" dirty="0" err="1" smtClean="0"/>
              <a:t>comportamentul</a:t>
            </a:r>
            <a:r>
              <a:rPr lang="en-US" sz="2800" dirty="0" smtClean="0"/>
              <a:t> tau ;)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33400" y="201174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Sa </a:t>
            </a:r>
            <a:r>
              <a:rPr lang="en-US" sz="3200" dirty="0" err="1" smtClean="0"/>
              <a:t>poti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afli</a:t>
            </a:r>
            <a:r>
              <a:rPr lang="en-US" sz="3200" dirty="0" smtClean="0"/>
              <a:t> </a:t>
            </a:r>
            <a:r>
              <a:rPr lang="en-US" sz="3200" b="1" dirty="0" smtClean="0"/>
              <a:t>in </a:t>
            </a:r>
            <a:r>
              <a:rPr lang="en-US" sz="3200" b="1" dirty="0" err="1" smtClean="0"/>
              <a:t>contextul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potrivit</a:t>
            </a:r>
            <a:r>
              <a:rPr lang="en-US" sz="3200" b="1" dirty="0" smtClean="0"/>
              <a:t> cu </a:t>
            </a:r>
            <a:r>
              <a:rPr lang="en-US" sz="3200" b="1" dirty="0" err="1" smtClean="0"/>
              <a:t>utilizatorul</a:t>
            </a:r>
            <a:r>
              <a:rPr lang="en-US" sz="3200" b="1" dirty="0" smtClean="0"/>
              <a:t>, exact la </a:t>
            </a:r>
            <a:r>
              <a:rPr lang="en-US" sz="3200" b="1" dirty="0" err="1" smtClean="0"/>
              <a:t>momentul</a:t>
            </a:r>
            <a:r>
              <a:rPr lang="en-US" sz="3200" b="1" dirty="0" smtClean="0"/>
              <a:t> in care </a:t>
            </a:r>
            <a:r>
              <a:rPr lang="en-US" sz="3200" b="1" dirty="0" err="1" smtClean="0"/>
              <a:t>mesajul</a:t>
            </a:r>
            <a:r>
              <a:rPr lang="en-US" sz="3200" b="1" dirty="0" smtClean="0"/>
              <a:t> tau </a:t>
            </a:r>
            <a:r>
              <a:rPr lang="en-US" sz="3200" b="1" dirty="0" err="1" smtClean="0"/>
              <a:t>devine</a:t>
            </a:r>
            <a:r>
              <a:rPr lang="en-US" sz="3200" b="1" dirty="0" smtClean="0"/>
              <a:t> relevant</a:t>
            </a:r>
            <a:r>
              <a:rPr lang="en-US" sz="3200" dirty="0" smtClean="0"/>
              <a:t> mi se pare perfect.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575446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publicitate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contextuala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64008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148552"/>
            <a:ext cx="404648" cy="4046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4800" y="575446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publicitate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contextuala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64008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148552"/>
            <a:ext cx="404648" cy="404648"/>
          </a:xfrm>
          <a:prstGeom prst="rect">
            <a:avLst/>
          </a:prstGeom>
          <a:noFill/>
        </p:spPr>
      </p:pic>
      <p:pic>
        <p:nvPicPr>
          <p:cNvPr id="14" name="Picture 15" descr="C:\Users\iMunteanu\Desktop\IM PRezentare WORD\PrintScreen Youtube &amp; Google &amp; Facebook (png)\Gma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33400"/>
            <a:ext cx="6858000" cy="514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4800" y="5562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Primele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secunde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din YouTube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vids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  <p:pic>
        <p:nvPicPr>
          <p:cNvPr id="20" name="Picture 17" descr="C:\Users\iMunteanu\Desktop\IM PRezentare WORD\PrintScreen Youtube &amp; Google &amp; Facebook (png)\HOW-youtube-in-stre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81000"/>
            <a:ext cx="6934200" cy="520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4800" y="5562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Primele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secunde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din YouTube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vids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33400" y="914400"/>
            <a:ext cx="815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La TV </a:t>
            </a:r>
            <a:r>
              <a:rPr lang="en-US" sz="3200" dirty="0" err="1" smtClean="0"/>
              <a:t>fiecare</a:t>
            </a:r>
            <a:r>
              <a:rPr lang="en-US" sz="3200" dirty="0"/>
              <a:t> </a:t>
            </a:r>
            <a:r>
              <a:rPr lang="en-US" sz="3200" dirty="0" smtClean="0"/>
              <a:t>se </a:t>
            </a:r>
            <a:r>
              <a:rPr lang="en-US" sz="3200" dirty="0" err="1" smtClean="0"/>
              <a:t>uita</a:t>
            </a:r>
            <a:r>
              <a:rPr lang="en-US" sz="3200" dirty="0" smtClean="0"/>
              <a:t> la </a:t>
            </a:r>
            <a:r>
              <a:rPr lang="en-US" sz="3200" dirty="0" err="1" smtClean="0"/>
              <a:t>emisiunile</a:t>
            </a:r>
            <a:r>
              <a:rPr lang="en-US" sz="3200" dirty="0" smtClean="0"/>
              <a:t> care </a:t>
            </a:r>
            <a:r>
              <a:rPr lang="en-US" sz="3200" dirty="0" err="1" smtClean="0"/>
              <a:t>sunt</a:t>
            </a:r>
            <a:r>
              <a:rPr lang="en-US" sz="3200" dirty="0" smtClean="0"/>
              <a:t> </a:t>
            </a:r>
            <a:r>
              <a:rPr lang="en-US" sz="3200" dirty="0" err="1" smtClean="0"/>
              <a:t>potrivite</a:t>
            </a:r>
            <a:r>
              <a:rPr lang="en-US" sz="3200" dirty="0"/>
              <a:t> </a:t>
            </a:r>
            <a:r>
              <a:rPr lang="en-US" sz="3200" dirty="0" err="1" smtClean="0"/>
              <a:t>pentru</a:t>
            </a:r>
            <a:r>
              <a:rPr lang="en-US" sz="3200" dirty="0" smtClean="0"/>
              <a:t> el. La </a:t>
            </a:r>
            <a:r>
              <a:rPr lang="en-US" sz="3200" dirty="0" err="1" smtClean="0"/>
              <a:t>fel</a:t>
            </a:r>
            <a:r>
              <a:rPr lang="en-US" sz="3200" dirty="0" smtClean="0"/>
              <a:t>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pe</a:t>
            </a:r>
            <a:r>
              <a:rPr lang="en-US" sz="3200" dirty="0" smtClean="0"/>
              <a:t> YouTube.</a:t>
            </a:r>
          </a:p>
          <a:p>
            <a:endParaRPr lang="en-US" sz="3200" dirty="0"/>
          </a:p>
          <a:p>
            <a:r>
              <a:rPr lang="en-US" sz="3200" dirty="0" err="1" smtClean="0"/>
              <a:t>Pe</a:t>
            </a:r>
            <a:r>
              <a:rPr lang="en-US" sz="3200" dirty="0" smtClean="0"/>
              <a:t> YouTube </a:t>
            </a:r>
            <a:r>
              <a:rPr lang="en-US" sz="3200" dirty="0" err="1" smtClean="0"/>
              <a:t>poti</a:t>
            </a:r>
            <a:r>
              <a:rPr lang="en-US" sz="3200" dirty="0" smtClean="0"/>
              <a:t> </a:t>
            </a:r>
            <a:r>
              <a:rPr lang="en-US" sz="3200" dirty="0" err="1" smtClean="0"/>
              <a:t>vedea</a:t>
            </a:r>
            <a:r>
              <a:rPr lang="en-US" sz="3200" dirty="0" smtClean="0"/>
              <a:t> de </a:t>
            </a:r>
            <a:r>
              <a:rPr lang="en-US" sz="3200" dirty="0" err="1" smtClean="0"/>
              <a:t>mai</a:t>
            </a:r>
            <a:r>
              <a:rPr lang="en-US" sz="3200" dirty="0" smtClean="0"/>
              <a:t> </a:t>
            </a:r>
            <a:r>
              <a:rPr lang="en-US" sz="3200" dirty="0" err="1" smtClean="0"/>
              <a:t>multe</a:t>
            </a:r>
            <a:r>
              <a:rPr lang="en-US" sz="3200" dirty="0" smtClean="0"/>
              <a:t> </a:t>
            </a:r>
            <a:r>
              <a:rPr lang="en-US" sz="3200" dirty="0" err="1" smtClean="0"/>
              <a:t>ori</a:t>
            </a:r>
            <a:r>
              <a:rPr lang="en-US" sz="3200" dirty="0" smtClean="0"/>
              <a:t> </a:t>
            </a:r>
            <a:r>
              <a:rPr lang="en-US" sz="3200" dirty="0" err="1" smtClean="0"/>
              <a:t>emisiunile</a:t>
            </a:r>
            <a:r>
              <a:rPr lang="en-US" sz="3200" dirty="0" smtClean="0"/>
              <a:t> cu rating mare de la TV. </a:t>
            </a:r>
          </a:p>
          <a:p>
            <a:endParaRPr lang="en-US" sz="3200" dirty="0"/>
          </a:p>
          <a:p>
            <a:r>
              <a:rPr lang="en-US" sz="3200" dirty="0" smtClean="0"/>
              <a:t>Si </a:t>
            </a:r>
            <a:r>
              <a:rPr lang="en-US" sz="3200" dirty="0" err="1" smtClean="0"/>
              <a:t>melodii</a:t>
            </a:r>
            <a:r>
              <a:rPr lang="en-US" sz="3200" dirty="0" smtClean="0"/>
              <a:t> </a:t>
            </a:r>
            <a:r>
              <a:rPr lang="en-US" sz="3200" dirty="0" err="1" smtClean="0"/>
              <a:t>celebre</a:t>
            </a:r>
            <a:r>
              <a:rPr lang="en-US" sz="3200" dirty="0" smtClean="0"/>
              <a:t> de la “</a:t>
            </a:r>
            <a:r>
              <a:rPr lang="en-US" sz="3200" dirty="0" err="1" smtClean="0"/>
              <a:t>Taraf</a:t>
            </a:r>
            <a:r>
              <a:rPr lang="en-US" sz="3200" dirty="0" smtClean="0"/>
              <a:t> TV” </a:t>
            </a:r>
            <a:r>
              <a:rPr lang="en-US" sz="3200" dirty="0" err="1" smtClean="0"/>
              <a:t>poti</a:t>
            </a:r>
            <a:r>
              <a:rPr lang="en-US" sz="3200" dirty="0" smtClean="0"/>
              <a:t> </a:t>
            </a:r>
            <a:r>
              <a:rPr lang="en-US" sz="3200" dirty="0" err="1" smtClean="0"/>
              <a:t>targeta</a:t>
            </a:r>
            <a:r>
              <a:rPr lang="en-US" sz="3200" dirty="0" smtClean="0"/>
              <a:t> </a:t>
            </a:r>
            <a:r>
              <a:rPr lang="en-US" sz="3200" dirty="0" err="1" smtClean="0"/>
              <a:t>pentru</a:t>
            </a:r>
            <a:r>
              <a:rPr lang="en-US" sz="3200" dirty="0" smtClean="0"/>
              <a:t> </a:t>
            </a:r>
            <a:r>
              <a:rPr lang="en-US" sz="3200" dirty="0" err="1" smtClean="0"/>
              <a:t>reclamele</a:t>
            </a:r>
            <a:r>
              <a:rPr lang="en-US" sz="3200" dirty="0" smtClean="0"/>
              <a:t> tale video.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1400" y="5638800"/>
            <a:ext cx="5558958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afli</a:t>
            </a:r>
            <a:r>
              <a:rPr lang="en-US" sz="2800" dirty="0" smtClean="0"/>
              <a:t> </a:t>
            </a:r>
            <a:r>
              <a:rPr lang="en-US" sz="2800" dirty="0" err="1" smtClean="0"/>
              <a:t>despre</a:t>
            </a:r>
            <a:r>
              <a:rPr lang="en-US" sz="2800" dirty="0" smtClean="0"/>
              <a:t> </a:t>
            </a:r>
            <a:r>
              <a:rPr lang="en-US" sz="2800" dirty="0" err="1" smtClean="0"/>
              <a:t>masina</a:t>
            </a:r>
            <a:r>
              <a:rPr lang="en-US" sz="2800" dirty="0" smtClean="0"/>
              <a:t> </a:t>
            </a:r>
            <a:r>
              <a:rPr lang="en-US" sz="2800" dirty="0" err="1" smtClean="0"/>
              <a:t>ta</a:t>
            </a:r>
            <a:r>
              <a:rPr lang="en-US" sz="2800" dirty="0" smtClean="0"/>
              <a:t> de la </a:t>
            </a:r>
            <a:r>
              <a:rPr lang="en-US" sz="2800" b="1" dirty="0" smtClean="0"/>
              <a:t>Top Gear?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257800"/>
            <a:ext cx="80772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Despre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ce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nu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vom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vorbi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astazi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37338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3600" dirty="0" err="1" smtClean="0"/>
              <a:t>Segmentare</a:t>
            </a:r>
            <a:r>
              <a:rPr lang="en-US" sz="3600" dirty="0" smtClean="0"/>
              <a:t> </a:t>
            </a:r>
            <a:r>
              <a:rPr lang="en-US" sz="3600" dirty="0" err="1" smtClean="0"/>
              <a:t>psiho-demografica</a:t>
            </a:r>
            <a:r>
              <a:rPr lang="en-US" sz="3600" dirty="0" smtClean="0"/>
              <a:t> </a:t>
            </a:r>
            <a:r>
              <a:rPr lang="en-US" sz="3600" dirty="0" err="1" smtClean="0"/>
              <a:t>avansata</a:t>
            </a:r>
            <a:r>
              <a:rPr lang="en-US" sz="3600" dirty="0" smtClean="0"/>
              <a:t> </a:t>
            </a:r>
          </a:p>
          <a:p>
            <a:pPr marL="344488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cum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puteți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ajunge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doar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la +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mame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+25 - 30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ani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+Romania +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copii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&gt;3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ani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+Inna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3400" y="22098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3600" dirty="0" err="1" smtClean="0"/>
              <a:t>Facebook</a:t>
            </a:r>
            <a:r>
              <a:rPr lang="en-US" sz="3600" dirty="0" smtClean="0"/>
              <a:t> Sponsored Stories</a:t>
            </a:r>
          </a:p>
          <a:p>
            <a:pPr marL="344488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cum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prietenii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tai au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incredere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iti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place tie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cum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dau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"like”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la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dau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like”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prietenii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lor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6858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3600" dirty="0" smtClean="0"/>
              <a:t>Remarketing </a:t>
            </a:r>
            <a:r>
              <a:rPr lang="en-US" sz="3600" dirty="0" err="1" smtClean="0"/>
              <a:t>pe</a:t>
            </a:r>
            <a:r>
              <a:rPr lang="en-US" sz="3600" dirty="0" smtClean="0"/>
              <a:t> </a:t>
            </a:r>
            <a:r>
              <a:rPr lang="en-US" sz="3600" dirty="0" err="1" smtClean="0"/>
              <a:t>Facebook</a:t>
            </a:r>
            <a:r>
              <a:rPr lang="en-US" sz="3600" dirty="0" smtClean="0"/>
              <a:t> </a:t>
            </a:r>
          </a:p>
          <a:p>
            <a:pPr marL="344488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cum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puteți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continua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comunicarea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catre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aceeasi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audienta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din Google Display Network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Facebook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876800"/>
            <a:ext cx="1941786" cy="119677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4800" y="5562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Mobile Advertising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33400" y="1220212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Optiunile</a:t>
            </a:r>
            <a:r>
              <a:rPr lang="en-US" sz="3200" dirty="0" smtClean="0"/>
              <a:t> </a:t>
            </a:r>
            <a:r>
              <a:rPr lang="en-US" sz="3200" dirty="0" err="1" smtClean="0"/>
              <a:t>speciale</a:t>
            </a:r>
            <a:r>
              <a:rPr lang="en-US" sz="3200" dirty="0" smtClean="0"/>
              <a:t> </a:t>
            </a:r>
            <a:r>
              <a:rPr lang="en-US" sz="3200" dirty="0" err="1" smtClean="0"/>
              <a:t>pentru</a:t>
            </a:r>
            <a:r>
              <a:rPr lang="en-US" sz="3200" dirty="0" smtClean="0"/>
              <a:t> </a:t>
            </a:r>
            <a:r>
              <a:rPr lang="en-US" sz="3200" dirty="0" err="1" smtClean="0"/>
              <a:t>utilizatorii</a:t>
            </a:r>
            <a:r>
              <a:rPr lang="en-US" sz="3200" dirty="0" smtClean="0"/>
              <a:t> de </a:t>
            </a:r>
            <a:r>
              <a:rPr lang="en-US" sz="3200" dirty="0" err="1" smtClean="0"/>
              <a:t>telefoane</a:t>
            </a:r>
            <a:r>
              <a:rPr lang="en-US" sz="3200" dirty="0" smtClean="0"/>
              <a:t> smart.</a:t>
            </a:r>
          </a:p>
          <a:p>
            <a:endParaRPr lang="en-US" sz="3200" dirty="0"/>
          </a:p>
          <a:p>
            <a:r>
              <a:rPr lang="en-US" sz="3200" dirty="0" err="1" smtClean="0"/>
              <a:t>Segmentarea</a:t>
            </a:r>
            <a:r>
              <a:rPr lang="en-US" sz="3200" dirty="0" smtClean="0"/>
              <a:t> </a:t>
            </a:r>
            <a:r>
              <a:rPr lang="en-US" sz="3200" dirty="0" err="1" smtClean="0"/>
              <a:t>utilizatorilor</a:t>
            </a:r>
            <a:r>
              <a:rPr lang="en-US" sz="3200" dirty="0" smtClean="0"/>
              <a:t> </a:t>
            </a:r>
            <a:r>
              <a:rPr lang="en-US" sz="3200" b="1" dirty="0" smtClean="0"/>
              <a:t>in </a:t>
            </a:r>
            <a:r>
              <a:rPr lang="en-US" sz="3200" b="1" dirty="0" err="1" smtClean="0"/>
              <a:t>functie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dispozitivele</a:t>
            </a:r>
            <a:r>
              <a:rPr lang="en-US" sz="3200" b="1" dirty="0" smtClean="0"/>
              <a:t> mobile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comunicarea</a:t>
            </a:r>
            <a:r>
              <a:rPr lang="en-US" sz="3200" dirty="0" smtClean="0"/>
              <a:t> cu </a:t>
            </a:r>
            <a:r>
              <a:rPr lang="en-US" sz="3200" dirty="0" err="1" smtClean="0"/>
              <a:t>ei</a:t>
            </a:r>
            <a:r>
              <a:rPr lang="en-US" sz="3200" dirty="0" smtClean="0"/>
              <a:t> </a:t>
            </a:r>
            <a:r>
              <a:rPr lang="en-US" sz="3200" dirty="0" err="1" smtClean="0"/>
              <a:t>atunci</a:t>
            </a:r>
            <a:r>
              <a:rPr lang="en-US" sz="3200" dirty="0" smtClean="0"/>
              <a:t> </a:t>
            </a:r>
            <a:r>
              <a:rPr lang="en-US" sz="3200" dirty="0" err="1" smtClean="0"/>
              <a:t>cand</a:t>
            </a:r>
            <a:r>
              <a:rPr lang="en-US" sz="3200" dirty="0" smtClean="0"/>
              <a:t> </a:t>
            </a:r>
            <a:r>
              <a:rPr lang="en-US" sz="3200" dirty="0" err="1" smtClean="0"/>
              <a:t>ei</a:t>
            </a:r>
            <a:r>
              <a:rPr lang="en-US" sz="3200" dirty="0" smtClean="0"/>
              <a:t> </a:t>
            </a:r>
            <a:r>
              <a:rPr lang="en-US" sz="3200" dirty="0" err="1" smtClean="0"/>
              <a:t>folosesc</a:t>
            </a:r>
            <a:r>
              <a:rPr lang="en-US" sz="3200" dirty="0" smtClean="0"/>
              <a:t> </a:t>
            </a:r>
            <a:r>
              <a:rPr lang="en-US" sz="3200" dirty="0" err="1" smtClean="0"/>
              <a:t>telefoanele</a:t>
            </a:r>
            <a:r>
              <a:rPr lang="en-US" sz="3200" dirty="0" smtClean="0"/>
              <a:t> </a:t>
            </a:r>
            <a:r>
              <a:rPr lang="en-US" sz="3200" dirty="0" err="1" smtClean="0"/>
              <a:t>este</a:t>
            </a:r>
            <a:r>
              <a:rPr lang="en-US" sz="3200" dirty="0" smtClean="0"/>
              <a:t> o </a:t>
            </a:r>
            <a:r>
              <a:rPr lang="en-US" sz="3200" dirty="0" err="1" smtClean="0"/>
              <a:t>oportunitate</a:t>
            </a:r>
            <a:r>
              <a:rPr lang="en-US" sz="3200" dirty="0"/>
              <a:t>.</a:t>
            </a:r>
            <a:endParaRPr lang="en-US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4800" y="5562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Mobile Advertising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  <p:pic>
        <p:nvPicPr>
          <p:cNvPr id="13" name="Picture 12" descr="apps-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685800"/>
            <a:ext cx="2381250" cy="2419350"/>
          </a:xfrm>
          <a:prstGeom prst="rect">
            <a:avLst/>
          </a:prstGeom>
        </p:spPr>
      </p:pic>
      <p:pic>
        <p:nvPicPr>
          <p:cNvPr id="17" name="Picture 16" descr="cal-extrensi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552450"/>
            <a:ext cx="2381250" cy="2419350"/>
          </a:xfrm>
          <a:prstGeom prst="rect">
            <a:avLst/>
          </a:prstGeom>
        </p:spPr>
      </p:pic>
      <p:pic>
        <p:nvPicPr>
          <p:cNvPr id="18" name="Picture 17" descr="click-to-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62200"/>
            <a:ext cx="2381250" cy="2419350"/>
          </a:xfrm>
          <a:prstGeom prst="rect">
            <a:avLst/>
          </a:prstGeom>
        </p:spPr>
      </p:pic>
      <p:pic>
        <p:nvPicPr>
          <p:cNvPr id="19" name="Picture 18" descr="locati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3276600"/>
            <a:ext cx="2381250" cy="24193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4800" y="5562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Analytics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  <p:sp>
        <p:nvSpPr>
          <p:cNvPr id="3074" name="AutoShape 2" descr="https://lh5.ggpht.com/pzVoPNaE2qjdmsGzXIMiEnXW37Tq993TPb28JZltq29JIGUlQXaWfgFX-wiqVHmXog=w7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19200"/>
            <a:ext cx="6715125" cy="3276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4800" y="5562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Analytics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33400" y="1525012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Sa </a:t>
            </a:r>
            <a:r>
              <a:rPr lang="en-US" sz="3200" b="1" dirty="0" err="1" smtClean="0"/>
              <a:t>poti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masura</a:t>
            </a:r>
            <a:r>
              <a:rPr lang="en-US" sz="3200" b="1" dirty="0" smtClean="0"/>
              <a:t> </a:t>
            </a:r>
            <a:r>
              <a:rPr lang="en-US" sz="3200" dirty="0" smtClean="0"/>
              <a:t>tot </a:t>
            </a:r>
            <a:r>
              <a:rPr lang="en-US" sz="3200" dirty="0" err="1" smtClean="0"/>
              <a:t>ce</a:t>
            </a:r>
            <a:r>
              <a:rPr lang="en-US" sz="3200" dirty="0" smtClean="0"/>
              <a:t> se </a:t>
            </a:r>
            <a:r>
              <a:rPr lang="en-US" sz="3200" dirty="0" err="1" smtClean="0"/>
              <a:t>intampla</a:t>
            </a:r>
            <a:r>
              <a:rPr lang="en-US" sz="3200" dirty="0"/>
              <a:t> </a:t>
            </a:r>
            <a:r>
              <a:rPr lang="en-US" sz="3200" dirty="0" err="1" smtClean="0"/>
              <a:t>pe</a:t>
            </a:r>
            <a:r>
              <a:rPr lang="en-US" sz="3200" dirty="0" smtClean="0"/>
              <a:t> </a:t>
            </a:r>
            <a:r>
              <a:rPr lang="en-US" sz="3200" dirty="0" err="1" smtClean="0"/>
              <a:t>websiteul</a:t>
            </a:r>
            <a:r>
              <a:rPr lang="en-US" sz="3200" dirty="0" smtClean="0"/>
              <a:t> tau. </a:t>
            </a:r>
            <a:r>
              <a:rPr lang="en-US" sz="3200" b="1" dirty="0" smtClean="0"/>
              <a:t>Sa </a:t>
            </a:r>
            <a:r>
              <a:rPr lang="en-US" sz="3200" b="1" dirty="0" err="1" smtClean="0"/>
              <a:t>stii</a:t>
            </a:r>
            <a:r>
              <a:rPr lang="en-US" sz="3200" b="1" dirty="0" smtClean="0"/>
              <a:t> in </a:t>
            </a:r>
            <a:r>
              <a:rPr lang="en-US" sz="3200" b="1" dirty="0" err="1" smtClean="0"/>
              <a:t>permanenta</a:t>
            </a:r>
            <a:r>
              <a:rPr lang="en-US" sz="3200" dirty="0" smtClean="0"/>
              <a:t>, </a:t>
            </a:r>
            <a:r>
              <a:rPr lang="en-US" sz="3200" dirty="0" err="1" smtClean="0"/>
              <a:t>chiar</a:t>
            </a:r>
            <a:r>
              <a:rPr lang="en-US" sz="3200" dirty="0" smtClean="0"/>
              <a:t> in </a:t>
            </a:r>
            <a:r>
              <a:rPr lang="en-US" sz="3200" dirty="0" err="1" smtClean="0"/>
              <a:t>timp</a:t>
            </a:r>
            <a:r>
              <a:rPr lang="en-US" sz="3200" dirty="0" smtClean="0"/>
              <a:t> real, cum </a:t>
            </a:r>
            <a:r>
              <a:rPr lang="en-US" sz="3200" dirty="0" err="1" smtClean="0"/>
              <a:t>functioneaza</a:t>
            </a:r>
            <a:r>
              <a:rPr lang="en-US" sz="3200" dirty="0" smtClean="0"/>
              <a:t> </a:t>
            </a:r>
            <a:r>
              <a:rPr lang="en-US" sz="3200" dirty="0" err="1" smtClean="0"/>
              <a:t>afacere</a:t>
            </a:r>
            <a:r>
              <a:rPr lang="en-US" sz="3200" dirty="0" smtClean="0"/>
              <a:t> </a:t>
            </a:r>
            <a:r>
              <a:rPr lang="en-US" sz="3200" dirty="0" err="1" smtClean="0"/>
              <a:t>ta</a:t>
            </a:r>
            <a:r>
              <a:rPr lang="en-US" sz="3200" dirty="0" smtClean="0"/>
              <a:t> online.</a:t>
            </a:r>
          </a:p>
          <a:p>
            <a:endParaRPr lang="en-US" sz="3200" dirty="0"/>
          </a:p>
          <a:p>
            <a:r>
              <a:rPr lang="en-US" sz="3200" b="1" dirty="0" smtClean="0"/>
              <a:t>Sa </a:t>
            </a:r>
            <a:r>
              <a:rPr lang="en-US" sz="3200" b="1" dirty="0" err="1" smtClean="0"/>
              <a:t>poti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intelege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retine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comportamentul</a:t>
            </a:r>
            <a:r>
              <a:rPr lang="en-US" sz="3200" b="1" dirty="0" smtClean="0"/>
              <a:t> </a:t>
            </a:r>
            <a:r>
              <a:rPr lang="en-US" sz="3200" dirty="0" err="1" smtClean="0"/>
              <a:t>utilizatorilor</a:t>
            </a:r>
            <a:r>
              <a:rPr lang="en-US" sz="3200" dirty="0" smtClean="0"/>
              <a:t> </a:t>
            </a:r>
            <a:r>
              <a:rPr lang="en-US" sz="3200" dirty="0" err="1" smtClean="0"/>
              <a:t>websiteului</a:t>
            </a:r>
            <a:r>
              <a:rPr lang="en-US" sz="3200" dirty="0" smtClean="0"/>
              <a:t> tau mi se pare </a:t>
            </a:r>
            <a:r>
              <a:rPr lang="en-US" sz="3200" dirty="0" err="1" smtClean="0"/>
              <a:t>uimitor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4800" y="5562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Analytics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33400" y="1747897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… </a:t>
            </a:r>
            <a:r>
              <a:rPr lang="en-US" sz="3200" b="1" dirty="0" smtClean="0"/>
              <a:t>Universal Analytics </a:t>
            </a:r>
            <a:r>
              <a:rPr lang="en-US" sz="3200" dirty="0" err="1" smtClean="0"/>
              <a:t>promite</a:t>
            </a:r>
            <a:r>
              <a:rPr lang="en-US" sz="3200" dirty="0" smtClean="0"/>
              <a:t> </a:t>
            </a:r>
            <a:r>
              <a:rPr lang="en-US" sz="3200" dirty="0" err="1" smtClean="0"/>
              <a:t>furnizarea</a:t>
            </a:r>
            <a:r>
              <a:rPr lang="en-US" sz="3200" dirty="0" smtClean="0"/>
              <a:t> de </a:t>
            </a:r>
            <a:r>
              <a:rPr lang="en-US" sz="3200" dirty="0" err="1" smtClean="0"/>
              <a:t>informatii</a:t>
            </a:r>
            <a:r>
              <a:rPr lang="en-US" sz="3200" dirty="0" smtClean="0"/>
              <a:t>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statistici</a:t>
            </a:r>
            <a:r>
              <a:rPr lang="en-US" sz="3200" dirty="0" smtClean="0"/>
              <a:t> </a:t>
            </a:r>
            <a:r>
              <a:rPr lang="en-US" sz="3200" dirty="0" err="1" smtClean="0"/>
              <a:t>referitoare</a:t>
            </a:r>
            <a:r>
              <a:rPr lang="en-US" sz="3200" dirty="0" smtClean="0"/>
              <a:t> la  </a:t>
            </a:r>
            <a:r>
              <a:rPr lang="en-US" sz="3200" dirty="0" err="1" smtClean="0"/>
              <a:t>comportamentului</a:t>
            </a:r>
            <a:r>
              <a:rPr lang="en-US" sz="3200" dirty="0" smtClean="0"/>
              <a:t> </a:t>
            </a:r>
            <a:r>
              <a:rPr lang="en-US" sz="3200" dirty="0" err="1" smtClean="0"/>
              <a:t>utilizatorului</a:t>
            </a:r>
            <a:r>
              <a:rPr lang="en-US" sz="3200" dirty="0" smtClean="0"/>
              <a:t> </a:t>
            </a:r>
            <a:r>
              <a:rPr lang="en-US" sz="3200" dirty="0" err="1" smtClean="0"/>
              <a:t>websiteului</a:t>
            </a:r>
            <a:r>
              <a:rPr lang="en-US" sz="3200" dirty="0" smtClean="0"/>
              <a:t> tau fie de </a:t>
            </a:r>
            <a:r>
              <a:rPr lang="en-US" sz="3200" dirty="0" err="1" smtClean="0"/>
              <a:t>pe</a:t>
            </a:r>
            <a:r>
              <a:rPr lang="en-US" sz="3200" dirty="0" smtClean="0"/>
              <a:t> </a:t>
            </a:r>
            <a:r>
              <a:rPr lang="en-US" sz="3200" dirty="0" err="1" smtClean="0"/>
              <a:t>telefon</a:t>
            </a:r>
            <a:r>
              <a:rPr lang="en-US" sz="3200" dirty="0" smtClean="0"/>
              <a:t>, fie de </a:t>
            </a:r>
            <a:r>
              <a:rPr lang="en-US" sz="3200" dirty="0" err="1" smtClean="0"/>
              <a:t>pe</a:t>
            </a:r>
            <a:r>
              <a:rPr lang="en-US" sz="3200" dirty="0" smtClean="0"/>
              <a:t> computer.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4800" y="5562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PPC Model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33400" y="1601212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Pay per click </a:t>
            </a:r>
            <a:r>
              <a:rPr lang="en-US" sz="3200" dirty="0" err="1" smtClean="0"/>
              <a:t>este</a:t>
            </a:r>
            <a:r>
              <a:rPr lang="en-US" sz="3200" dirty="0" smtClean="0"/>
              <a:t> </a:t>
            </a:r>
            <a:r>
              <a:rPr lang="en-US" sz="3200" dirty="0" err="1" smtClean="0"/>
              <a:t>dupa</a:t>
            </a:r>
            <a:r>
              <a:rPr lang="en-US" sz="3200" dirty="0" smtClean="0"/>
              <a:t> </a:t>
            </a:r>
            <a:r>
              <a:rPr lang="en-US" sz="3200" dirty="0" err="1" smtClean="0"/>
              <a:t>parerea</a:t>
            </a:r>
            <a:r>
              <a:rPr lang="en-US" sz="3200" dirty="0" smtClean="0"/>
              <a:t> mea </a:t>
            </a:r>
            <a:r>
              <a:rPr lang="en-US" sz="3200" dirty="0" err="1" smtClean="0"/>
              <a:t>modelul</a:t>
            </a:r>
            <a:r>
              <a:rPr lang="en-US" sz="3200" dirty="0" smtClean="0"/>
              <a:t> perfect de </a:t>
            </a:r>
            <a:r>
              <a:rPr lang="en-US" sz="3200" dirty="0" err="1" smtClean="0"/>
              <a:t>achizitie</a:t>
            </a:r>
            <a:r>
              <a:rPr lang="en-US" sz="3200" dirty="0" smtClean="0"/>
              <a:t> de media, </a:t>
            </a:r>
            <a:r>
              <a:rPr lang="en-US" sz="3200" dirty="0" err="1" smtClean="0"/>
              <a:t>echitabil</a:t>
            </a:r>
            <a:r>
              <a:rPr lang="en-US" sz="3200" dirty="0" smtClean="0"/>
              <a:t> </a:t>
            </a:r>
            <a:r>
              <a:rPr lang="en-US" sz="3200" dirty="0" err="1" smtClean="0"/>
              <a:t>pentru</a:t>
            </a:r>
            <a:r>
              <a:rPr lang="en-US" sz="3200" dirty="0" smtClean="0"/>
              <a:t> </a:t>
            </a:r>
            <a:r>
              <a:rPr lang="en-US" sz="3200" dirty="0" err="1" smtClean="0"/>
              <a:t>ambele</a:t>
            </a:r>
            <a:r>
              <a:rPr lang="en-US" sz="3200" dirty="0" smtClean="0"/>
              <a:t> </a:t>
            </a:r>
            <a:r>
              <a:rPr lang="en-US" sz="3200" dirty="0" err="1" smtClean="0"/>
              <a:t>parti</a:t>
            </a:r>
            <a:r>
              <a:rPr lang="en-US" sz="3200" dirty="0" smtClean="0"/>
              <a:t>. </a:t>
            </a:r>
          </a:p>
          <a:p>
            <a:endParaRPr lang="en-US" sz="3200" dirty="0"/>
          </a:p>
          <a:p>
            <a:r>
              <a:rPr lang="en-US" sz="3200" dirty="0" smtClean="0"/>
              <a:t>Un </a:t>
            </a:r>
            <a:r>
              <a:rPr lang="en-US" sz="3200" dirty="0" err="1" smtClean="0"/>
              <a:t>veritabil</a:t>
            </a:r>
            <a:r>
              <a:rPr lang="en-US" sz="3200" dirty="0" smtClean="0"/>
              <a:t> </a:t>
            </a:r>
            <a:r>
              <a:rPr lang="en-US" sz="3200" b="1" dirty="0" smtClean="0"/>
              <a:t>“win </a:t>
            </a:r>
            <a:r>
              <a:rPr lang="en-US" sz="3200" b="1" dirty="0" err="1" smtClean="0"/>
              <a:t>win</a:t>
            </a:r>
            <a:r>
              <a:rPr lang="en-US" sz="3200" b="1" dirty="0" smtClean="0"/>
              <a:t>”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pentru</a:t>
            </a:r>
            <a:r>
              <a:rPr lang="en-US" sz="3200" dirty="0" smtClean="0"/>
              <a:t> publisher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pentru</a:t>
            </a:r>
            <a:r>
              <a:rPr lang="en-US" sz="3200" dirty="0" smtClean="0"/>
              <a:t> advertiser.</a:t>
            </a:r>
            <a:endParaRPr lang="en-US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3400" y="685800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Intention based advertising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“Target”-are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comportamentala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publicitate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contextuala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Primele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secunde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din YouTube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vids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Inovatie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Analytics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PPC Model 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257800"/>
            <a:ext cx="80772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solidFill>
                  <a:srgbClr val="C00000"/>
                </a:solidFill>
                <a:latin typeface="+mn-lt"/>
              </a:rPr>
              <a:t>Despre</a:t>
            </a:r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n-lt"/>
              </a:rPr>
              <a:t>ce</a:t>
            </a:r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am </a:t>
            </a:r>
            <a:r>
              <a:rPr lang="en-US" sz="3600" b="1" dirty="0" err="1" smtClean="0">
                <a:solidFill>
                  <a:srgbClr val="C00000"/>
                </a:solidFill>
                <a:latin typeface="+mn-lt"/>
              </a:rPr>
              <a:t>vorbit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n-lt"/>
              </a:rPr>
              <a:t>astazi</a:t>
            </a:r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um-comunica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28600" y="5257800"/>
            <a:ext cx="80772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 err="1" smtClean="0">
                <a:solidFill>
                  <a:schemeClr val="bg1"/>
                </a:solidFill>
                <a:latin typeface="+mn-lt"/>
              </a:rPr>
              <a:t>Va</a:t>
            </a:r>
            <a:r>
              <a:rPr lang="en-US" sz="36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+mn-lt"/>
              </a:rPr>
              <a:t>multumesc</a:t>
            </a:r>
            <a:r>
              <a:rPr lang="en-US" sz="3600" i="1" dirty="0" smtClean="0">
                <a:solidFill>
                  <a:schemeClr val="bg1"/>
                </a:solidFill>
                <a:latin typeface="+mn-lt"/>
              </a:rPr>
              <a:t>!</a:t>
            </a:r>
            <a:endParaRPr lang="en-US" sz="3600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257800"/>
            <a:ext cx="80772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solidFill>
                  <a:srgbClr val="00B050"/>
                </a:solidFill>
                <a:latin typeface="+mn-lt"/>
              </a:rPr>
              <a:t>Despre</a:t>
            </a:r>
            <a:r>
              <a:rPr lang="en-US" sz="36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+mn-lt"/>
              </a:rPr>
              <a:t>ce</a:t>
            </a:r>
            <a:r>
              <a:rPr lang="en-US" sz="36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+mn-lt"/>
              </a:rPr>
              <a:t>vom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+mn-lt"/>
              </a:rPr>
              <a:t>vorbi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+mn-lt"/>
              </a:rPr>
              <a:t>astazi</a:t>
            </a:r>
            <a:r>
              <a:rPr lang="en-US" sz="3600" dirty="0" smtClean="0">
                <a:solidFill>
                  <a:srgbClr val="00B050"/>
                </a:solidFill>
                <a:latin typeface="+mn-lt"/>
              </a:rPr>
              <a:t> </a:t>
            </a:r>
            <a:endParaRPr lang="en-US" sz="3600" dirty="0">
              <a:solidFill>
                <a:srgbClr val="00B050"/>
              </a:solidFill>
              <a:latin typeface="+mn-lt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33400" y="685800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Intention based advertising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“Target”-are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comportamentala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publicitate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contextuala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Primele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secunde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din YouTube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vids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Mobile Advertising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Analytics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PPC Model 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257800"/>
            <a:ext cx="80772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Test</a:t>
            </a:r>
            <a:endParaRPr lang="en-US" sz="3600" b="1" dirty="0">
              <a:solidFill>
                <a:srgbClr val="00B050"/>
              </a:solidFill>
              <a:latin typeface="+mn-lt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160020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Cati</a:t>
            </a:r>
            <a:r>
              <a:rPr lang="en-US" sz="3600" dirty="0" smtClean="0"/>
              <a:t> </a:t>
            </a:r>
            <a:r>
              <a:rPr lang="en-US" sz="3600" dirty="0" err="1" smtClean="0"/>
              <a:t>dintre</a:t>
            </a:r>
            <a:r>
              <a:rPr lang="en-US" sz="3600" dirty="0" smtClean="0"/>
              <a:t> </a:t>
            </a:r>
            <a:r>
              <a:rPr lang="en-US" sz="3600" dirty="0" err="1" smtClean="0"/>
              <a:t>voi</a:t>
            </a:r>
            <a:r>
              <a:rPr lang="en-US" sz="3600" dirty="0" smtClean="0"/>
              <a:t> </a:t>
            </a:r>
            <a:r>
              <a:rPr lang="en-US" sz="3600" dirty="0" err="1" smtClean="0"/>
              <a:t>credeti</a:t>
            </a:r>
            <a:r>
              <a:rPr lang="en-US" sz="3600" dirty="0" smtClean="0"/>
              <a:t> in </a:t>
            </a:r>
            <a:r>
              <a:rPr lang="en-US" sz="3600" dirty="0" err="1" smtClean="0"/>
              <a:t>fenomene</a:t>
            </a:r>
            <a:r>
              <a:rPr lang="en-US" sz="3600" dirty="0" smtClean="0"/>
              <a:t> paranormal? 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Cati</a:t>
            </a:r>
            <a:r>
              <a:rPr lang="en-US" sz="3600" dirty="0" smtClean="0"/>
              <a:t> </a:t>
            </a:r>
            <a:r>
              <a:rPr lang="en-US" sz="3600" dirty="0" err="1" smtClean="0"/>
              <a:t>dintre</a:t>
            </a:r>
            <a:r>
              <a:rPr lang="en-US" sz="3600" dirty="0" smtClean="0"/>
              <a:t> </a:t>
            </a:r>
            <a:r>
              <a:rPr lang="en-US" sz="3600" dirty="0" err="1" smtClean="0"/>
              <a:t>voi</a:t>
            </a:r>
            <a:r>
              <a:rPr lang="en-US" sz="3600" dirty="0" smtClean="0"/>
              <a:t> </a:t>
            </a:r>
            <a:r>
              <a:rPr lang="en-US" sz="3600" dirty="0" err="1" smtClean="0"/>
              <a:t>credeți</a:t>
            </a:r>
            <a:r>
              <a:rPr lang="en-US" sz="3600" dirty="0" smtClean="0"/>
              <a:t> in </a:t>
            </a:r>
            <a:r>
              <a:rPr lang="en-US" sz="3600" dirty="0" err="1" smtClean="0"/>
              <a:t>lucruri</a:t>
            </a:r>
            <a:r>
              <a:rPr lang="en-US" sz="3600" dirty="0" smtClean="0"/>
              <a:t> care se </a:t>
            </a:r>
            <a:r>
              <a:rPr lang="en-US" sz="3600" dirty="0" err="1" smtClean="0"/>
              <a:t>intampla</a:t>
            </a:r>
            <a:r>
              <a:rPr lang="en-US" sz="3600" dirty="0" smtClean="0"/>
              <a:t> </a:t>
            </a:r>
            <a:r>
              <a:rPr lang="en-US" sz="3600" dirty="0" err="1" smtClean="0"/>
              <a:t>spontan</a:t>
            </a:r>
            <a:r>
              <a:rPr lang="en-US" sz="3600" dirty="0" smtClean="0"/>
              <a:t> </a:t>
            </a:r>
            <a:r>
              <a:rPr lang="en-US" sz="3600" dirty="0" err="1" smtClean="0"/>
              <a:t>si</a:t>
            </a:r>
            <a:r>
              <a:rPr lang="en-US" sz="3600" dirty="0" smtClean="0"/>
              <a:t> nu pot </a:t>
            </a:r>
            <a:r>
              <a:rPr lang="en-US" sz="3600" dirty="0" err="1" smtClean="0"/>
              <a:t>fi</a:t>
            </a:r>
            <a:r>
              <a:rPr lang="en-US" sz="3600" dirty="0" smtClean="0"/>
              <a:t> explicate?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257800"/>
            <a:ext cx="80772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rgbClr val="00B050"/>
                </a:solidFill>
                <a:latin typeface="+mn-lt"/>
              </a:rPr>
              <a:t>Intuitia</a:t>
            </a:r>
            <a:endParaRPr lang="en-US" sz="3600" b="1" dirty="0">
              <a:solidFill>
                <a:srgbClr val="00B050"/>
              </a:solidFill>
              <a:latin typeface="+mn-lt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228600"/>
            <a:chOff x="0" y="0"/>
            <a:chExt cx="9144000" cy="2286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25908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0"/>
              <a:ext cx="25908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5600" y="0"/>
              <a:ext cx="25908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0"/>
              <a:ext cx="20574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0"/>
              <a:ext cx="20574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1676400" cy="228600"/>
            </a:xfrm>
            <a:prstGeom prst="rect">
              <a:avLst/>
            </a:prstGeom>
            <a:solidFill>
              <a:srgbClr val="DC4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33400" y="685800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Adobe Garamond Pro" pitchFamily="18" charset="0"/>
              </a:rPr>
              <a:t>Descoperire brusca, neasteptata, a unui adevar, a unei solutii. </a:t>
            </a:r>
          </a:p>
          <a:p>
            <a:endParaRPr lang="vi-VN" sz="3600" dirty="0" smtClean="0">
              <a:latin typeface="Adobe Garamond Pro" pitchFamily="18" charset="0"/>
            </a:endParaRPr>
          </a:p>
          <a:p>
            <a:r>
              <a:rPr lang="vi-VN" sz="3600" dirty="0" smtClean="0">
                <a:latin typeface="Adobe Garamond Pro" pitchFamily="18" charset="0"/>
              </a:rPr>
              <a:t>Capacitatea con</a:t>
            </a:r>
            <a:r>
              <a:rPr lang="en-US" sz="3600" dirty="0" smtClean="0">
                <a:latin typeface="Adobe Garamond Pro" pitchFamily="18" charset="0"/>
              </a:rPr>
              <a:t>s</a:t>
            </a:r>
            <a:r>
              <a:rPr lang="vi-VN" sz="3600" dirty="0" smtClean="0">
                <a:latin typeface="Adobe Garamond Pro" pitchFamily="18" charset="0"/>
              </a:rPr>
              <a:t>tiin</a:t>
            </a:r>
            <a:r>
              <a:rPr lang="en-US" sz="3600" dirty="0" smtClean="0">
                <a:latin typeface="Adobe Garamond Pro" pitchFamily="18" charset="0"/>
              </a:rPr>
              <a:t>t</a:t>
            </a:r>
            <a:r>
              <a:rPr lang="vi-VN" sz="3600" dirty="0" smtClean="0">
                <a:latin typeface="Adobe Garamond Pro" pitchFamily="18" charset="0"/>
              </a:rPr>
              <a:t>ei de a descoperi, pe cale ra</a:t>
            </a:r>
            <a:r>
              <a:rPr lang="en-US" sz="3600" dirty="0" smtClean="0">
                <a:latin typeface="Adobe Garamond Pro" pitchFamily="18" charset="0"/>
              </a:rPr>
              <a:t>t</a:t>
            </a:r>
            <a:r>
              <a:rPr lang="vi-VN" sz="3600" dirty="0" smtClean="0">
                <a:latin typeface="Adobe Garamond Pro" pitchFamily="18" charset="0"/>
              </a:rPr>
              <a:t>ional</a:t>
            </a:r>
            <a:r>
              <a:rPr lang="en-US" sz="3600" dirty="0" smtClean="0">
                <a:latin typeface="Adobe Garamond Pro" pitchFamily="18" charset="0"/>
              </a:rPr>
              <a:t>a</a:t>
            </a:r>
            <a:r>
              <a:rPr lang="vi-VN" sz="3600" dirty="0" smtClean="0">
                <a:latin typeface="Adobe Garamond Pro" pitchFamily="18" charset="0"/>
              </a:rPr>
              <a:t> (</a:t>
            </a:r>
            <a:r>
              <a:rPr lang="en-US" sz="3600" dirty="0" err="1" smtClean="0">
                <a:latin typeface="Adobe Garamond Pro" pitchFamily="18" charset="0"/>
              </a:rPr>
              <a:t>i</a:t>
            </a:r>
            <a:r>
              <a:rPr lang="vi-VN" sz="3600" dirty="0" smtClean="0">
                <a:latin typeface="Adobe Garamond Pro" pitchFamily="18" charset="0"/>
              </a:rPr>
              <a:t>n mod spontan), esen</a:t>
            </a:r>
            <a:r>
              <a:rPr lang="en-US" sz="3600" dirty="0" smtClean="0">
                <a:latin typeface="Adobe Garamond Pro" pitchFamily="18" charset="0"/>
              </a:rPr>
              <a:t>t</a:t>
            </a:r>
            <a:r>
              <a:rPr lang="vi-VN" sz="3600" dirty="0" smtClean="0">
                <a:latin typeface="Adobe Garamond Pro" pitchFamily="18" charset="0"/>
              </a:rPr>
              <a:t>a, sensul unei probleme</a:t>
            </a:r>
          </a:p>
          <a:p>
            <a:endParaRPr lang="vi-VN" sz="3600" dirty="0" smtClean="0">
              <a:latin typeface="Adobe Garamond Pro" pitchFamily="18" charset="0"/>
            </a:endParaRPr>
          </a:p>
          <a:p>
            <a:r>
              <a:rPr lang="vi-VN" sz="3600" dirty="0" smtClean="0">
                <a:latin typeface="Adobe Garamond Pro" pitchFamily="18" charset="0"/>
              </a:rPr>
              <a:t>Dex ‘98</a:t>
            </a:r>
          </a:p>
          <a:p>
            <a:endParaRPr lang="en-US" sz="3600" dirty="0">
              <a:latin typeface="Adobe Garamond Pro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6324600"/>
            <a:ext cx="8077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Marketing @ myWebdigital (ppc adv)\DESIGN (Materiale, source, bannere, layouturi)\Logo &amp; more\400x400-W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04648" cy="4046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57150"/>
            <a:ext cx="9220200" cy="691515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28388" y="0"/>
            <a:ext cx="5515612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Specialist in PPC Marketing </a:t>
            </a:r>
            <a:r>
              <a:rPr lang="en-US" sz="2800" dirty="0" err="1" smtClean="0"/>
              <a:t>si</a:t>
            </a:r>
            <a:r>
              <a:rPr lang="en-US" sz="2800" dirty="0" smtClean="0"/>
              <a:t> Trainer</a:t>
            </a:r>
          </a:p>
        </p:txBody>
      </p:sp>
    </p:spTree>
    <p:extLst>
      <p:ext uri="{BB962C8B-B14F-4D97-AF65-F5344CB8AC3E}">
        <p14:creationId xmlns:p14="http://schemas.microsoft.com/office/powerpoint/2010/main" xmlns="" val="22636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57151"/>
            <a:ext cx="9220200" cy="691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6043" y="5791200"/>
            <a:ext cx="447795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Managing Partner </a:t>
            </a:r>
            <a:r>
              <a:rPr lang="en-US" sz="2800" dirty="0" err="1" smtClean="0"/>
              <a:t>WebDigital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2636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57151"/>
            <a:ext cx="9220200" cy="691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8075" y="304800"/>
            <a:ext cx="5485925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Specialist </a:t>
            </a:r>
            <a:r>
              <a:rPr lang="en-US" sz="2800" dirty="0" err="1" smtClean="0"/>
              <a:t>Certificat</a:t>
            </a:r>
            <a:r>
              <a:rPr lang="en-US" sz="2800" dirty="0" smtClean="0"/>
              <a:t> Google </a:t>
            </a:r>
            <a:r>
              <a:rPr lang="en-US" sz="2800" dirty="0" err="1" smtClean="0"/>
              <a:t>AdWords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2636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57151"/>
            <a:ext cx="9220200" cy="691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6080780"/>
            <a:ext cx="6062365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Blog-</a:t>
            </a:r>
            <a:r>
              <a:rPr lang="en-US" sz="2800" dirty="0" err="1" smtClean="0"/>
              <a:t>er</a:t>
            </a:r>
            <a:r>
              <a:rPr lang="en-US" sz="2800" dirty="0" smtClean="0"/>
              <a:t> (iMunteanu.com) &amp; Golf-</a:t>
            </a:r>
            <a:r>
              <a:rPr lang="en-US" sz="2800" dirty="0" err="1" smtClean="0"/>
              <a:t>er</a:t>
            </a:r>
            <a:r>
              <a:rPr lang="en-US" sz="2800" dirty="0"/>
              <a:t> </a:t>
            </a:r>
            <a:r>
              <a:rPr lang="en-US" sz="2800" dirty="0" smtClean="0"/>
              <a:t>(-36)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636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582</Words>
  <Application>Microsoft Office PowerPoint</Application>
  <PresentationFormat>On-screen Show (4:3)</PresentationFormat>
  <Paragraphs>79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1_Office Theme</vt:lpstr>
      <vt:lpstr>2_Office Theme</vt:lpstr>
      <vt:lpstr>Cele  7 minuni ale marketingului online  (pentru mine)  Lumea Seo PPC, Iunie 2013</vt:lpstr>
      <vt:lpstr>Despre ce nu vom vorbi astazi </vt:lpstr>
      <vt:lpstr>Despre ce vom vorbi astazi </vt:lpstr>
      <vt:lpstr>Test</vt:lpstr>
      <vt:lpstr>Intuitia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Despre ce am vorbit astazi </vt:lpstr>
      <vt:lpstr>Va multumesc!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Ionut Radu Munteanu</dc:creator>
  <cp:lastModifiedBy>Ionut Radu Munteanu</cp:lastModifiedBy>
  <cp:revision>70</cp:revision>
  <dcterms:created xsi:type="dcterms:W3CDTF">2013-06-27T11:54:02Z</dcterms:created>
  <dcterms:modified xsi:type="dcterms:W3CDTF">2013-06-28T13:26:11Z</dcterms:modified>
</cp:coreProperties>
</file>