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265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7" r:id="rId43"/>
    <p:sldId id="365" r:id="rId44"/>
    <p:sldId id="363" r:id="rId45"/>
    <p:sldId id="366" r:id="rId46"/>
    <p:sldId id="291" r:id="rId47"/>
    <p:sldId id="36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6F1B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2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23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17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92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56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4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54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70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73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40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69D6-F242-9B4F-BF55-478721216802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649B-A68B-7A40-A4D7-66924A838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2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adwordsscripts.com/2013/04/report-on-broken-urls-in-your-account.html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kissmetrics.com/profitable-google-adwords-campaig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facebook.com/cornel.coman" TargetMode="External"/><Relationship Id="rId7" Type="http://schemas.openxmlformats.org/officeDocument/2006/relationships/hyperlink" Target="https://plus.google.com/1107263234878473670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twitter.com/cxcornel" TargetMode="Externa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019800"/>
            <a:ext cx="425970" cy="4259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457200" y="2209800"/>
            <a:ext cx="10287000" cy="1905000"/>
          </a:xfrm>
          <a:prstGeom prst="rect">
            <a:avLst/>
          </a:prstGeom>
          <a:solidFill>
            <a:srgbClr val="0B983A"/>
          </a:solidFill>
          <a:ln>
            <a:solidFill>
              <a:srgbClr val="0B9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599" y="2461146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7 </a:t>
            </a:r>
            <a:r>
              <a:rPr lang="en-US" sz="3600" b="1" dirty="0" err="1">
                <a:solidFill>
                  <a:schemeClr val="bg1"/>
                </a:solidFill>
              </a:rPr>
              <a:t>metode</a:t>
            </a:r>
            <a:r>
              <a:rPr lang="en-US" sz="3600" b="1" dirty="0">
                <a:solidFill>
                  <a:schemeClr val="bg1"/>
                </a:solidFill>
              </a:rPr>
              <a:t> alternative de </a:t>
            </a:r>
            <a:r>
              <a:rPr lang="en-US" sz="3600" b="1" dirty="0" err="1" smtClean="0">
                <a:solidFill>
                  <a:schemeClr val="bg1"/>
                </a:solidFill>
              </a:rPr>
              <a:t>promovare</a:t>
            </a:r>
            <a:endParaRPr lang="ro-RO" sz="3600" b="1" dirty="0" smtClean="0">
              <a:solidFill>
                <a:schemeClr val="bg1"/>
              </a:solidFill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</a:rPr>
              <a:t>prin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PPC Marketing </a:t>
            </a:r>
            <a:r>
              <a:rPr lang="en-US" sz="3600" b="1" dirty="0" err="1">
                <a:solidFill>
                  <a:schemeClr val="bg1"/>
                </a:solidFill>
              </a:rPr>
              <a:t>pentru</a:t>
            </a:r>
            <a:r>
              <a:rPr lang="en-US" sz="3600" b="1" dirty="0">
                <a:solidFill>
                  <a:schemeClr val="bg1"/>
                </a:solidFill>
              </a:rPr>
              <a:t> IT&amp;C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2891" y="6063507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053" y="4518582"/>
            <a:ext cx="751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 @ WebDigital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0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217501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Agentia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499" y="2858164"/>
            <a:ext cx="8190245" cy="1143000"/>
          </a:xfrm>
        </p:spPr>
        <p:txBody>
          <a:bodyPr>
            <a:noAutofit/>
          </a:bodyPr>
          <a:lstStyle/>
          <a:p>
            <a:r>
              <a:rPr lang="ro-RO" sz="4000" b="1" dirty="0">
                <a:solidFill>
                  <a:srgbClr val="0E693A"/>
                </a:solidFill>
                <a:latin typeface="+mn-lt"/>
              </a:rPr>
              <a:t>Google Search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3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Google 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Search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  <p:pic>
        <p:nvPicPr>
          <p:cNvPr id="16" name="Picture 15" descr="Laptopuri Ieft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17" y="2269430"/>
            <a:ext cx="6966462" cy="371299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9855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Google 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Search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  <p:pic>
        <p:nvPicPr>
          <p:cNvPr id="16" name="Picture 15" descr="Laptopuri Ieft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17" y="2269430"/>
            <a:ext cx="6966462" cy="37129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775258" y="5455724"/>
            <a:ext cx="3356300" cy="6076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SE</a:t>
            </a:r>
            <a:r>
              <a:rPr lang="en-US" sz="3200" b="1" dirty="0" smtClean="0">
                <a:sym typeface="Wingdings" pitchFamily="2" charset="2"/>
              </a:rPr>
              <a:t>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410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Google 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Search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Outlier?</a:t>
            </a:r>
            <a:endParaRPr lang="en-US" sz="2800" b="1" dirty="0">
              <a:latin typeface="+mn-lt"/>
            </a:endParaRPr>
          </a:p>
        </p:txBody>
      </p:sp>
      <p:pic>
        <p:nvPicPr>
          <p:cNvPr id="18" name="Picture 17" descr="SuperL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1" y="2212617"/>
            <a:ext cx="7209627" cy="38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Google 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Search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Adaugă </a:t>
            </a:r>
            <a:r>
              <a:rPr lang="ro-RO" sz="2800" b="1" dirty="0">
                <a:latin typeface="+mn-lt"/>
              </a:rPr>
              <a:t>Negative!</a:t>
            </a:r>
            <a:endParaRPr lang="en-US" sz="2800" b="1" dirty="0">
              <a:latin typeface="+mn-lt"/>
            </a:endParaRPr>
          </a:p>
        </p:txBody>
      </p:sp>
      <p:pic>
        <p:nvPicPr>
          <p:cNvPr id="16" name="Picture 15" descr="Second.PNG"/>
          <p:cNvPicPr>
            <a:picLocks noChangeAspect="1"/>
          </p:cNvPicPr>
          <p:nvPr/>
        </p:nvPicPr>
        <p:blipFill>
          <a:blip r:embed="rId3"/>
          <a:srcRect b="27295"/>
          <a:stretch>
            <a:fillRect/>
          </a:stretch>
        </p:blipFill>
        <p:spPr>
          <a:xfrm>
            <a:off x="412687" y="2447609"/>
            <a:ext cx="8071122" cy="33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Cum?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</a:rPr>
              <a:t>Export din </a:t>
            </a:r>
            <a:r>
              <a:rPr lang="en-US" sz="2400" b="1" dirty="0" err="1">
                <a:latin typeface="+mn-lt"/>
              </a:rPr>
              <a:t>Baza</a:t>
            </a:r>
            <a:r>
              <a:rPr lang="en-US" sz="2400" b="1" dirty="0">
                <a:latin typeface="+mn-lt"/>
              </a:rPr>
              <a:t> de Date + Excel + </a:t>
            </a:r>
            <a:r>
              <a:rPr lang="en-US" sz="2400" b="1" dirty="0" err="1">
                <a:latin typeface="+mn-lt"/>
              </a:rPr>
              <a:t>AdWords</a:t>
            </a:r>
            <a:r>
              <a:rPr lang="en-US" sz="2400" b="1" dirty="0">
                <a:latin typeface="+mn-lt"/>
              </a:rPr>
              <a:t> Editor = threesome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2063542" y="964480"/>
            <a:ext cx="1434905" cy="309489"/>
          </a:xfrm>
          <a:prstGeom prst="wedgeRectCallout">
            <a:avLst>
              <a:gd name="adj1" fmla="val -38474"/>
              <a:gd name="adj2" fmla="val 96591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disapproved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8" name="Picture 17" descr="Exp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0" y="2475909"/>
            <a:ext cx="8028569" cy="332715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131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Verifică!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+mn-lt"/>
              </a:rPr>
              <a:t>Adwords</a:t>
            </a:r>
            <a:r>
              <a:rPr lang="en-US" sz="2800" b="1" dirty="0">
                <a:latin typeface="+mn-lt"/>
              </a:rPr>
              <a:t> Scripts</a:t>
            </a:r>
          </a:p>
        </p:txBody>
      </p:sp>
      <p:pic>
        <p:nvPicPr>
          <p:cNvPr id="16" name="Picture 15" descr="Broken URL scri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59" y="1708752"/>
            <a:ext cx="3691077" cy="270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Broken URL Re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33" y="4756235"/>
            <a:ext cx="8115662" cy="6791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18897" y="5721789"/>
            <a:ext cx="8838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http://www.freeadwordsscripts.com/2013/04/report-on-broken-urls-in-your-account.html</a:t>
            </a:r>
            <a:endParaRPr lang="en-US" sz="16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217501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Agentia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499" y="2858164"/>
            <a:ext cx="8190245" cy="1143000"/>
          </a:xfrm>
        </p:spPr>
        <p:txBody>
          <a:bodyPr>
            <a:noAutofit/>
          </a:bodyPr>
          <a:lstStyle/>
          <a:p>
            <a:r>
              <a:rPr lang="ro-RO" sz="4000" b="1" dirty="0">
                <a:solidFill>
                  <a:srgbClr val="0E693A"/>
                </a:solidFill>
                <a:latin typeface="+mn-lt"/>
              </a:rPr>
              <a:t>Google </a:t>
            </a:r>
            <a:r>
              <a:rPr lang="ro-RO" sz="4000" b="1" dirty="0" smtClean="0">
                <a:solidFill>
                  <a:srgbClr val="0E693A"/>
                </a:solidFill>
                <a:latin typeface="+mn-lt"/>
              </a:rPr>
              <a:t>Display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Google 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Display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  <p:pic>
        <p:nvPicPr>
          <p:cNvPr id="17" name="Picture 16" descr="Pop-up_a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83" y="2250381"/>
            <a:ext cx="4862850" cy="37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7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Google 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Display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Outlier?</a:t>
            </a:r>
            <a:endParaRPr lang="en-US" sz="2800" b="1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83488" y="3100088"/>
            <a:ext cx="1400321" cy="1400321"/>
          </a:xfrm>
          <a:prstGeom prst="ellipse">
            <a:avLst/>
          </a:prstGeom>
          <a:solidFill>
            <a:srgbClr val="0099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68541" y="3800249"/>
            <a:ext cx="1400321" cy="1400321"/>
          </a:xfrm>
          <a:prstGeom prst="ellipse">
            <a:avLst/>
          </a:prstGeom>
          <a:solidFill>
            <a:srgbClr val="0099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10115" y="3100089"/>
            <a:ext cx="1400321" cy="1400321"/>
          </a:xfrm>
          <a:prstGeom prst="ellipse">
            <a:avLst/>
          </a:prstGeom>
          <a:solidFill>
            <a:srgbClr val="0099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78372" y="4026796"/>
            <a:ext cx="2461846" cy="0"/>
          </a:xfrm>
          <a:prstGeom prst="straightConnector1">
            <a:avLst/>
          </a:prstGeom>
          <a:ln>
            <a:solidFill>
              <a:srgbClr val="2D6F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0316" y="3645076"/>
            <a:ext cx="124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Succes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-1031246" y="2626642"/>
            <a:ext cx="5625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Placements </a:t>
            </a:r>
            <a:r>
              <a:rPr lang="ro-RO" sz="2400" dirty="0">
                <a:solidFill>
                  <a:prstClr val="black"/>
                </a:solidFill>
              </a:rPr>
              <a:t>– Comparatoare (price.ro, </a:t>
            </a:r>
            <a:r>
              <a:rPr lang="ro-RO" sz="2400" dirty="0" smtClean="0">
                <a:solidFill>
                  <a:prstClr val="black"/>
                </a:solidFill>
              </a:rPr>
              <a:t>shopmania.ro)</a:t>
            </a: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Contextual </a:t>
            </a:r>
            <a:r>
              <a:rPr lang="ro-RO" sz="2400" dirty="0">
                <a:solidFill>
                  <a:prstClr val="black"/>
                </a:solidFill>
              </a:rPr>
              <a:t>– laptop asus, pret laptop </a:t>
            </a:r>
            <a:r>
              <a:rPr lang="ro-RO" sz="2400" dirty="0" smtClean="0">
                <a:solidFill>
                  <a:prstClr val="black"/>
                </a:solidFill>
              </a:rPr>
              <a:t>asus</a:t>
            </a: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>
                <a:solidFill>
                  <a:prstClr val="black"/>
                </a:solidFill>
              </a:rPr>
              <a:t>Gender - Male</a:t>
            </a:r>
            <a:endParaRPr lang="ro-R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5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Războiul Rece în PPC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14" name="Picture 13" descr="cold-war-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75" y="1707343"/>
            <a:ext cx="8007733" cy="42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5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499" y="2858164"/>
            <a:ext cx="8190245" cy="1143000"/>
          </a:xfrm>
        </p:spPr>
        <p:txBody>
          <a:bodyPr>
            <a:noAutofit/>
          </a:bodyPr>
          <a:lstStyle/>
          <a:p>
            <a:r>
              <a:rPr lang="ro-RO" sz="4000" b="1" dirty="0" smtClean="0">
                <a:solidFill>
                  <a:srgbClr val="0E693A"/>
                </a:solidFill>
                <a:latin typeface="+mn-lt"/>
              </a:rPr>
              <a:t>Remarketing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2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Remarketing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  <p:pic>
        <p:nvPicPr>
          <p:cNvPr id="16" name="Picture 15" descr="remarketing oligar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9" y="2729134"/>
            <a:ext cx="8105425" cy="13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Remarketing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Outlier?</a:t>
            </a:r>
            <a:endParaRPr lang="en-US" sz="2800" b="1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31246" y="2626642"/>
            <a:ext cx="89876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Remarketing </a:t>
            </a:r>
            <a:r>
              <a:rPr lang="ro-RO" sz="2400" dirty="0">
                <a:solidFill>
                  <a:prstClr val="black"/>
                </a:solidFill>
              </a:rPr>
              <a:t>pe </a:t>
            </a:r>
            <a:r>
              <a:rPr lang="ro-RO" sz="2400" dirty="0" smtClean="0">
                <a:solidFill>
                  <a:prstClr val="black"/>
                </a:solidFill>
              </a:rPr>
              <a:t>Coș</a:t>
            </a: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Remarketing </a:t>
            </a:r>
            <a:r>
              <a:rPr lang="ro-RO" sz="2400" dirty="0">
                <a:solidFill>
                  <a:prstClr val="black"/>
                </a:solidFill>
              </a:rPr>
              <a:t>pe Categorie + Placements</a:t>
            </a:r>
            <a:endParaRPr lang="ro-R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366" y="2858164"/>
            <a:ext cx="7125377" cy="1143000"/>
          </a:xfrm>
        </p:spPr>
        <p:txBody>
          <a:bodyPr>
            <a:noAutofit/>
          </a:bodyPr>
          <a:lstStyle/>
          <a:p>
            <a:r>
              <a:rPr lang="ro-RO" sz="4000" b="1" dirty="0" smtClean="0">
                <a:solidFill>
                  <a:srgbClr val="0E693A"/>
                </a:solidFill>
                <a:latin typeface="+mn-lt"/>
              </a:rPr>
              <a:t>Facebook Ads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8" name="Picture 7" descr="Facebook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734" y="2890988"/>
            <a:ext cx="1148275" cy="11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6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Facebook Ads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  <p:pic>
        <p:nvPicPr>
          <p:cNvPr id="17" name="Picture 16" descr="FB_Oligar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0" y="2433771"/>
            <a:ext cx="8028569" cy="22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4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Facebook Ads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Outlier?</a:t>
            </a:r>
            <a:endParaRPr lang="en-US" sz="2800" b="1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31246" y="2449218"/>
            <a:ext cx="8987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Custom </a:t>
            </a:r>
            <a:r>
              <a:rPr lang="ro-RO" sz="2400" dirty="0">
                <a:solidFill>
                  <a:prstClr val="black"/>
                </a:solidFill>
              </a:rPr>
              <a:t>Audiences</a:t>
            </a:r>
            <a:endParaRPr lang="ro-RO" dirty="0" smtClean="0">
              <a:solidFill>
                <a:prstClr val="black"/>
              </a:solidFill>
            </a:endParaRPr>
          </a:p>
        </p:txBody>
      </p:sp>
      <p:pic>
        <p:nvPicPr>
          <p:cNvPr id="18" name="Picture 17" descr="Custom audienc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14" y="3276095"/>
            <a:ext cx="8065295" cy="27769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1950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3516" y="2748980"/>
            <a:ext cx="6511227" cy="1143000"/>
          </a:xfrm>
        </p:spPr>
        <p:txBody>
          <a:bodyPr>
            <a:noAutofit/>
          </a:bodyPr>
          <a:lstStyle/>
          <a:p>
            <a:r>
              <a:rPr lang="ro-RO" sz="4000" b="1" dirty="0">
                <a:solidFill>
                  <a:srgbClr val="0E693A"/>
                </a:solidFill>
                <a:latin typeface="+mn-lt"/>
              </a:rPr>
              <a:t>Facebook Retargeting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16" name="Picture 15" descr="Facebook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451" y="2770244"/>
            <a:ext cx="1148275" cy="1148275"/>
          </a:xfrm>
          <a:prstGeom prst="rect">
            <a:avLst/>
          </a:prstGeom>
        </p:spPr>
      </p:pic>
      <p:sp>
        <p:nvSpPr>
          <p:cNvPr id="17" name="Circular Arrow 16"/>
          <p:cNvSpPr/>
          <p:nvPr/>
        </p:nvSpPr>
        <p:spPr>
          <a:xfrm rot="10800000">
            <a:off x="1046370" y="2611401"/>
            <a:ext cx="1688120" cy="162833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>
            <a:off x="1046370" y="2427420"/>
            <a:ext cx="1688120" cy="162833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9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Facebook Retargeting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3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Facebook Retargeting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31246" y="2626642"/>
            <a:ext cx="8987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Nu faci asta!</a:t>
            </a:r>
            <a:endParaRPr lang="ro-R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6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Facebook Retargeting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Outlier?</a:t>
            </a:r>
            <a:endParaRPr lang="en-US" sz="28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31246" y="2626642"/>
            <a:ext cx="89876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Retargetezi utilizatorii care </a:t>
            </a:r>
            <a:r>
              <a:rPr lang="ro-RO" sz="2400" dirty="0">
                <a:solidFill>
                  <a:prstClr val="black"/>
                </a:solidFill>
              </a:rPr>
              <a:t>au </a:t>
            </a:r>
            <a:r>
              <a:rPr lang="ro-RO" sz="2400" dirty="0" smtClean="0">
                <a:solidFill>
                  <a:prstClr val="black"/>
                </a:solidFill>
              </a:rPr>
              <a:t>adăugat </a:t>
            </a:r>
            <a:r>
              <a:rPr lang="ro-RO" sz="2400" dirty="0">
                <a:solidFill>
                  <a:prstClr val="black"/>
                </a:solidFill>
              </a:rPr>
              <a:t>î</a:t>
            </a:r>
            <a:r>
              <a:rPr lang="ro-RO" sz="2400" dirty="0" smtClean="0">
                <a:solidFill>
                  <a:prstClr val="black"/>
                </a:solidFill>
              </a:rPr>
              <a:t>n coș </a:t>
            </a:r>
            <a:r>
              <a:rPr lang="ro-RO" sz="2400" dirty="0">
                <a:solidFill>
                  <a:prstClr val="black"/>
                </a:solidFill>
              </a:rPr>
              <a:t>dar nu au finalizat </a:t>
            </a:r>
            <a:r>
              <a:rPr lang="ro-RO" sz="2400" dirty="0" smtClean="0">
                <a:solidFill>
                  <a:prstClr val="black"/>
                </a:solidFill>
              </a:rPr>
              <a:t>comanda</a:t>
            </a:r>
            <a:endParaRPr lang="ro-RO" dirty="0" smtClean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>
                <a:solidFill>
                  <a:prstClr val="black"/>
                </a:solidFill>
              </a:rPr>
              <a:t>Retargetezi utilizatorii care au vizitat o </a:t>
            </a:r>
            <a:r>
              <a:rPr lang="ro-RO" sz="2400" dirty="0" smtClean="0">
                <a:solidFill>
                  <a:prstClr val="black"/>
                </a:solidFill>
              </a:rPr>
              <a:t>anumită </a:t>
            </a:r>
            <a:r>
              <a:rPr lang="ro-RO" sz="2400" dirty="0">
                <a:solidFill>
                  <a:prstClr val="black"/>
                </a:solidFill>
              </a:rPr>
              <a:t>categorie</a:t>
            </a:r>
            <a:endParaRPr lang="ro-R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5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Oligarchs versus Outliers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11" name="Picture 10" descr="outl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40" y="1648612"/>
            <a:ext cx="4257833" cy="4266349"/>
          </a:xfrm>
          <a:prstGeom prst="rect">
            <a:avLst/>
          </a:prstGeom>
        </p:spPr>
      </p:pic>
      <p:pic>
        <p:nvPicPr>
          <p:cNvPr id="16" name="Picture 15" descr="oligarh3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66" y="1906123"/>
            <a:ext cx="2563837" cy="38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4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14902" y="2748980"/>
            <a:ext cx="7029842" cy="1143000"/>
          </a:xfrm>
        </p:spPr>
        <p:txBody>
          <a:bodyPr>
            <a:noAutofit/>
          </a:bodyPr>
          <a:lstStyle/>
          <a:p>
            <a:r>
              <a:rPr lang="ro-RO" sz="4000" b="1" dirty="0" smtClean="0">
                <a:solidFill>
                  <a:srgbClr val="0E693A"/>
                </a:solidFill>
                <a:latin typeface="+mn-lt"/>
              </a:rPr>
              <a:t>Gmail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11" name="Picture 10" descr="gma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98" y="2370439"/>
            <a:ext cx="1634164" cy="16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Gmail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31246" y="2626642"/>
            <a:ext cx="8987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Este </a:t>
            </a:r>
            <a:r>
              <a:rPr lang="ro-RO" sz="2400" dirty="0">
                <a:solidFill>
                  <a:prstClr val="black"/>
                </a:solidFill>
              </a:rPr>
              <a:t>posibil </a:t>
            </a:r>
            <a:r>
              <a:rPr lang="ro-RO" sz="2400" dirty="0" smtClean="0">
                <a:solidFill>
                  <a:prstClr val="black"/>
                </a:solidFill>
              </a:rPr>
              <a:t>să </a:t>
            </a:r>
            <a:r>
              <a:rPr lang="ro-RO" sz="2400" dirty="0">
                <a:solidFill>
                  <a:prstClr val="black"/>
                </a:solidFill>
              </a:rPr>
              <a:t>vezi mail.google.com </a:t>
            </a:r>
            <a:r>
              <a:rPr lang="ro-RO" sz="2400" dirty="0" smtClean="0">
                <a:solidFill>
                  <a:prstClr val="black"/>
                </a:solidFill>
              </a:rPr>
              <a:t>în </a:t>
            </a:r>
            <a:r>
              <a:rPr lang="ro-RO" sz="2400" dirty="0">
                <a:solidFill>
                  <a:prstClr val="black"/>
                </a:solidFill>
              </a:rPr>
              <a:t>Automatic placements </a:t>
            </a:r>
            <a:r>
              <a:rPr lang="ro-RO" sz="2400" dirty="0" smtClean="0">
                <a:solidFill>
                  <a:prstClr val="black"/>
                </a:solidFill>
              </a:rPr>
              <a:t>în </a:t>
            </a:r>
            <a:r>
              <a:rPr lang="ro-RO" sz="2400" dirty="0">
                <a:solidFill>
                  <a:prstClr val="black"/>
                </a:solidFill>
              </a:rPr>
              <a:t>campania de display cu </a:t>
            </a:r>
            <a:r>
              <a:rPr lang="ro-RO" sz="2400" dirty="0" smtClean="0">
                <a:solidFill>
                  <a:prstClr val="black"/>
                </a:solidFill>
              </a:rPr>
              <a:t>anunțuri </a:t>
            </a:r>
            <a:r>
              <a:rPr lang="ro-RO" sz="2400" dirty="0">
                <a:solidFill>
                  <a:prstClr val="black"/>
                </a:solidFill>
              </a:rPr>
              <a:t>text.</a:t>
            </a:r>
            <a:endParaRPr lang="ro-R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4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Gmail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</a:t>
            </a:r>
            <a:r>
              <a:rPr lang="ro-RO" sz="2800" b="1" dirty="0">
                <a:latin typeface="+mn-lt"/>
              </a:rPr>
              <a:t>Oligarh?</a:t>
            </a:r>
            <a:endParaRPr lang="en-US" sz="28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31246" y="2626642"/>
            <a:ext cx="8987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Dar </a:t>
            </a:r>
            <a:r>
              <a:rPr lang="ro-RO" sz="2400" dirty="0">
                <a:solidFill>
                  <a:prstClr val="black"/>
                </a:solidFill>
              </a:rPr>
              <a:t>nu o </a:t>
            </a:r>
            <a:r>
              <a:rPr lang="ro-RO" sz="2400" dirty="0" smtClean="0">
                <a:solidFill>
                  <a:prstClr val="black"/>
                </a:solidFill>
              </a:rPr>
              <a:t>să </a:t>
            </a:r>
            <a:r>
              <a:rPr lang="ro-RO" sz="2400" dirty="0">
                <a:solidFill>
                  <a:prstClr val="black"/>
                </a:solidFill>
              </a:rPr>
              <a:t>vezi pentru </a:t>
            </a:r>
            <a:r>
              <a:rPr lang="ro-RO" sz="2400" dirty="0" smtClean="0">
                <a:solidFill>
                  <a:prstClr val="black"/>
                </a:solidFill>
              </a:rPr>
              <a:t>că </a:t>
            </a:r>
            <a:r>
              <a:rPr lang="ro-RO" sz="2400" dirty="0">
                <a:solidFill>
                  <a:prstClr val="black"/>
                </a:solidFill>
              </a:rPr>
              <a:t>NU te </a:t>
            </a:r>
            <a:r>
              <a:rPr lang="ro-RO" sz="2400" dirty="0" smtClean="0">
                <a:solidFill>
                  <a:prstClr val="black"/>
                </a:solidFill>
              </a:rPr>
              <a:t>uiți</a:t>
            </a:r>
            <a:endParaRPr lang="ro-R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9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Gmail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Outlier?</a:t>
            </a:r>
            <a:endParaRPr lang="en-US" sz="28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31246" y="2626642"/>
            <a:ext cx="8987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Contextual </a:t>
            </a:r>
            <a:r>
              <a:rPr lang="ro-RO" sz="2400" dirty="0">
                <a:solidFill>
                  <a:prstClr val="black"/>
                </a:solidFill>
              </a:rPr>
              <a:t>Newsletter </a:t>
            </a:r>
            <a:r>
              <a:rPr lang="ro-RO" sz="2400" dirty="0" smtClean="0">
                <a:solidFill>
                  <a:prstClr val="black"/>
                </a:solidFill>
              </a:rPr>
              <a:t>Concurență</a:t>
            </a:r>
            <a:endParaRPr lang="ro-R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2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8924" y="2748980"/>
            <a:ext cx="6565819" cy="1143000"/>
          </a:xfrm>
        </p:spPr>
        <p:txBody>
          <a:bodyPr>
            <a:noAutofit/>
          </a:bodyPr>
          <a:lstStyle/>
          <a:p>
            <a:r>
              <a:rPr lang="ro-RO" sz="4000" b="1" dirty="0" smtClean="0">
                <a:solidFill>
                  <a:srgbClr val="0E693A"/>
                </a:solidFill>
                <a:latin typeface="+mn-lt"/>
              </a:rPr>
              <a:t>YouTube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14" name="Picture 13" descr="youtube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858825" y="2616830"/>
            <a:ext cx="2061724" cy="14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YouTube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Outlier?</a:t>
            </a:r>
            <a:endParaRPr lang="en-US" sz="2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959" y="2096854"/>
            <a:ext cx="5753697" cy="39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6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217501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Agentia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YouTube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0419" y="1195424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2800" b="1" dirty="0" smtClean="0">
                <a:latin typeface="+mn-lt"/>
              </a:rPr>
              <a:t>Ești Outlier?</a:t>
            </a:r>
            <a:endParaRPr lang="en-US" sz="28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31246" y="2626642"/>
            <a:ext cx="89876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Display </a:t>
            </a:r>
            <a:r>
              <a:rPr lang="ro-RO" sz="2400" dirty="0">
                <a:solidFill>
                  <a:prstClr val="black"/>
                </a:solidFill>
              </a:rPr>
              <a:t>cu Placements - Videoclipuri cu review-uri</a:t>
            </a: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>
                <a:solidFill>
                  <a:prstClr val="black"/>
                </a:solidFill>
              </a:rPr>
              <a:t>Review-uri Video pentru Produse – </a:t>
            </a:r>
            <a:r>
              <a:rPr lang="ro-RO" sz="2400" dirty="0" smtClean="0">
                <a:solidFill>
                  <a:prstClr val="black"/>
                </a:solidFill>
              </a:rPr>
              <a:t>YouTube search</a:t>
            </a: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sz="2400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>
                <a:solidFill>
                  <a:prstClr val="black"/>
                </a:solidFill>
              </a:rPr>
              <a:t>True-View InStream pentru TOMA (PPV) – Mesajul cheie </a:t>
            </a:r>
            <a:r>
              <a:rPr lang="ro-RO" sz="2400" dirty="0" smtClean="0">
                <a:solidFill>
                  <a:prstClr val="black"/>
                </a:solidFill>
              </a:rPr>
              <a:t>în </a:t>
            </a:r>
            <a:r>
              <a:rPr lang="ro-RO" sz="2400" dirty="0">
                <a:solidFill>
                  <a:prstClr val="black"/>
                </a:solidFill>
              </a:rPr>
              <a:t>primele 5 secunde</a:t>
            </a:r>
            <a:endParaRPr lang="ro-RO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2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217501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Agentia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5240" y="2748980"/>
            <a:ext cx="8089503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E693A"/>
                </a:solidFill>
                <a:latin typeface="+mn-lt"/>
              </a:rPr>
              <a:t>Tips &amp; Tricks for the </a:t>
            </a:r>
            <a:r>
              <a:rPr lang="en-US" sz="4000" b="1" dirty="0" smtClean="0">
                <a:solidFill>
                  <a:srgbClr val="0E693A"/>
                </a:solidFill>
                <a:latin typeface="+mn-lt"/>
              </a:rPr>
              <a:t>Geeks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E693A"/>
                </a:solidFill>
                <a:latin typeface="+mn-lt"/>
              </a:rPr>
              <a:t>Cum stiu ce imi permit?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4499" y="3022458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Max CPC = (profit per customer) x (1 – profit </a:t>
            </a:r>
            <a:r>
              <a:rPr lang="en-US" sz="2800" b="1" dirty="0" smtClean="0">
                <a:latin typeface="+mn-lt"/>
              </a:rPr>
              <a:t>margin)</a:t>
            </a:r>
            <a:endParaRPr lang="ro-RO" sz="2800" b="1" dirty="0" smtClean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x </a:t>
            </a:r>
            <a:r>
              <a:rPr lang="en-US" sz="2800" b="1" dirty="0">
                <a:latin typeface="+mn-lt"/>
              </a:rPr>
              <a:t>(website conversion rate)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056" y="5656732"/>
            <a:ext cx="802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hlinkClick r:id="rId3"/>
              </a:rPr>
              <a:t>http://blog.kissmetrics.com/profitable-google-adwords-campaign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xmlns="" val="28967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E693A"/>
                </a:solidFill>
                <a:latin typeface="+mn-lt"/>
              </a:rPr>
              <a:t>Incă mai ai buget?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4499" y="3090698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+mn-lt"/>
              </a:rPr>
              <a:t>Incearc</a:t>
            </a:r>
            <a:r>
              <a:rPr lang="ro-RO" sz="2800" b="1" dirty="0" smtClean="0">
                <a:latin typeface="+mn-lt"/>
              </a:rPr>
              <a:t>ă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seara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c</a:t>
            </a:r>
            <a:r>
              <a:rPr lang="ro-RO" sz="2800" b="1" dirty="0" smtClean="0">
                <a:latin typeface="+mn-lt"/>
              </a:rPr>
              <a:t>â</a:t>
            </a:r>
            <a:r>
              <a:rPr lang="en-US" sz="2800" b="1" dirty="0" err="1" smtClean="0">
                <a:latin typeface="+mn-lt"/>
              </a:rPr>
              <a:t>nd</a:t>
            </a:r>
            <a:r>
              <a:rPr lang="en-US" sz="2800" b="1" dirty="0" smtClean="0">
                <a:latin typeface="+mn-lt"/>
              </a:rPr>
              <a:t> </a:t>
            </a:r>
            <a:r>
              <a:rPr lang="ro-RO" sz="2800" b="1" dirty="0" smtClean="0">
                <a:latin typeface="+mn-lt"/>
              </a:rPr>
              <a:t>ceilalți nu mai au </a:t>
            </a:r>
            <a:r>
              <a:rPr lang="ro-RO" sz="2800" b="1" dirty="0" smtClean="0">
                <a:latin typeface="+mn-lt"/>
                <a:sym typeface="Wingdings" panose="05000000000000000000" pitchFamily="2" charset="2"/>
              </a:rPr>
              <a:t>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>
                <a:solidFill>
                  <a:srgbClr val="0E693A"/>
                </a:solidFill>
                <a:latin typeface="+mn-lt"/>
              </a:rPr>
              <a:t>Oligarchs KPI’s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16" name="Picture 15" descr="oligarh3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6" y="1906123"/>
            <a:ext cx="2563837" cy="38970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8832" y="2165436"/>
            <a:ext cx="5970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US" sz="2400" dirty="0" err="1" smtClean="0"/>
              <a:t>Pozitie</a:t>
            </a:r>
            <a:r>
              <a:rPr lang="en-US" sz="2400" dirty="0" smtClean="0"/>
              <a:t> </a:t>
            </a:r>
            <a:r>
              <a:rPr lang="en-US" sz="2400" dirty="0" err="1" smtClean="0"/>
              <a:t>medie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US" sz="2400" dirty="0" smtClean="0"/>
              <a:t>Click-</a:t>
            </a:r>
            <a:r>
              <a:rPr lang="en-US" sz="2400" dirty="0" err="1" smtClean="0"/>
              <a:t>uri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en-US" sz="2400" smtClean="0"/>
              <a:t>Afisari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6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E693A"/>
                </a:solidFill>
                <a:latin typeface="+mn-lt"/>
              </a:rPr>
              <a:t>IT-</a:t>
            </a:r>
            <a:r>
              <a:rPr lang="en-US" sz="3200" b="1" dirty="0" err="1">
                <a:solidFill>
                  <a:srgbClr val="0E693A"/>
                </a:solidFill>
                <a:latin typeface="+mn-lt"/>
              </a:rPr>
              <a:t>știi</a:t>
            </a:r>
            <a:r>
              <a:rPr lang="en-US" sz="3200" b="1" dirty="0">
                <a:solidFill>
                  <a:srgbClr val="0E693A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E693A"/>
                </a:solidFill>
                <a:latin typeface="+mn-lt"/>
              </a:rPr>
              <a:t>suferă</a:t>
            </a:r>
            <a:r>
              <a:rPr lang="en-US" sz="3200" b="1" dirty="0">
                <a:solidFill>
                  <a:srgbClr val="0E693A"/>
                </a:solidFill>
                <a:latin typeface="+mn-lt"/>
              </a:rPr>
              <a:t> de Ad Blindness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3564" y="2002586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+mn-lt"/>
              </a:rPr>
              <a:t>Cauza</a:t>
            </a:r>
            <a:r>
              <a:rPr lang="en-US" sz="2800" b="1" dirty="0">
                <a:latin typeface="+mn-lt"/>
              </a:rPr>
              <a:t>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3563" y="3723503"/>
            <a:ext cx="8190245" cy="194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+mn-lt"/>
              </a:rPr>
              <a:t>+ </a:t>
            </a:r>
          </a:p>
          <a:p>
            <a:r>
              <a:rPr lang="es-ES" sz="2800" b="1" dirty="0">
                <a:latin typeface="+mn-lt"/>
              </a:rPr>
              <a:t>Dial UP</a:t>
            </a:r>
          </a:p>
          <a:p>
            <a:r>
              <a:rPr lang="es-ES" sz="2800" b="1" dirty="0" err="1">
                <a:latin typeface="+mn-lt"/>
              </a:rPr>
              <a:t>Atentie</a:t>
            </a:r>
            <a:r>
              <a:rPr lang="es-ES" sz="2800" b="1" dirty="0">
                <a:latin typeface="+mn-lt"/>
              </a:rPr>
              <a:t> la </a:t>
            </a:r>
            <a:r>
              <a:rPr lang="es-ES" sz="2800" b="1" dirty="0" err="1">
                <a:latin typeface="+mn-lt"/>
              </a:rPr>
              <a:t>anunturi</a:t>
            </a:r>
            <a:r>
              <a:rPr lang="es-ES" sz="2800" b="1" dirty="0">
                <a:latin typeface="+mn-lt"/>
              </a:rPr>
              <a:t>!</a:t>
            </a:r>
            <a:endParaRPr lang="en-US" sz="2800" b="1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7" y="3091535"/>
            <a:ext cx="8071121" cy="9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2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E693A"/>
                </a:solidFill>
                <a:latin typeface="+mn-lt"/>
              </a:rPr>
              <a:t>IT-</a:t>
            </a:r>
            <a:r>
              <a:rPr lang="en-US" sz="3200" b="1" dirty="0" err="1">
                <a:solidFill>
                  <a:srgbClr val="0E693A"/>
                </a:solidFill>
                <a:latin typeface="+mn-lt"/>
              </a:rPr>
              <a:t>știi</a:t>
            </a:r>
            <a:r>
              <a:rPr lang="en-US" sz="3200" b="1" dirty="0">
                <a:solidFill>
                  <a:srgbClr val="0E693A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E693A"/>
                </a:solidFill>
                <a:latin typeface="+mn-lt"/>
              </a:rPr>
              <a:t>suferă</a:t>
            </a:r>
            <a:r>
              <a:rPr lang="en-US" sz="3200" b="1" dirty="0">
                <a:solidFill>
                  <a:srgbClr val="0E693A"/>
                </a:solidFill>
                <a:latin typeface="+mn-lt"/>
              </a:rPr>
              <a:t> de Ad Blindness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1804" y="1224658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latin typeface="+mn-lt"/>
              </a:rPr>
              <a:t>Un laptop </a:t>
            </a:r>
            <a:r>
              <a:rPr lang="es-ES" sz="2800" b="1" dirty="0" err="1">
                <a:latin typeface="+mn-lt"/>
              </a:rPr>
              <a:t>Asus</a:t>
            </a:r>
            <a:r>
              <a:rPr lang="es-ES" sz="2800" b="1" dirty="0">
                <a:latin typeface="+mn-lt"/>
              </a:rPr>
              <a:t> x550cc-xx086d este </a:t>
            </a:r>
            <a:r>
              <a:rPr lang="es-ES" sz="2800" b="1" dirty="0" err="1" smtClean="0">
                <a:latin typeface="+mn-lt"/>
              </a:rPr>
              <a:t>acela</a:t>
            </a:r>
            <a:r>
              <a:rPr lang="ro-RO" sz="2800" b="1" dirty="0" smtClean="0">
                <a:latin typeface="+mn-lt"/>
              </a:rPr>
              <a:t>ș</a:t>
            </a:r>
            <a:r>
              <a:rPr lang="es-ES" sz="2800" b="1" dirty="0" smtClean="0">
                <a:latin typeface="+mn-lt"/>
              </a:rPr>
              <a:t>i </a:t>
            </a:r>
            <a:r>
              <a:rPr lang="es-ES" sz="2800" b="1" dirty="0">
                <a:latin typeface="+mn-lt"/>
              </a:rPr>
              <a:t>peste </a:t>
            </a:r>
            <a:r>
              <a:rPr lang="es-ES" sz="2800" b="1" dirty="0" err="1">
                <a:latin typeface="+mn-lt"/>
              </a:rPr>
              <a:t>tot</a:t>
            </a:r>
            <a:endParaRPr lang="en-US" sz="2800" b="1" dirty="0">
              <a:latin typeface="+mn-lt"/>
            </a:endParaRPr>
          </a:p>
        </p:txBody>
      </p:sp>
      <p:pic>
        <p:nvPicPr>
          <p:cNvPr id="17" name="Picture 16" descr="asu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0" y="2190327"/>
            <a:ext cx="5520113" cy="237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su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47" y="3135701"/>
            <a:ext cx="6109282" cy="225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Asus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45" y="3859492"/>
            <a:ext cx="5992470" cy="2227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283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rgbClr val="0E693A"/>
                </a:solidFill>
                <a:latin typeface="+mn-lt"/>
              </a:rPr>
              <a:t>Se poate și mai rău :(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1804" y="1215965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err="1">
                <a:latin typeface="+mn-lt"/>
              </a:rPr>
              <a:t>Double</a:t>
            </a:r>
            <a:r>
              <a:rPr lang="es-ES" sz="2800" b="1" dirty="0">
                <a:latin typeface="+mn-lt"/>
              </a:rPr>
              <a:t> </a:t>
            </a:r>
            <a:r>
              <a:rPr lang="es-ES" sz="2800" b="1" dirty="0" err="1">
                <a:latin typeface="+mn-lt"/>
              </a:rPr>
              <a:t>Serving</a:t>
            </a:r>
            <a:endParaRPr lang="en-US" sz="2800" b="1" dirty="0">
              <a:latin typeface="+mn-lt"/>
            </a:endParaRPr>
          </a:p>
        </p:txBody>
      </p:sp>
      <p:pic>
        <p:nvPicPr>
          <p:cNvPr id="16" name="Picture 15" descr="Double-serv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74" y="2208084"/>
            <a:ext cx="7242548" cy="38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8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2912765"/>
            <a:ext cx="8190245" cy="1143000"/>
          </a:xfrm>
        </p:spPr>
        <p:txBody>
          <a:bodyPr>
            <a:normAutofit/>
          </a:bodyPr>
          <a:lstStyle/>
          <a:p>
            <a:r>
              <a:rPr lang="ro-RO" sz="4800" b="1" dirty="0" smtClean="0">
                <a:solidFill>
                  <a:srgbClr val="0E693A"/>
                </a:solidFill>
                <a:latin typeface="+mn-lt"/>
              </a:rPr>
              <a:t>Concluzia</a:t>
            </a:r>
            <a:endParaRPr lang="en-US" sz="4800" b="1" dirty="0">
              <a:solidFill>
                <a:srgbClr val="0E69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93564" y="830634"/>
            <a:ext cx="8190245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b="1" dirty="0">
                <a:solidFill>
                  <a:srgbClr val="0E693A"/>
                </a:solidFill>
                <a:latin typeface="+mn-lt"/>
              </a:rPr>
              <a:t>Testați, Testați, Testați!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84" y="1909880"/>
            <a:ext cx="6998528" cy="42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4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2162134"/>
            <a:ext cx="8190245" cy="1143000"/>
          </a:xfrm>
        </p:spPr>
        <p:txBody>
          <a:bodyPr>
            <a:normAutofit/>
          </a:bodyPr>
          <a:lstStyle/>
          <a:p>
            <a:r>
              <a:rPr lang="ro-RO" sz="4800" b="1" dirty="0" smtClean="0">
                <a:solidFill>
                  <a:srgbClr val="0E693A"/>
                </a:solidFill>
                <a:latin typeface="+mn-lt"/>
              </a:rPr>
              <a:t>Mulțumesc!</a:t>
            </a:r>
            <a:endParaRPr lang="en-US" sz="48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16" name="Picture 15" descr="Facebook_icon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395" y="4658619"/>
            <a:ext cx="919254" cy="919254"/>
          </a:xfrm>
          <a:prstGeom prst="rect">
            <a:avLst/>
          </a:prstGeom>
        </p:spPr>
      </p:pic>
      <p:pic>
        <p:nvPicPr>
          <p:cNvPr id="17" name="Picture 2" descr="http://scm-l3.technorati.com/13/02/19/75101/Twitter.png?t=2013021910412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8602" y="4808601"/>
            <a:ext cx="619291" cy="619291"/>
          </a:xfrm>
          <a:prstGeom prst="rect">
            <a:avLst/>
          </a:prstGeom>
          <a:noFill/>
        </p:spPr>
      </p:pic>
      <p:pic>
        <p:nvPicPr>
          <p:cNvPr id="18" name="Picture 4" descr="http://blog.wardelldesign.com/wp-content/uploads/2013/09/Google-Plus-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6912" y="4777052"/>
            <a:ext cx="682388" cy="682388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70419" y="3611092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cornel@webdigital.ro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0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ker.com/cliparts/v/m/O/4/Z/t/target-board-m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332" y="1920240"/>
            <a:ext cx="27146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0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rgbClr val="0E693A"/>
                </a:solidFill>
                <a:latin typeface="+mn-lt"/>
              </a:rPr>
              <a:t>Vre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ț</a:t>
            </a:r>
            <a:r>
              <a:rPr lang="it-IT" sz="3200" b="1" dirty="0" smtClean="0">
                <a:solidFill>
                  <a:srgbClr val="0E693A"/>
                </a:solidFill>
                <a:latin typeface="+mn-lt"/>
              </a:rPr>
              <a:t>i s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ă</a:t>
            </a:r>
            <a:r>
              <a:rPr lang="it-IT" sz="3200" b="1" dirty="0" smtClean="0">
                <a:solidFill>
                  <a:srgbClr val="0E693A"/>
                </a:solidFill>
                <a:latin typeface="+mn-lt"/>
              </a:rPr>
              <a:t> </a:t>
            </a:r>
            <a:r>
              <a:rPr lang="ro-RO" sz="3200" b="1" dirty="0">
                <a:solidFill>
                  <a:srgbClr val="0E693A"/>
                </a:solidFill>
                <a:latin typeface="+mn-lt"/>
              </a:rPr>
              <a:t>î</a:t>
            </a:r>
            <a:r>
              <a:rPr lang="it-IT" sz="3200" b="1" dirty="0" smtClean="0">
                <a:solidFill>
                  <a:srgbClr val="0E693A"/>
                </a:solidFill>
                <a:latin typeface="+mn-lt"/>
              </a:rPr>
              <a:t>mi cunoa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ș</a:t>
            </a:r>
            <a:r>
              <a:rPr lang="it-IT" sz="3200" b="1" dirty="0" smtClean="0">
                <a:solidFill>
                  <a:srgbClr val="0E693A"/>
                </a:solidFill>
                <a:latin typeface="+mn-lt"/>
              </a:rPr>
              <a:t>te</a:t>
            </a:r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ț</a:t>
            </a:r>
            <a:r>
              <a:rPr lang="it-IT" sz="3200" b="1" dirty="0" smtClean="0">
                <a:solidFill>
                  <a:srgbClr val="0E693A"/>
                </a:solidFill>
                <a:latin typeface="+mn-lt"/>
              </a:rPr>
              <a:t>i </a:t>
            </a:r>
            <a:r>
              <a:rPr lang="it-IT" sz="3200" b="1" dirty="0">
                <a:solidFill>
                  <a:srgbClr val="0E693A"/>
                </a:solidFill>
                <a:latin typeface="+mn-lt"/>
              </a:rPr>
              <a:t>familia?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37" y="1715881"/>
            <a:ext cx="4244063" cy="42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0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Outliers </a:t>
            </a:r>
            <a:r>
              <a:rPr lang="ro-RO" sz="3200" b="1" dirty="0">
                <a:solidFill>
                  <a:srgbClr val="0E693A"/>
                </a:solidFill>
                <a:latin typeface="+mn-lt"/>
              </a:rPr>
              <a:t>KPI’s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79840" y="2392894"/>
            <a:ext cx="5428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en-US" sz="2400" dirty="0" smtClean="0">
                <a:solidFill>
                  <a:prstClr val="black"/>
                </a:solidFill>
              </a:rPr>
              <a:t>ROI</a:t>
            </a:r>
            <a:endParaRPr lang="ro-RO" sz="2400" dirty="0" smtClean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en-US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Customer </a:t>
            </a:r>
            <a:r>
              <a:rPr lang="ro-RO" sz="2400" dirty="0">
                <a:solidFill>
                  <a:prstClr val="black"/>
                </a:solidFill>
              </a:rPr>
              <a:t>Retention</a:t>
            </a:r>
            <a:endParaRPr lang="ro-RO" dirty="0" smtClean="0">
              <a:solidFill>
                <a:prstClr val="black"/>
              </a:solidFill>
            </a:endParaRPr>
          </a:p>
        </p:txBody>
      </p:sp>
      <p:pic>
        <p:nvPicPr>
          <p:cNvPr id="11" name="Picture 10" descr="outli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640" y="1648612"/>
            <a:ext cx="4257833" cy="42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1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06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Agen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ț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Specializat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î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PPC Marketing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147" y="551696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EU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79840" y="2392894"/>
            <a:ext cx="54280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Specialist </a:t>
            </a:r>
            <a:r>
              <a:rPr lang="ro-RO" sz="2400" dirty="0">
                <a:solidFill>
                  <a:prstClr val="black"/>
                </a:solidFill>
              </a:rPr>
              <a:t>PPC la </a:t>
            </a:r>
            <a:r>
              <a:rPr lang="ro-RO" sz="2400" dirty="0" smtClean="0">
                <a:solidFill>
                  <a:prstClr val="black"/>
                </a:solidFill>
              </a:rPr>
              <a:t>WebDigital</a:t>
            </a:r>
            <a:endParaRPr lang="ro-RO" dirty="0" smtClean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>
                <a:solidFill>
                  <a:prstClr val="black"/>
                </a:solidFill>
              </a:rPr>
              <a:t>Peste 50 de </a:t>
            </a:r>
            <a:r>
              <a:rPr lang="ro-RO" sz="2400" dirty="0" smtClean="0">
                <a:solidFill>
                  <a:prstClr val="black"/>
                </a:solidFill>
              </a:rPr>
              <a:t>campanii </a:t>
            </a:r>
            <a:r>
              <a:rPr lang="ro-RO" sz="2400" dirty="0">
                <a:solidFill>
                  <a:prstClr val="black"/>
                </a:solidFill>
              </a:rPr>
              <a:t>PPC gestionate cu </a:t>
            </a:r>
            <a:r>
              <a:rPr lang="ro-RO" sz="2400" dirty="0" smtClean="0">
                <a:solidFill>
                  <a:prstClr val="black"/>
                </a:solidFill>
              </a:rPr>
              <a:t>succes</a:t>
            </a:r>
            <a:endParaRPr lang="ro-RO" dirty="0" smtClean="0">
              <a:solidFill>
                <a:prstClr val="black"/>
              </a:solidFill>
            </a:endParaRPr>
          </a:p>
          <a:p>
            <a:pPr marL="1423987" lvl="0">
              <a:spcBef>
                <a:spcPts val="0"/>
              </a:spcBef>
              <a:buSzPct val="100000"/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>
                <a:solidFill>
                  <a:prstClr val="black"/>
                </a:solidFill>
              </a:rPr>
              <a:t>Î</a:t>
            </a:r>
            <a:r>
              <a:rPr lang="ro-RO" sz="2400" dirty="0" smtClean="0">
                <a:solidFill>
                  <a:prstClr val="black"/>
                </a:solidFill>
              </a:rPr>
              <a:t>mi </a:t>
            </a:r>
            <a:r>
              <a:rPr lang="ro-RO" sz="2400" dirty="0">
                <a:solidFill>
                  <a:prstClr val="black"/>
                </a:solidFill>
              </a:rPr>
              <a:t>plac lucrurile altfel</a:t>
            </a:r>
            <a:endParaRPr lang="ro-RO" dirty="0" smtClean="0">
              <a:solidFill>
                <a:prstClr val="black"/>
              </a:solidFill>
            </a:endParaRPr>
          </a:p>
        </p:txBody>
      </p:sp>
      <p:pic>
        <p:nvPicPr>
          <p:cNvPr id="14" name="Picture 2" descr="C:\Users\Asus\Desktop\Prezentare\eu_full.jpg"/>
          <p:cNvPicPr>
            <a:picLocks noChangeAspect="1" noChangeArrowheads="1"/>
          </p:cNvPicPr>
          <p:nvPr/>
        </p:nvPicPr>
        <p:blipFill>
          <a:blip r:embed="rId4"/>
          <a:srcRect b="43878"/>
          <a:stretch>
            <a:fillRect/>
          </a:stretch>
        </p:blipFill>
        <p:spPr bwMode="auto">
          <a:xfrm>
            <a:off x="5153535" y="2339813"/>
            <a:ext cx="2802841" cy="254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164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217501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Agentia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147" y="456160"/>
            <a:ext cx="8190245" cy="1143000"/>
          </a:xfrm>
        </p:spPr>
        <p:txBody>
          <a:bodyPr>
            <a:normAutofit/>
          </a:bodyPr>
          <a:lstStyle/>
          <a:p>
            <a:pPr algn="l"/>
            <a:r>
              <a:rPr lang="ro-RO" sz="3200" b="1" dirty="0" smtClean="0">
                <a:solidFill>
                  <a:srgbClr val="0E693A"/>
                </a:solidFill>
                <a:latin typeface="+mn-lt"/>
              </a:rPr>
              <a:t>EU sunt sincer</a:t>
            </a:r>
            <a:endParaRPr lang="en-US" sz="3200" b="1" dirty="0">
              <a:solidFill>
                <a:srgbClr val="0E693A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952" y="1406105"/>
            <a:ext cx="54280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 smtClean="0">
                <a:solidFill>
                  <a:prstClr val="black"/>
                </a:solidFill>
              </a:rPr>
              <a:t>Specialist </a:t>
            </a:r>
            <a:r>
              <a:rPr lang="ro-RO" sz="2400" dirty="0">
                <a:solidFill>
                  <a:prstClr val="black"/>
                </a:solidFill>
              </a:rPr>
              <a:t>PPC nu PPT la </a:t>
            </a:r>
            <a:r>
              <a:rPr lang="ro-RO" sz="2400" dirty="0" smtClean="0">
                <a:solidFill>
                  <a:prstClr val="black"/>
                </a:solidFill>
              </a:rPr>
              <a:t>WebDigital</a:t>
            </a:r>
            <a:endParaRPr lang="ro-RO" dirty="0" smtClean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>
                <a:solidFill>
                  <a:prstClr val="black"/>
                </a:solidFill>
              </a:rPr>
              <a:t>Peste 50 de Campanii PPC gestionate cu succes (chiar pentru toate</a:t>
            </a:r>
            <a:r>
              <a:rPr lang="ro-RO" sz="2400" dirty="0" smtClean="0">
                <a:solidFill>
                  <a:prstClr val="black"/>
                </a:solidFill>
              </a:rPr>
              <a:t>)</a:t>
            </a:r>
            <a:endParaRPr lang="ro-RO" dirty="0" smtClean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endParaRPr lang="ro-RO" dirty="0">
              <a:solidFill>
                <a:prstClr val="black"/>
              </a:solidFill>
            </a:endParaRPr>
          </a:p>
          <a:p>
            <a:pPr marL="2054225" lvl="0" indent="-630238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o-RO" sz="2400" dirty="0">
                <a:solidFill>
                  <a:prstClr val="black"/>
                </a:solidFill>
              </a:rPr>
              <a:t>Berea </a:t>
            </a:r>
            <a:r>
              <a:rPr lang="ro-RO" sz="2400" dirty="0" smtClean="0">
                <a:solidFill>
                  <a:prstClr val="black"/>
                </a:solidFill>
              </a:rPr>
              <a:t>îmi </a:t>
            </a:r>
            <a:r>
              <a:rPr lang="ro-RO" sz="2400" dirty="0">
                <a:solidFill>
                  <a:prstClr val="black"/>
                </a:solidFill>
              </a:rPr>
              <a:t>place la fel</a:t>
            </a:r>
            <a:r>
              <a:rPr lang="ro-RO" sz="2400" dirty="0" smtClean="0">
                <a:solidFill>
                  <a:prstClr val="black"/>
                </a:solidFill>
              </a:rPr>
              <a:t>: RECE</a:t>
            </a:r>
            <a:endParaRPr lang="ro-RO" dirty="0" smtClean="0">
              <a:solidFill>
                <a:prstClr val="black"/>
              </a:solidFill>
            </a:endParaRPr>
          </a:p>
        </p:txBody>
      </p:sp>
      <p:pic>
        <p:nvPicPr>
          <p:cNvPr id="16" name="Picture 2" descr="C:\Users\Asus\Desktop\Prezentare\eu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00" y="1489040"/>
            <a:ext cx="2802841" cy="47230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-44939" y="4007814"/>
            <a:ext cx="3995225" cy="2218979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1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indows-Start-Orb.png (256×25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9028" y="2272621"/>
            <a:ext cx="3468481" cy="346848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8147" y="879243"/>
            <a:ext cx="8190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800" b="1" dirty="0" smtClean="0">
                <a:solidFill>
                  <a:srgbClr val="0E693A"/>
                </a:solidFill>
                <a:latin typeface="+mn-lt"/>
              </a:rPr>
              <a:t>START</a:t>
            </a:r>
            <a:endParaRPr lang="en-US" sz="4800" b="1" dirty="0">
              <a:solidFill>
                <a:srgbClr val="0E69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4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atel-cu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04664"/>
            <a:ext cx="425970" cy="425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5240" y="620688"/>
            <a:ext cx="7501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324600"/>
            <a:ext cx="261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Cornel Coman – PPC Specialist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499" y="6324600"/>
            <a:ext cx="4217501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WebDigital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Agentia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Specializata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PPC Marketing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87" y="6248400"/>
            <a:ext cx="80711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499" y="2858164"/>
            <a:ext cx="8190245" cy="1143000"/>
          </a:xfrm>
        </p:spPr>
        <p:txBody>
          <a:bodyPr>
            <a:noAutofit/>
          </a:bodyPr>
          <a:lstStyle/>
          <a:p>
            <a:r>
              <a:rPr lang="ro-RO" sz="4000" b="1" dirty="0">
                <a:solidFill>
                  <a:srgbClr val="0E693A"/>
                </a:solidFill>
                <a:latin typeface="+mn-lt"/>
              </a:rPr>
              <a:t>7 idei de promovare </a:t>
            </a:r>
            <a:r>
              <a:rPr lang="ro-RO" sz="4000" b="1" dirty="0" smtClean="0">
                <a:solidFill>
                  <a:srgbClr val="0E693A"/>
                </a:solidFill>
                <a:latin typeface="+mn-lt"/>
              </a:rPr>
              <a:t>în IT&amp;C</a:t>
            </a:r>
            <a:br>
              <a:rPr lang="ro-RO" sz="4000" b="1" dirty="0" smtClean="0">
                <a:solidFill>
                  <a:srgbClr val="0E693A"/>
                </a:solidFill>
                <a:latin typeface="+mn-lt"/>
              </a:rPr>
            </a:br>
            <a:r>
              <a:rPr lang="ro-RO" sz="4000" b="1" dirty="0" smtClean="0">
                <a:solidFill>
                  <a:srgbClr val="0E693A"/>
                </a:solidFill>
                <a:latin typeface="+mn-lt"/>
              </a:rPr>
              <a:t>pentru </a:t>
            </a:r>
            <a:r>
              <a:rPr lang="ro-RO" sz="4000" b="1" dirty="0">
                <a:solidFill>
                  <a:srgbClr val="0E693A"/>
                </a:solidFill>
                <a:latin typeface="+mn-lt"/>
              </a:rPr>
              <a:t>Outliers</a:t>
            </a:r>
            <a:endParaRPr lang="en-US" sz="4000" b="1" dirty="0">
              <a:solidFill>
                <a:srgbClr val="0E69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5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1164</Words>
  <Application>Microsoft Office PowerPoint</Application>
  <PresentationFormat>On-screen Show (4:3)</PresentationFormat>
  <Paragraphs>209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Războiul Rece în PPC</vt:lpstr>
      <vt:lpstr>Oligarchs versus Outliers</vt:lpstr>
      <vt:lpstr>Oligarchs KPI’s</vt:lpstr>
      <vt:lpstr>Outliers KPI’s</vt:lpstr>
      <vt:lpstr>EU</vt:lpstr>
      <vt:lpstr>EU sunt sincer</vt:lpstr>
      <vt:lpstr>Slide 8</vt:lpstr>
      <vt:lpstr>7 idei de promovare în IT&amp;C pentru Outliers</vt:lpstr>
      <vt:lpstr>Google Search</vt:lpstr>
      <vt:lpstr>Google Search</vt:lpstr>
      <vt:lpstr>Google Search</vt:lpstr>
      <vt:lpstr>Google Search</vt:lpstr>
      <vt:lpstr>Google Search</vt:lpstr>
      <vt:lpstr>Cum?</vt:lpstr>
      <vt:lpstr>Verifică!</vt:lpstr>
      <vt:lpstr>Google Display</vt:lpstr>
      <vt:lpstr>Google Display</vt:lpstr>
      <vt:lpstr>Google Display</vt:lpstr>
      <vt:lpstr>Remarketing</vt:lpstr>
      <vt:lpstr>Remarketing</vt:lpstr>
      <vt:lpstr>Remarketing</vt:lpstr>
      <vt:lpstr>Facebook Ads</vt:lpstr>
      <vt:lpstr>Facebook Ads</vt:lpstr>
      <vt:lpstr>Facebook Ads</vt:lpstr>
      <vt:lpstr>Facebook Retargeting</vt:lpstr>
      <vt:lpstr>Facebook Retargeting</vt:lpstr>
      <vt:lpstr>Facebook Retargeting</vt:lpstr>
      <vt:lpstr>Facebook Retargeting</vt:lpstr>
      <vt:lpstr>Gmail</vt:lpstr>
      <vt:lpstr>Gmail</vt:lpstr>
      <vt:lpstr>Gmail</vt:lpstr>
      <vt:lpstr>Gmail</vt:lpstr>
      <vt:lpstr>YouTube</vt:lpstr>
      <vt:lpstr>YouTube</vt:lpstr>
      <vt:lpstr>YouTube</vt:lpstr>
      <vt:lpstr>Tips &amp; Tricks for the Geeks</vt:lpstr>
      <vt:lpstr>Cum stiu ce imi permit?</vt:lpstr>
      <vt:lpstr>Incă mai ai buget?</vt:lpstr>
      <vt:lpstr>IT-știi suferă de Ad Blindness</vt:lpstr>
      <vt:lpstr>IT-știi suferă de Ad Blindness</vt:lpstr>
      <vt:lpstr>Se poate și mai rău :(</vt:lpstr>
      <vt:lpstr>Concluzia</vt:lpstr>
      <vt:lpstr>Slide 44</vt:lpstr>
      <vt:lpstr>Mulțumesc!</vt:lpstr>
      <vt:lpstr>Slide 46</vt:lpstr>
      <vt:lpstr>Vreți să îmi cunoașteți familia?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idei de promovare in IT</dc:title>
  <dc:creator>Admin</dc:creator>
  <cp:lastModifiedBy>Asus</cp:lastModifiedBy>
  <cp:revision>117</cp:revision>
  <dcterms:created xsi:type="dcterms:W3CDTF">2013-10-24T19:00:21Z</dcterms:created>
  <dcterms:modified xsi:type="dcterms:W3CDTF">2013-10-30T16:32:20Z</dcterms:modified>
</cp:coreProperties>
</file>