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341" r:id="rId3"/>
    <p:sldId id="362" r:id="rId4"/>
    <p:sldId id="331" r:id="rId5"/>
    <p:sldId id="352" r:id="rId6"/>
    <p:sldId id="355" r:id="rId7"/>
    <p:sldId id="354" r:id="rId8"/>
    <p:sldId id="344" r:id="rId9"/>
    <p:sldId id="364" r:id="rId10"/>
    <p:sldId id="363" r:id="rId11"/>
    <p:sldId id="356" r:id="rId12"/>
    <p:sldId id="366" r:id="rId13"/>
    <p:sldId id="360" r:id="rId14"/>
    <p:sldId id="365" r:id="rId15"/>
    <p:sldId id="343" r:id="rId16"/>
    <p:sldId id="349" r:id="rId17"/>
    <p:sldId id="350" r:id="rId18"/>
    <p:sldId id="348" r:id="rId19"/>
    <p:sldId id="347" r:id="rId20"/>
    <p:sldId id="345" r:id="rId21"/>
    <p:sldId id="288" r:id="rId22"/>
    <p:sldId id="311" r:id="rId23"/>
    <p:sldId id="34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3ABF08DF-56B3-4397-9088-8970181452D9}" type="datetimeFigureOut">
              <a:rPr lang="en-US"/>
              <a:pPr/>
              <a:t>12/16/2013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94D7CB41-FBD8-494F-B0F9-33D772819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CD9EBC-1D7D-443D-B004-64097654887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445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FAC90F-F5E2-4E27-ACEC-43C2C88D4C92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7389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B323497-655F-4528-BFC4-C2ECB92B3C3A}" type="slidenum">
              <a:rPr lang="en-US" sz="1200">
                <a:ea typeface="Microsoft YaHei" panose="020B0503020204020204" pitchFamily="34" charset="-122"/>
              </a:rPr>
              <a:pPr eaLnBrk="1" hangingPunct="1"/>
              <a:t>22</a:t>
            </a:fld>
            <a:endParaRPr lang="en-US" sz="1200">
              <a:ea typeface="Microsoft YaHei" panose="020B0503020204020204" pitchFamily="34" charset="-122"/>
            </a:endParaRPr>
          </a:p>
        </p:txBody>
      </p:sp>
      <p:sp>
        <p:nvSpPr>
          <p:cNvPr id="38915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o-RO" smtClean="0">
              <a:ea typeface="Microsoft YaHei" panose="020B0503020204020204" pitchFamily="34" charset="-122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8326C5E-F5A4-4C12-95BE-DAB4ABEB8B32}" type="slidenum">
              <a:rPr lang="en-US" sz="1200">
                <a:solidFill>
                  <a:srgbClr val="000000"/>
                </a:solidFill>
              </a:rPr>
              <a:pPr algn="r" eaLnBrk="1" hangingPunct="1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A819A7B-A469-4A6D-B1D2-124D80163EDA}" type="slidenum">
              <a:rPr lang="en-US" sz="1200">
                <a:ea typeface="Microsoft YaHei" panose="020B0503020204020204" pitchFamily="34" charset="-122"/>
              </a:rPr>
              <a:pPr eaLnBrk="1" hangingPunct="1"/>
              <a:t>23</a:t>
            </a:fld>
            <a:endParaRPr lang="en-US" sz="1200">
              <a:ea typeface="Microsoft YaHei" panose="020B0503020204020204" pitchFamily="34" charset="-122"/>
            </a:endParaRPr>
          </a:p>
        </p:txBody>
      </p:sp>
      <p:sp>
        <p:nvSpPr>
          <p:cNvPr id="40963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o-RO" smtClean="0">
              <a:ea typeface="Microsoft YaHei" panose="020B0503020204020204" pitchFamily="34" charset="-122"/>
            </a:endParaRP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32C1459-C276-4543-AB2E-DAD9158297E7}" type="slidenum">
              <a:rPr lang="en-US" sz="1200">
                <a:solidFill>
                  <a:srgbClr val="000000"/>
                </a:solidFill>
              </a:rPr>
              <a:pPr algn="r" eaLnBrk="1" hangingPunct="1"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3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00F2A-6AD6-47D0-AEA1-4B8D85EE5333}" type="datetimeFigureOut">
              <a:rPr lang="en-US"/>
              <a:pPr/>
              <a:t>12/16/2013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4BE751-E62C-48CC-A74B-49504CA25D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0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C8956F-E953-4510-81F7-3D1A21D7DF26}" type="datetimeFigureOut">
              <a:rPr lang="en-US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701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C6942-06FC-4429-AAA9-BDF06E7A7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8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868931-727E-429F-B614-5AD259213BEA}" type="datetimeFigureOut">
              <a:rPr lang="en-US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701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82170-319D-4009-AD04-795D3ED706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8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AC11A-3CE1-46BF-9CFC-C0F7660A60AA}" type="datetimeFigureOut">
              <a:rPr lang="en-US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701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FA803-8741-4885-96EB-D2B876366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2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784AEB-6C7B-428A-BA34-882B21EF9155}" type="datetimeFigureOut">
              <a:rPr lang="en-US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701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769DE-B084-4BBB-B456-1E7E8EC8C6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8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3EB8B-C8BA-4CC4-A396-BEDD516C7528}" type="datetimeFigureOut">
              <a:rPr lang="en-US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701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00DA8-5285-410A-AB73-CD45887519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5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2B1F1-2BEF-4908-817B-C7C31DF6AB74}" type="datetimeFigureOut">
              <a:rPr lang="en-US"/>
              <a:pPr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701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A1C85-4DCE-4CC2-B52E-A50F3486EF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9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FB858B-9FEF-4449-8E2A-51C26DA237D0}" type="datetimeFigureOut">
              <a:rPr lang="en-US"/>
              <a:pPr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701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ABC70-5FFB-4E6C-BEDB-409C8A461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4F6102-AF4D-4BB4-8465-9833C2004A9C}" type="datetimeFigureOut">
              <a:rPr lang="en-US"/>
              <a:pPr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701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93238-883A-45DE-8F9C-A619B30E60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ED734-1706-4D61-A031-6450687F67DB}" type="datetimeFigureOut">
              <a:rPr lang="en-US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701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94DE7-1882-4715-B1C2-A8F2F41BCE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3EF5A-22A2-41AA-BE7F-C7A1C377B36F}" type="datetimeFigureOut">
              <a:rPr lang="en-US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701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FED85-692B-4F37-9784-F179F4B6B2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22420FCC-BA63-404A-8F94-0AE9559F4714}" type="datetimeFigureOut">
              <a:rPr lang="en-US"/>
              <a:pPr/>
              <a:t>12/16/2013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9DB7E89E-9FC7-4299-A6C8-64A326B1000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7" descr="logo_fundal_al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99125"/>
            <a:ext cx="12287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us@todays.r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895600"/>
            <a:ext cx="9144001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49263" y="1143000"/>
            <a:ext cx="8229600" cy="1143000"/>
          </a:xfrm>
        </p:spPr>
        <p:txBody>
          <a:bodyPr/>
          <a:lstStyle/>
          <a:p>
            <a:r>
              <a:rPr lang="ro-RO" sz="54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>7+1 lucruri pe care nu le stiai despre PPC</a:t>
            </a:r>
            <a:endParaRPr lang="en-US" smtClean="0">
              <a:latin typeface="Myriad Pro Light" panose="020B0603030403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15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5. Publicitatea PPC Etarget</a:t>
            </a:r>
          </a:p>
          <a:p>
            <a:pPr algn="ctr" eaLnBrk="1" hangingPunct="1"/>
            <a:r>
              <a:rPr lang="ro-RO" sz="3200">
                <a:solidFill>
                  <a:srgbClr val="000000"/>
                </a:solidFill>
                <a:latin typeface="Myriad Pro Light" panose="020B0603030403020204" pitchFamily="34" charset="0"/>
              </a:rPr>
              <a:t>Uneori campaniile Etarget pot performa uneori mai bine decat Google AdWords.</a:t>
            </a:r>
            <a:endParaRPr lang="en-US" sz="3200">
              <a:solidFill>
                <a:srgbClr val="000000"/>
              </a:solidFill>
              <a:latin typeface="Myriad Pro Light" panose="020B0603030403020204" pitchFamily="34" charset="0"/>
            </a:endParaRPr>
          </a:p>
        </p:txBody>
      </p:sp>
      <p:pic>
        <p:nvPicPr>
          <p:cNvPr id="24578" name="Obrázek 1" descr="Popis: C:\Users\user\Desktop\VolkswagenAmar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519363"/>
            <a:ext cx="3048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3127375" y="2381250"/>
            <a:ext cx="5486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o-RO" sz="2800" b="1">
                <a:latin typeface="Myriad Pro Light" panose="020B0603030403020204" pitchFamily="34" charset="0"/>
              </a:rPr>
              <a:t>Case Study: VW Amarok (Ungaria)</a:t>
            </a:r>
          </a:p>
        </p:txBody>
      </p:sp>
      <p:pic>
        <p:nvPicPr>
          <p:cNvPr id="24580" name="Graf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352800"/>
            <a:ext cx="38195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442913" y="4538663"/>
            <a:ext cx="30622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ro-RO" sz="2800" b="1">
              <a:latin typeface="Myriad Pro Light" panose="020B0603030403020204" pitchFamily="34" charset="0"/>
            </a:endParaRPr>
          </a:p>
          <a:p>
            <a:pPr eaLnBrk="1" hangingPunct="1"/>
            <a:r>
              <a:rPr lang="ro-RO" sz="2800" b="1">
                <a:latin typeface="Myriad Pro Light" panose="020B0603030403020204" pitchFamily="34" charset="0"/>
              </a:rPr>
              <a:t>397 lead-uri </a:t>
            </a:r>
            <a:r>
              <a:rPr lang="ro-RO" sz="2800">
                <a:latin typeface="Myriad Pro Light" panose="020B0603030403020204" pitchFamily="34" charset="0"/>
              </a:rPr>
              <a:t>(programari la test drive) intr-o luna.</a:t>
            </a:r>
            <a:endParaRPr lang="en-US" sz="2800">
              <a:latin typeface="Myriad Pro Light" panose="020B0603030403020204" pitchFamily="34" charset="0"/>
            </a:endParaRPr>
          </a:p>
        </p:txBody>
      </p:sp>
      <p:sp>
        <p:nvSpPr>
          <p:cNvPr id="24582" name="Rectangle 2"/>
          <p:cNvSpPr>
            <a:spLocks noChangeArrowheads="1"/>
          </p:cNvSpPr>
          <p:nvPr/>
        </p:nvSpPr>
        <p:spPr bwMode="auto">
          <a:xfrm>
            <a:off x="4835525" y="6000750"/>
            <a:ext cx="147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k-SK" sz="1800"/>
              <a:t> impressions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6. BursadeReclama.ro</a:t>
            </a:r>
          </a:p>
        </p:txBody>
      </p:sp>
      <p:pic>
        <p:nvPicPr>
          <p:cNvPr id="25602" name="Picture 1" descr="Screen Shot 2013-12-12 at 6.0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2200"/>
            <a:ext cx="4495800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7. Today</a:t>
            </a:r>
            <a:r>
              <a:rPr lang="ro-RO" altLang="en-US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’</a:t>
            </a:r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s Custom AD Server</a:t>
            </a:r>
          </a:p>
        </p:txBody>
      </p:sp>
      <p:pic>
        <p:nvPicPr>
          <p:cNvPr id="26626" name="Picture 2" descr="Screen Shot 2013-12-12 at 6.08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371600"/>
            <a:ext cx="7515225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7. Today</a:t>
            </a:r>
            <a:r>
              <a:rPr lang="ro-RO" altLang="en-US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’</a:t>
            </a:r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s Custom AD Server</a:t>
            </a:r>
          </a:p>
        </p:txBody>
      </p:sp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457200" y="1409700"/>
            <a:ext cx="6934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800"/>
              <a:t>-Ofera posibilitatea servirii mai multor bannere in acelasi slot simultan, prin divizare in 2-3 sub-unitati vizuale.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-Optimizare pentru afisarea bannerelor in functie de performanta lor (CTR, rata de conversie etc.)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-Retargetare &amp; Retargetare dinamica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-Posibilitatea servirii bannerelor prin potrivire contextuala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-Posibilitatea servirii bannerelor prin potrivirea acestora pe baza istoricului de clickuri ale utilizatorului (pe categorii de bannere).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7. Today</a:t>
            </a:r>
            <a:r>
              <a:rPr lang="ro-RO" altLang="en-US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’</a:t>
            </a:r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s Custom AD Server</a:t>
            </a:r>
          </a:p>
        </p:txBody>
      </p:sp>
      <p:pic>
        <p:nvPicPr>
          <p:cNvPr id="28674" name="Picture 3" descr="C:\Users\v\Desktop\dynamic-ads-cars-dot-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68992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8. Campanii Adult Network</a:t>
            </a:r>
          </a:p>
        </p:txBody>
      </p:sp>
      <p:pic>
        <p:nvPicPr>
          <p:cNvPr id="296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43000"/>
            <a:ext cx="68135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7. Campanii Adult Network</a:t>
            </a:r>
          </a:p>
        </p:txBody>
      </p:sp>
      <p:pic>
        <p:nvPicPr>
          <p:cNvPr id="30722" name="Picture 3" descr="Alexa_-_Top_Sites_in_Romania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4799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8. Campanii Adult Network</a:t>
            </a:r>
          </a:p>
        </p:txBody>
      </p:sp>
      <p:pic>
        <p:nvPicPr>
          <p:cNvPr id="31746" name="Picture 2" descr="ExoClick.com_-_Administration_Pan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838"/>
            <a:ext cx="91440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15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8. Campanii Adult Network</a:t>
            </a:r>
          </a:p>
          <a:p>
            <a:pPr algn="ctr" eaLnBrk="1" hangingPunct="1"/>
            <a:r>
              <a:rPr lang="ro-RO" sz="3200">
                <a:solidFill>
                  <a:srgbClr val="000000"/>
                </a:solidFill>
                <a:latin typeface="Myriad Pro Light" panose="020B0603030403020204" pitchFamily="34" charset="0"/>
              </a:rPr>
              <a:t>Retelele de adulti pot fi profitabile si pentru afacerile care nu sunt destinate strict 18+</a:t>
            </a:r>
            <a:endParaRPr lang="en-US" sz="3200">
              <a:solidFill>
                <a:srgbClr val="000000"/>
              </a:solidFill>
              <a:latin typeface="Myriad Pro Light" panose="020B0603030403020204" pitchFamily="34" charset="0"/>
            </a:endParaRPr>
          </a:p>
        </p:txBody>
      </p:sp>
      <p:pic>
        <p:nvPicPr>
          <p:cNvPr id="32770" name="Picture 1" descr="xham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73914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15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8. Campanii Adult Network</a:t>
            </a:r>
          </a:p>
          <a:p>
            <a:pPr algn="ctr" eaLnBrk="1" hangingPunct="1"/>
            <a:r>
              <a:rPr lang="ro-RO" sz="3200">
                <a:solidFill>
                  <a:srgbClr val="000000"/>
                </a:solidFill>
                <a:latin typeface="Myriad Pro Light" panose="020B0603030403020204" pitchFamily="34" charset="0"/>
              </a:rPr>
              <a:t>Retelele de adulti pot fi profitabile si pentru afacerile care nu sunt destinate strict 18+</a:t>
            </a:r>
            <a:endParaRPr lang="en-US" sz="3200">
              <a:solidFill>
                <a:srgbClr val="000000"/>
              </a:solidFill>
              <a:latin typeface="Myriad Pro Light" panose="020B0603030403020204" pitchFamily="34" charset="0"/>
            </a:endParaRPr>
          </a:p>
        </p:txBody>
      </p:sp>
      <p:pic>
        <p:nvPicPr>
          <p:cNvPr id="33794" name="Picture 2" descr="C:\Users\v\Desktop\eat24-hed-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2743200"/>
            <a:ext cx="62103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720725" y="2032000"/>
            <a:ext cx="7239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o-RO" sz="2800">
                <a:latin typeface="Myriad Pro Light" panose="020B0603030403020204" pitchFamily="34" charset="0"/>
              </a:rPr>
              <a:t>Case Study: </a:t>
            </a:r>
            <a:r>
              <a:rPr lang="ro-RO" sz="2800" b="1">
                <a:latin typeface="Myriad Pro Light" panose="020B0603030403020204" pitchFamily="34" charset="0"/>
              </a:rPr>
              <a:t>EAT24</a:t>
            </a:r>
            <a:r>
              <a:rPr lang="ro-RO" sz="2800">
                <a:latin typeface="Myriad Pro Light" panose="020B0603030403020204" pitchFamily="34" charset="0"/>
              </a:rPr>
              <a:t>  - CPM cu 90% mai mic</a:t>
            </a:r>
            <a:endParaRPr lang="en-US" sz="2800">
              <a:latin typeface="Myriad Pro Light" panose="020B0603030403020204" pitchFamily="34" charset="0"/>
            </a:endParaRP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152400" y="6508750"/>
            <a:ext cx="7445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200">
                <a:latin typeface="Myriad Pro Light" panose="020B0603030403020204" pitchFamily="34" charset="0"/>
              </a:rPr>
              <a:t>http://www.adweek.com/adfreak/how-food-delivery-company-found-love-advertising-adult-websites-152357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153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1. Google AdWords Search -&gt; restructuring</a:t>
            </a:r>
          </a:p>
          <a:p>
            <a:pPr algn="ctr" eaLnBrk="1" hangingPunct="1"/>
            <a:endParaRPr lang="ro-RO">
              <a:solidFill>
                <a:srgbClr val="000000"/>
              </a:solidFill>
              <a:latin typeface="Myriad Pro Light" panose="020B0603030403020204" pitchFamily="34" charset="0"/>
            </a:endParaRPr>
          </a:p>
          <a:p>
            <a:pPr algn="ctr" eaLnBrk="1" hangingPunct="1"/>
            <a:r>
              <a:rPr lang="ro-RO">
                <a:solidFill>
                  <a:srgbClr val="000000"/>
                </a:solidFill>
                <a:latin typeface="Myriad Pro Light" panose="020B0603030403020204" pitchFamily="34" charset="0"/>
              </a:rPr>
              <a:t>O structrare cat mai segmentata in campanii, ad groups, ads &amp; keywords (+negative keywords!) poate duce la 3x mai multe conversii si costuri de 2x mai mici.</a:t>
            </a:r>
          </a:p>
        </p:txBody>
      </p:sp>
      <p:pic>
        <p:nvPicPr>
          <p:cNvPr id="16386" name="Picture 3" descr="rez dom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0"/>
          <a:stretch>
            <a:fillRect/>
          </a:stretch>
        </p:blipFill>
        <p:spPr bwMode="auto">
          <a:xfrm>
            <a:off x="315913" y="3429000"/>
            <a:ext cx="8435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15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9. Landing Page Optimization</a:t>
            </a:r>
          </a:p>
          <a:p>
            <a:pPr algn="ctr" eaLnBrk="1" hangingPunct="1"/>
            <a:r>
              <a:rPr lang="ro-RO" sz="3200">
                <a:solidFill>
                  <a:srgbClr val="000000"/>
                </a:solidFill>
                <a:latin typeface="Myriad Pro Light" panose="020B0603030403020204" pitchFamily="34" charset="0"/>
              </a:rPr>
              <a:t>Cele mai mici modificari de pe site pot creste rata de conversie cu </a:t>
            </a:r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+133%.</a:t>
            </a:r>
            <a:endParaRPr lang="en-US" sz="3200" b="1">
              <a:solidFill>
                <a:srgbClr val="000000"/>
              </a:solidFill>
              <a:latin typeface="Myriad Pro Light" panose="020B0603030403020204" pitchFamily="34" charset="0"/>
            </a:endParaRPr>
          </a:p>
        </p:txBody>
      </p:sp>
      <p:pic>
        <p:nvPicPr>
          <p:cNvPr id="34818" name="Picture 2" descr="C:\Users\v\Desktop\Screen-Shot-2013-10-02-at-3.25.57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098675"/>
            <a:ext cx="859155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>Despre Today</a:t>
            </a:r>
            <a:r>
              <a:rPr lang="ro-RO" altLang="en-US" b="1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b="1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>s SEM</a:t>
            </a:r>
            <a:endParaRPr lang="en-US" b="1" smtClean="0">
              <a:latin typeface="Myriad Pro Light" panose="020B0603030403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>Google Ad</a:t>
            </a:r>
            <a:r>
              <a:rPr lang="ro-RO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>W</a:t>
            </a:r>
            <a:r>
              <a:rPr lang="en-US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>ords Certified</a:t>
            </a:r>
            <a:r>
              <a:rPr lang="ro-RO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>Partner</a:t>
            </a:r>
          </a:p>
          <a:p>
            <a:endParaRPr lang="en-US" sz="2500" smtClean="0">
              <a:latin typeface="Myriad Pro Light" panose="020B0603030403020204" pitchFamily="34" charset="0"/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o-RO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/>
            </a:r>
            <a:br>
              <a:rPr lang="ro-RO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</a:br>
            <a:r>
              <a:rPr lang="ro-RO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/>
            </a:r>
            <a:br>
              <a:rPr lang="ro-RO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</a:br>
            <a:endParaRPr lang="ro-RO" sz="2500" smtClean="0">
              <a:latin typeface="Myriad Pro Light" panose="020B0603030403020204" pitchFamily="34" charset="0"/>
              <a:ea typeface="ＭＳ Ｐゴシック" panose="020B0600070205080204" pitchFamily="34" charset="-128"/>
            </a:endParaRPr>
          </a:p>
          <a:p>
            <a:r>
              <a:rPr lang="en-US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>In top 10 Agentii AdWords </a:t>
            </a:r>
            <a:br>
              <a:rPr lang="en-US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</a:br>
            <a:r>
              <a:rPr lang="en-US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>din Romania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/>
            </a:r>
            <a:br>
              <a:rPr lang="en-US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</a:br>
            <a:endParaRPr lang="en-US" sz="2500" smtClean="0">
              <a:latin typeface="Myriad Pro Light" panose="020B0603030403020204" pitchFamily="34" charset="0"/>
              <a:ea typeface="ＭＳ Ｐゴシック" panose="020B0600070205080204" pitchFamily="34" charset="-128"/>
            </a:endParaRPr>
          </a:p>
          <a:p>
            <a:r>
              <a:rPr lang="en-US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>Peste </a:t>
            </a:r>
            <a:r>
              <a:rPr lang="ro-RO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>€</a:t>
            </a:r>
            <a:r>
              <a:rPr lang="en-US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>1</a:t>
            </a:r>
            <a:r>
              <a:rPr lang="ro-RO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>.5</a:t>
            </a:r>
            <a:r>
              <a:rPr lang="en-US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> M bugete AdWords</a:t>
            </a:r>
            <a:br>
              <a:rPr lang="en-US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</a:br>
            <a:r>
              <a:rPr lang="en-US" sz="2500" smtClean="0">
                <a:latin typeface="Myriad Pro Light" panose="020B0603030403020204" pitchFamily="34" charset="0"/>
                <a:ea typeface="ＭＳ Ｐゴシック" panose="020B0600070205080204" pitchFamily="34" charset="-128"/>
              </a:rPr>
              <a:t>gestionate</a:t>
            </a:r>
          </a:p>
          <a:p>
            <a:pPr>
              <a:buFont typeface="Arial" panose="020B0604020202020204" pitchFamily="34" charset="0"/>
              <a:buNone/>
            </a:pPr>
            <a:endParaRPr lang="en-US" sz="2500" smtClean="0">
              <a:latin typeface="Myriad Pro Light" panose="020B0603030403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5843" name="Picture 8" descr="C:\Users\v\Desktop\home-partn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22907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C:\Users\v\Desktop\todays_team_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7020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000000"/>
                </a:solidFill>
                <a:latin typeface="Myriad Pro Light" panose="020B0603030403020204" pitchFamily="34" charset="0"/>
              </a:rPr>
              <a:t>Clientii nostri</a:t>
            </a:r>
          </a:p>
        </p:txBody>
      </p:sp>
      <p:sp>
        <p:nvSpPr>
          <p:cNvPr id="37890" name="AutoShape 11" descr="data:image/jpeg;base64,/9j/4AAQSkZJRgABAQAAAQABAAD/2wCEAAkGBhQREBQUExEWFRUWGRsZGRgYFR0eHxcWFxcXHSAZHhwZJycgGBkjHh0VHy8gIyouLDgsGCAxNTwqNSYsLCkBCQoKDgwOGg8PGSwlHyQpLC01KSwpKS0pKiwpKSwsKSwsKiwsMSktKTQuKSwsKSwvLCksKSksLCwtKSwsLiwsLP/AABEIAEMBCAMBIgACEQEDEQH/xAAcAAEAAgMBAQEAAAAAAAAAAAAABQcCBAYDAQj/xAA8EAABBAAEBAUBBAkCBwAAAAABAAIDEQQSITEFBiJREzJBYYFxFEKRsQcVFlJicoKhwTPxIySSorLh8P/EABoBAQEBAQEBAQAAAAAAAAAAAAABAgMFBAb/xAApEQACAgEDAwMDBQAAAAAAAAAAAQIRAxIxQQQTIQVRkWGB8AYUMlLB/9oADAMBAAIRAxEAPwC8UREARF8JQH1Fz/MGPxTZIfs0QkY42524DdBZ1FinZgAbOU/M+EOksbjFStefzyfUREOYREQBERAEREAREQBERAEREAREQBERAEREAREQBERAEREAREQBERAamK4pFE5rZJGsLgSMxoENq9Tp6hRXNGBlxeGb9le0FxvMXENLC035fMDp+NqK545QfinMcMQWMJIkLiKjjom27bkAEX6+y3o+bMPhoGxnENmkYwDoaRnoUNrDboDeln3vY9CGOMe3PC9U/wCtbHtwzE/YcAx2MmotADiQOkmgGDKNQPlSHDuYsNiP9KeN57Bwv8Dr/ZVR+kDmt2Kw0EZIDmuJlA0twFNI/h82nelxDNr/APrXOWTTse503oX7qDnllpk2/FePg/T9ovzvw7mzFwf6eJkA7F2Yfg61d/KnMTcbhmyt0ds9v7rxuPp6j2K1DIpHmeo+j5uhSnJpxfK/0mUWEsoa0ucaDQST2AFkrgIeZsbj5nNwgbHG31IGx2Lib1OugC6pWeK3RYSKF4RiJoYHux0jAWu0fYAyUK2rW791scO5jw+Idlima53bY/ANX8JQskkUSOa8LTj47ekhp38ziQBtrsfwR/NWFAeTOzoNO30N1W293slMWSyLTHF4fB8bxWeFvnvT/f2Xjw7mPD4h2WKZrndtj8A1fwlFJJFE/tXhacfHb0kNO+hJIA212P4L7jeacNDIY5J2teNwb0vvQoJTJZKouc4/zrHhpImUH+JlOYOGVrHOAzaXeln4UjiOY8OyNsjpmBj/ACm/MPYblKYtEki5/jHMjTgZpsNK1xYBRGtEuA1B9r3XIDmziAw4xJfGY82Wi1tkg1tvX0VUWw3RZ6KGg5niGFinmcIhIBob3rYep2JW1heOwSRukZMwsb5nXWX63spTFm+i53Hc2xPw87sNM10kbC4CtqrWnDULx5a5pDsE2bFStaS9zbIq62FD2TSxZ1CKOxXMOHiY175mta8W0m+odwN696Wviua4G4Z+IY8SNbQppFlxNAa7H6pTFkyigeC84QzwGRzmxlur2l15BZAs0N1v8M49BibEMrXlu4F2PgpTFm+i0cVxuGKRsT5Wte7Zp9bv49CvI8yYYRCUzsEZJAde5G4A3PwlFsk0Wjw3jUOIBMMrX1vR1HwdV9UBurCR9BZogOb5qnvCy12H/m1VvxXBmRoEejr822la/J0FfkrR5jwLDC8mRsYrUuNN0N7+irn7UyRrnxvDtwaH+PRaVNaWdMUsuGSzwX8eeCF4ZwKWpWnDPeHig54EZG9nr1GtbXsoebBvw+Zj20/NrpYpu3sb3+lK4/s7gXuDQRqDfpfr9Vq4jgsbw0uuzuRoR8+undc5Y01SPY6b13NiyvJkWq68bbFOmQH0Hxp/6XXfow4rJFjmxsBcyXR7ewAJz/Uf5VhcD5Twz4XCSFktPdTnMFkaeo3Ujwnk7C4WUywxZHkZfMSACRsCdNlyWJxd2ep1P6gwdR08scsbtr7WSfEcL4sMkd1nY5t9szSFW3KvHf1ZJLDiY3NzEGwLoix/U0j1CtFeU+FY/wA7Gu/maD+a+lOvB+OaK/56x5xmEimha/wWvcHEtqzQAdX7oOYX3K03Sx4jiOFOCZQaI81NqsriXX/T02rObEAMoAA2oDSvovkOHazyta2+wA/JVSpE0ld8g8OjmmxYkja8AirG3XJqOxUPg8bBHJjhO3Nn8QM6b687q1+6dtVbrIgNgB9Auc4BygcPNO97myNlJIbl26y71+q1r3JpOBk4dP8Aqxj6d4XjOdXsWNAd/LYeL9/dSTpY8RxDCHBMoNEeam1WV1uv6N0J9VaOUVVaLCHDtZ5WtbfYAfkprGkrvkPh0c02LEkbXgEVY2637diofiXFHYlmIMhjjc11iIQDMerUmSrBHqSVbrIgNgBfYLE4Ztk5G2dCaFke/dNfmxpKk4lE1kPD5XMtpb1mvMGSeX36dK91s8ykNxUEzBkw5a3wiYrDWi76HaHUl1e9q034drhlLWkdiBX4KO4hxqGOVsD2k5g37oLWhxcG3e1lrvT09E7hqONy8I4B2CYYMbNHifFuMB4bCWNsvaR61eh0A791COxEBwbWVIcQ1xo30BhddV3PsN1cBxmHY2s8TWkgVmaASQCB7kgg/IWP6wwwcAHxZi/IAC289E5dNnUCU7g7UnwcDjuNTgYSKYMiuOzJJCHkAkjykUNA0EAX3WlwaGPJjmSvLY+kFzWbESkA5O1/d9AVZ0+Pw5dkfJEXAjpc5thxNDQ6g3QXmOKwU7qZdOJbmZmIbdmr1B317i6U1oduRW3DcdUeJgaGSRshflmbHlNaHU7kE6UdbWhHh3Nw+GmePEgEjgWbAEOsj+oevtStrD43D3ka+IEmiwObebXQgeujtPY9lnicXFH0vLGtou6i0AUQNb7k/wBir3Cdtlcc04j/AJ6LEB1Qvawxv8MPa1tUek6Eg30rIcJjfBjJY5vH6ASGwFjWvzA2NasDNoBsT3VhHiOGLaMsJbeWszazGjXa9Qa9x3X1vEMPGHASRNDPMMzRlJ01HpfuprL237FdcPdhZOGljy6N4eA+Rsd65nFub94Vem+i2eVOZRAJi6NskcLABLHHlLhnAaDtYO9nXQruoMdhjG8tfF4YcWuPSG5huD6XsjeI4ZsZqSER3R6mZbIuj6WRR+ia0Xty9jheN4pmJ4jgn5TkkZGcrh6F79CFnzlw9uHxeGcY6woIsAdIOclwrazoa9a9l3MvEIGkdUZrTzN6QM2up0Ayu/A9isMRxqAsPWyQaAtaQ49TwwaD+LT4TWO3J8HF8s1LxZ8uHbUABshtCi0Cq9LdrXtaKw4og0U1oA7AV+SKSdkSozUFzTwnEztb9lxRgcD1aaOafoLBH+VOosNWdceR45KS491a+GcC39FplIdi8bNMew0H/dm/tS6PCcm4WKExMhDQd3feJ75jram0RRS2O+brM+aOmcvHtsvheCOxvBw+NzWyOY4jR7atp71sflVrDxfF8JxLhjGuxETj5zr/AFMJ2PdppW2vLE4VsjS17Q4H0IUas10vUxwpwyQUovdc/Z8EfwPmfD4xtwyhx9WnRzfq06/OylVw0X6L2R4wTxTviaCHBjALB9RmOmU9q9V3Kqvkz1UMEZJ4JNprleV9PqERFT5AiIgCIiAIiIAiIgCgeI8osnlfI6SQF4qhlGX/AIbmaOy5gKc41dWdVPIo1ZuE5QdxZzEvKJ8VpEltJuQki3DMx2QNDaAtkY0I0FG9FucN5UjgdGWucfDurDdQWkAE1Zq3Uf4j3U2iUjbz5Gqsg38qRk2Xvsm/u7mUyH09XZPiNvveDOTIg1rc76ab3GtCNuun7rMv0c74n0SkRZsi5IAcptblLJHBzSwgkA+TPrVakmSR/wDMe2i2sfy82aTxC94dQAqtMrZACLG4Mhd9Wt7UpVEpDuzu7Oa/YxvinrIiyBuUVZ8gLSa0Zljibpr5l7YflBjCwiV+ZhBaSGaBviaVlo34jySdbNqfRKRp58jVWRTeX2iJkfiP6HukB0vM4vNnStC6x9AtI8kxaZXvAy5K6dWZYm5dRppGBY1pzu66JEpGVmmtmc/+xsRzXJIczi915ep7g0EnT1AIranGqWxh+Wo2PD8ziQb6spsmR7ydty5w/wChvvcwiUg803uwiIqcgiIgCIiAIiIAiIgCIiAIiIAiIgCIiAIiIAiIgCIiAIiIAiIgCIiAIiIAiIgCI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ro-RO" sz="1800"/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8" t="29617" r="48438"/>
          <a:stretch>
            <a:fillRect/>
          </a:stretch>
        </p:blipFill>
        <p:spPr bwMode="auto">
          <a:xfrm>
            <a:off x="560388" y="1171575"/>
            <a:ext cx="48577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2" t="15083" r="70384" b="13481"/>
          <a:stretch>
            <a:fillRect/>
          </a:stretch>
        </p:blipFill>
        <p:spPr bwMode="auto">
          <a:xfrm>
            <a:off x="5410200" y="1249363"/>
            <a:ext cx="1987550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3"/>
          <p:cNvSpPr txBox="1">
            <a:spLocks noChangeArrowheads="1"/>
          </p:cNvSpPr>
          <p:nvPr/>
        </p:nvSpPr>
        <p:spPr bwMode="auto">
          <a:xfrm>
            <a:off x="914400" y="2286000"/>
            <a:ext cx="769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38138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n-US" sz="5400">
                <a:solidFill>
                  <a:srgbClr val="000000"/>
                </a:solidFill>
                <a:latin typeface="Myriad Pro Light" panose="020B0603030403020204" pitchFamily="34" charset="0"/>
              </a:rPr>
              <a:t>Multumesc pentru atentie</a:t>
            </a:r>
            <a:r>
              <a:rPr lang="ro-RO" sz="5400">
                <a:solidFill>
                  <a:srgbClr val="000000"/>
                </a:solidFill>
                <a:latin typeface="Myriad Pro Light" panose="020B0603030403020204" pitchFamily="34" charset="0"/>
              </a:rPr>
              <a:t>!</a:t>
            </a:r>
          </a:p>
          <a:p>
            <a:pPr algn="ctr" eaLnBrk="1" hangingPunct="1">
              <a:spcBef>
                <a:spcPts val="800"/>
              </a:spcBef>
            </a:pPr>
            <a:endParaRPr lang="ro-RO" sz="5400">
              <a:solidFill>
                <a:srgbClr val="000000"/>
              </a:solidFill>
              <a:latin typeface="Myriad Pro Light" panose="020B0603030403020204" pitchFamily="34" charset="0"/>
            </a:endParaRPr>
          </a:p>
          <a:p>
            <a:pPr eaLnBrk="1" hangingPunct="1">
              <a:spcBef>
                <a:spcPts val="800"/>
              </a:spcBef>
            </a:pPr>
            <a:r>
              <a:rPr lang="ro-RO" sz="2000">
                <a:solidFill>
                  <a:srgbClr val="000000"/>
                </a:solidFill>
                <a:latin typeface="Myriad Pro Light" panose="020B0603030403020204" pitchFamily="34" charset="0"/>
                <a:hlinkClick r:id="rId3"/>
              </a:rPr>
              <a:t>marius@todays.ro</a:t>
            </a:r>
            <a:endParaRPr lang="ro-RO" sz="2000">
              <a:solidFill>
                <a:srgbClr val="000000"/>
              </a:solidFill>
              <a:latin typeface="Myriad Pro Light" panose="020B0603030403020204" pitchFamily="34" charset="0"/>
            </a:endParaRPr>
          </a:p>
          <a:p>
            <a:pPr eaLnBrk="1" hangingPunct="1">
              <a:spcBef>
                <a:spcPts val="800"/>
              </a:spcBef>
            </a:pPr>
            <a:r>
              <a:rPr lang="ro-RO" sz="2000">
                <a:solidFill>
                  <a:srgbClr val="000000"/>
                </a:solidFill>
                <a:latin typeface="Myriad Pro Light" panose="020B0603030403020204" pitchFamily="34" charset="0"/>
              </a:rPr>
              <a:t>@todaysro</a:t>
            </a:r>
            <a:endParaRPr lang="en-US" sz="2000">
              <a:solidFill>
                <a:srgbClr val="000000"/>
              </a:solidFill>
              <a:latin typeface="Myriad Pro Light" panose="020B0603030403020204" pitchFamily="34" charset="0"/>
            </a:endParaRPr>
          </a:p>
        </p:txBody>
      </p:sp>
      <p:sp>
        <p:nvSpPr>
          <p:cNvPr id="39938" name="AutoShape 11" descr="data:image/jpeg;base64,/9j/4AAQSkZJRgABAQAAAQABAAD/2wCEAAkGBhQREBQUExEWFRUWGRsZGRgYFR0eHxcWFxcXHSAZHhwZJycgGBkjHh0VHy8gIyouLDgsGCAxNTwqNSYsLCkBCQoKDgwOGg8PGSwlHyQpLC01KSwpKS0pKiwpKSwsKSwsKiwsMSktKTQuKSwsKSwvLCksKSksLCwtKSwsLiwsLP/AABEIAEMBCAMBIgACEQEDEQH/xAAcAAEAAgMBAQEAAAAAAAAAAAAABQcCBAYDAQj/xAA8EAABBAAEBAUBBAkCBwAAAAABAAIDEQQSITEFBiJREzJBYYFxFEKRsQcVFlJicoKhwTPxIySSorLh8P/EABoBAQEBAQEBAQAAAAAAAAAAAAABAgMFBAb/xAApEQACAgEDAwMDBQAAAAAAAAAAAQIRAxIxQQQTIQVRkWGB8AYUMlLB/9oADAMBAAIRAxEAPwC8UREARF8JQH1Fz/MGPxTZIfs0QkY42524DdBZ1FinZgAbOU/M+EOksbjFStefzyfUREOYREQBERAEREAREQBERAEREAREQBERAEREAREQBERAEREAREQBERAamK4pFE5rZJGsLgSMxoENq9Tp6hRXNGBlxeGb9le0FxvMXENLC035fMDp+NqK545QfinMcMQWMJIkLiKjjom27bkAEX6+y3o+bMPhoGxnENmkYwDoaRnoUNrDboDeln3vY9CGOMe3PC9U/wCtbHtwzE/YcAx2MmotADiQOkmgGDKNQPlSHDuYsNiP9KeN57Bwv8Dr/ZVR+kDmt2Kw0EZIDmuJlA0twFNI/h82nelxDNr/APrXOWTTse503oX7qDnllpk2/FePg/T9ovzvw7mzFwf6eJkA7F2Yfg61d/KnMTcbhmyt0ds9v7rxuPp6j2K1DIpHmeo+j5uhSnJpxfK/0mUWEsoa0ucaDQST2AFkrgIeZsbj5nNwgbHG31IGx2Lib1OugC6pWeK3RYSKF4RiJoYHux0jAWu0fYAyUK2rW791scO5jw+Idlima53bY/ANX8JQskkUSOa8LTj47ekhp38ziQBtrsfwR/NWFAeTOzoNO30N1W293slMWSyLTHF4fB8bxWeFvnvT/f2Xjw7mPD4h2WKZrndtj8A1fwlFJJFE/tXhacfHb0kNO+hJIA212P4L7jeacNDIY5J2teNwb0vvQoJTJZKouc4/zrHhpImUH+JlOYOGVrHOAzaXeln4UjiOY8OyNsjpmBj/ACm/MPYblKYtEki5/jHMjTgZpsNK1xYBRGtEuA1B9r3XIDmziAw4xJfGY82Wi1tkg1tvX0VUWw3RZ6KGg5niGFinmcIhIBob3rYep2JW1heOwSRukZMwsb5nXWX63spTFm+i53Hc2xPw87sNM10kbC4CtqrWnDULx5a5pDsE2bFStaS9zbIq62FD2TSxZ1CKOxXMOHiY175mta8W0m+odwN696Wviua4G4Z+IY8SNbQppFlxNAa7H6pTFkyigeC84QzwGRzmxlur2l15BZAs0N1v8M49BibEMrXlu4F2PgpTFm+i0cVxuGKRsT5Wte7Zp9bv49CvI8yYYRCUzsEZJAde5G4A3PwlFsk0Wjw3jUOIBMMrX1vR1HwdV9UBurCR9BZogOb5qnvCy12H/m1VvxXBmRoEejr822la/J0FfkrR5jwLDC8mRsYrUuNN0N7+irn7UyRrnxvDtwaH+PRaVNaWdMUsuGSzwX8eeCF4ZwKWpWnDPeHig54EZG9nr1GtbXsoebBvw+Zj20/NrpYpu3sb3+lK4/s7gXuDQRqDfpfr9Vq4jgsbw0uuzuRoR8+undc5Y01SPY6b13NiyvJkWq68bbFOmQH0Hxp/6XXfow4rJFjmxsBcyXR7ewAJz/Uf5VhcD5Twz4XCSFktPdTnMFkaeo3Ujwnk7C4WUywxZHkZfMSACRsCdNlyWJxd2ep1P6gwdR08scsbtr7WSfEcL4sMkd1nY5t9szSFW3KvHf1ZJLDiY3NzEGwLoix/U0j1CtFeU+FY/wA7Gu/maD+a+lOvB+OaK/56x5xmEimha/wWvcHEtqzQAdX7oOYX3K03Sx4jiOFOCZQaI81NqsriXX/T02rObEAMoAA2oDSvovkOHazyta2+wA/JVSpE0ld8g8OjmmxYkja8AirG3XJqOxUPg8bBHJjhO3Nn8QM6b687q1+6dtVbrIgNgB9Auc4BygcPNO97myNlJIbl26y71+q1r3JpOBk4dP8Aqxj6d4XjOdXsWNAd/LYeL9/dSTpY8RxDCHBMoNEeam1WV1uv6N0J9VaOUVVaLCHDtZ5WtbfYAfkprGkrvkPh0c02LEkbXgEVY2637diofiXFHYlmIMhjjc11iIQDMerUmSrBHqSVbrIgNgBfYLE4Ztk5G2dCaFke/dNfmxpKk4lE1kPD5XMtpb1mvMGSeX36dK91s8ykNxUEzBkw5a3wiYrDWi76HaHUl1e9q034drhlLWkdiBX4KO4hxqGOVsD2k5g37oLWhxcG3e1lrvT09E7hqONy8I4B2CYYMbNHifFuMB4bCWNsvaR61eh0A791COxEBwbWVIcQ1xo30BhddV3PsN1cBxmHY2s8TWkgVmaASQCB7kgg/IWP6wwwcAHxZi/IAC289E5dNnUCU7g7UnwcDjuNTgYSKYMiuOzJJCHkAkjykUNA0EAX3WlwaGPJjmSvLY+kFzWbESkA5O1/d9AVZ0+Pw5dkfJEXAjpc5thxNDQ6g3QXmOKwU7qZdOJbmZmIbdmr1B317i6U1oduRW3DcdUeJgaGSRshflmbHlNaHU7kE6UdbWhHh3Nw+GmePEgEjgWbAEOsj+oevtStrD43D3ka+IEmiwObebXQgeujtPY9lnicXFH0vLGtou6i0AUQNb7k/wBir3Cdtlcc04j/AJ6LEB1Qvawxv8MPa1tUek6Eg30rIcJjfBjJY5vH6ASGwFjWvzA2NasDNoBsT3VhHiOGLaMsJbeWszazGjXa9Qa9x3X1vEMPGHASRNDPMMzRlJ01HpfuprL237FdcPdhZOGljy6N4eA+Rsd65nFub94Vem+i2eVOZRAJi6NskcLABLHHlLhnAaDtYO9nXQruoMdhjG8tfF4YcWuPSG5huD6XsjeI4ZsZqSER3R6mZbIuj6WRR+ia0Xty9jheN4pmJ4jgn5TkkZGcrh6F79CFnzlw9uHxeGcY6woIsAdIOclwrazoa9a9l3MvEIGkdUZrTzN6QM2up0Ayu/A9isMRxqAsPWyQaAtaQ49TwwaD+LT4TWO3J8HF8s1LxZ8uHbUABshtCi0Cq9LdrXtaKw4og0U1oA7AV+SKSdkSozUFzTwnEztb9lxRgcD1aaOafoLBH+VOosNWdceR45KS491a+GcC39FplIdi8bNMew0H/dm/tS6PCcm4WKExMhDQd3feJ75jram0RRS2O+brM+aOmcvHtsvheCOxvBw+NzWyOY4jR7atp71sflVrDxfF8JxLhjGuxETj5zr/AFMJ2PdppW2vLE4VsjS17Q4H0IUas10vUxwpwyQUovdc/Z8EfwPmfD4xtwyhx9WnRzfq06/OylVw0X6L2R4wTxTviaCHBjALB9RmOmU9q9V3Kqvkz1UMEZJ4JNprleV9PqERFT5AiIgCIiAIiIAiIgCgeI8osnlfI6SQF4qhlGX/AIbmaOy5gKc41dWdVPIo1ZuE5QdxZzEvKJ8VpEltJuQki3DMx2QNDaAtkY0I0FG9FucN5UjgdGWucfDurDdQWkAE1Zq3Uf4j3U2iUjbz5Gqsg38qRk2Xvsm/u7mUyH09XZPiNvveDOTIg1rc76ab3GtCNuun7rMv0c74n0SkRZsi5IAcptblLJHBzSwgkA+TPrVakmSR/wDMe2i2sfy82aTxC94dQAqtMrZACLG4Mhd9Wt7UpVEpDuzu7Oa/YxvinrIiyBuUVZ8gLSa0Zljibpr5l7YflBjCwiV+ZhBaSGaBviaVlo34jySdbNqfRKRp58jVWRTeX2iJkfiP6HukB0vM4vNnStC6x9AtI8kxaZXvAy5K6dWZYm5dRppGBY1pzu66JEpGVmmtmc/+xsRzXJIczi915ep7g0EnT1AIranGqWxh+Wo2PD8ziQb6spsmR7ydty5w/wChvvcwiUg803uwiIqcgiIgCIiAIiIAiIgCIiAIiIAiIgCIiAIiIAiIgCIiAIiIAiIgCIiAIiIAiIgCI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ro-RO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ro-RO" sz="3200" b="1" dirty="0" smtClean="0">
                <a:solidFill>
                  <a:srgbClr val="000000"/>
                </a:solidFill>
                <a:latin typeface="Myriad Pro Light" charset="0"/>
              </a:rPr>
              <a:t>2. Google AdWords Search Retargeting</a:t>
            </a:r>
          </a:p>
          <a:p>
            <a:pPr marL="457200" indent="-457200" algn="ctr" eaLnBrk="1" hangingPunct="1">
              <a:buFontTx/>
              <a:buAutoNum type="arabicPeriod"/>
              <a:defRPr/>
            </a:pPr>
            <a:endParaRPr lang="ro-RO" sz="2400" dirty="0" smtClean="0">
              <a:solidFill>
                <a:srgbClr val="000000"/>
              </a:solidFill>
              <a:latin typeface="Myriad Pro Light" charset="0"/>
            </a:endParaRPr>
          </a:p>
        </p:txBody>
      </p:sp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106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15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3. Google AdWords Dynamic Search Ads</a:t>
            </a:r>
          </a:p>
          <a:p>
            <a:pPr algn="ctr" eaLnBrk="1" hangingPunct="1"/>
            <a:r>
              <a:rPr lang="ro-RO" sz="3200">
                <a:solidFill>
                  <a:srgbClr val="000000"/>
                </a:solidFill>
                <a:latin typeface="Myriad Pro Light" panose="020B0603030403020204" pitchFamily="34" charset="0"/>
              </a:rPr>
              <a:t>Poti creste performanta campaniei DSA cu pana la </a:t>
            </a:r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40% </a:t>
            </a:r>
            <a:r>
              <a:rPr lang="ro-RO" sz="3200">
                <a:solidFill>
                  <a:srgbClr val="000000"/>
                </a:solidFill>
                <a:latin typeface="Myriad Pro Light" panose="020B0603030403020204" pitchFamily="34" charset="0"/>
              </a:rPr>
              <a:t>testand mai multe tipuri de </a:t>
            </a:r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ad targets</a:t>
            </a:r>
            <a:r>
              <a:rPr lang="ro-RO" sz="3200">
                <a:solidFill>
                  <a:srgbClr val="000000"/>
                </a:solidFill>
                <a:latin typeface="Myriad Pro Light" panose="020B0603030403020204" pitchFamily="34" charset="0"/>
              </a:rPr>
              <a:t>.</a:t>
            </a:r>
            <a:endParaRPr lang="en-US" sz="3200">
              <a:solidFill>
                <a:srgbClr val="000000"/>
              </a:solidFill>
              <a:latin typeface="Myriad Pro Light" panose="020B0603030403020204" pitchFamily="34" charset="0"/>
            </a:endParaRPr>
          </a:p>
        </p:txBody>
      </p:sp>
      <p:pic>
        <p:nvPicPr>
          <p:cNvPr id="18434" name="Picture 11" descr="C:\Users\v\Desktop\d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209800"/>
            <a:ext cx="8601075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ro-RO" sz="3200" b="1" dirty="0" smtClean="0">
                <a:solidFill>
                  <a:srgbClr val="000000"/>
                </a:solidFill>
                <a:latin typeface="Myriad Pro Light" charset="0"/>
              </a:rPr>
              <a:t>4. Facebook retargeting &amp; dynamic retargeting</a:t>
            </a:r>
          </a:p>
          <a:p>
            <a:pPr marL="457200" indent="-457200" algn="ctr" eaLnBrk="1" hangingPunct="1">
              <a:buFontTx/>
              <a:buAutoNum type="arabicPeriod"/>
              <a:defRPr/>
            </a:pPr>
            <a:endParaRPr lang="ro-RO" sz="2400" dirty="0" smtClean="0">
              <a:solidFill>
                <a:srgbClr val="000000"/>
              </a:solidFill>
              <a:latin typeface="Myriad Pro Light" charset="0"/>
            </a:endParaRPr>
          </a:p>
        </p:txBody>
      </p:sp>
      <p:pic>
        <p:nvPicPr>
          <p:cNvPr id="19458" name="Picture 1" descr="Facebook___Web_Retargeting_Made_Simple___Perfect_Audi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9977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ro-RO" sz="3200" b="1" dirty="0" smtClean="0">
                <a:solidFill>
                  <a:srgbClr val="000000"/>
                </a:solidFill>
                <a:latin typeface="Myriad Pro Light" charset="0"/>
              </a:rPr>
              <a:t>4. Facebook retargeting &amp; dynamic retargeting</a:t>
            </a:r>
          </a:p>
          <a:p>
            <a:pPr marL="457200" indent="-457200" algn="ctr" eaLnBrk="1" hangingPunct="1">
              <a:buFontTx/>
              <a:buAutoNum type="arabicPeriod"/>
              <a:defRPr/>
            </a:pPr>
            <a:endParaRPr lang="ro-RO" sz="2400" dirty="0" smtClean="0">
              <a:solidFill>
                <a:srgbClr val="000000"/>
              </a:solidFill>
              <a:latin typeface="Myriad Pro Light" charset="0"/>
            </a:endParaRPr>
          </a:p>
        </p:txBody>
      </p:sp>
      <p:pic>
        <p:nvPicPr>
          <p:cNvPr id="20482" name="Picture 2" descr="fb re t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57237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ro-RO" sz="3200" b="1" dirty="0" smtClean="0">
                <a:solidFill>
                  <a:srgbClr val="000000"/>
                </a:solidFill>
                <a:latin typeface="Myriad Pro Light" charset="0"/>
              </a:rPr>
              <a:t>4. Facebook retargeting &amp; dynamic retargeting</a:t>
            </a:r>
          </a:p>
          <a:p>
            <a:pPr marL="457200" indent="-457200" algn="ctr" eaLnBrk="1" hangingPunct="1">
              <a:buFontTx/>
              <a:buAutoNum type="arabicPeriod"/>
              <a:defRPr/>
            </a:pPr>
            <a:endParaRPr lang="ro-RO" sz="2400" dirty="0" smtClean="0">
              <a:solidFill>
                <a:srgbClr val="000000"/>
              </a:solidFill>
              <a:latin typeface="Myriad Pro Light" charset="0"/>
            </a:endParaRPr>
          </a:p>
        </p:txBody>
      </p:sp>
      <p:pic>
        <p:nvPicPr>
          <p:cNvPr id="21506" name="Picture 2" descr="Screen Shot 2013-12-12 at 5.52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5660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5. Publicitatea PPC Etarget</a:t>
            </a:r>
          </a:p>
        </p:txBody>
      </p:sp>
      <p:pic>
        <p:nvPicPr>
          <p:cNvPr id="22530" name="Picture 2" descr="Screen Shot 2013-12-12 at 6.1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5464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o-RO" sz="3200" b="1">
                <a:solidFill>
                  <a:srgbClr val="000000"/>
                </a:solidFill>
                <a:latin typeface="Myriad Pro Light" panose="020B0603030403020204" pitchFamily="34" charset="0"/>
              </a:rPr>
              <a:t>5. Publicitatea PPC Etarget</a:t>
            </a:r>
          </a:p>
        </p:txBody>
      </p:sp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6934200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356</Words>
  <Application>Microsoft Office PowerPoint</Application>
  <PresentationFormat>On-screen Show (4:3)</PresentationFormat>
  <Paragraphs>60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ＭＳ Ｐゴシック</vt:lpstr>
      <vt:lpstr>Calibri</vt:lpstr>
      <vt:lpstr>Myriad Pro Light</vt:lpstr>
      <vt:lpstr>Microsoft YaHei</vt:lpstr>
      <vt:lpstr>Office Theme</vt:lpstr>
      <vt:lpstr>7+1 lucruri pe care nu le stiai despre PPC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Despre Today’s SEM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</dc:creator>
  <cp:lastModifiedBy>Olivian Breda</cp:lastModifiedBy>
  <cp:revision>115</cp:revision>
  <dcterms:created xsi:type="dcterms:W3CDTF">2009-12-07T21:43:26Z</dcterms:created>
  <dcterms:modified xsi:type="dcterms:W3CDTF">2013-12-16T09:32:29Z</dcterms:modified>
</cp:coreProperties>
</file>