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9" r:id="rId4"/>
    <p:sldId id="322" r:id="rId5"/>
    <p:sldId id="323" r:id="rId6"/>
    <p:sldId id="324" r:id="rId7"/>
    <p:sldId id="276" r:id="rId8"/>
    <p:sldId id="275" r:id="rId9"/>
    <p:sldId id="277" r:id="rId10"/>
    <p:sldId id="260" r:id="rId11"/>
    <p:sldId id="262" r:id="rId12"/>
    <p:sldId id="263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5" r:id="rId29"/>
    <p:sldId id="296" r:id="rId30"/>
    <p:sldId id="297" r:id="rId31"/>
    <p:sldId id="294" r:id="rId32"/>
    <p:sldId id="298" r:id="rId33"/>
    <p:sldId id="299" r:id="rId34"/>
    <p:sldId id="300" r:id="rId35"/>
    <p:sldId id="301" r:id="rId36"/>
    <p:sldId id="302" r:id="rId37"/>
    <p:sldId id="303" r:id="rId38"/>
    <p:sldId id="305" r:id="rId39"/>
    <p:sldId id="304" r:id="rId40"/>
    <p:sldId id="306" r:id="rId41"/>
    <p:sldId id="307" r:id="rId42"/>
    <p:sldId id="308" r:id="rId43"/>
    <p:sldId id="309" r:id="rId44"/>
    <p:sldId id="310" r:id="rId45"/>
    <p:sldId id="312" r:id="rId46"/>
    <p:sldId id="311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2" d="100"/>
          <a:sy n="82" d="100"/>
        </p:scale>
        <p:origin x="-1050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3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822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93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42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8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07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62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20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184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20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134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E931-0D4F-4418-889A-3F9AAFF6A91F}" type="datetimeFigureOut">
              <a:rPr lang="en-GB" smtClean="0"/>
              <a:t>27/02/2014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DCAB4-8A4B-4E24-94D8-46C33E995E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4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048105"/>
            <a:ext cx="6858000" cy="1517806"/>
          </a:xfrm>
        </p:spPr>
        <p:txBody>
          <a:bodyPr>
            <a:normAutofit fontScale="90000"/>
          </a:bodyPr>
          <a:lstStyle/>
          <a:p>
            <a:pPr algn="r"/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Promovarea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unui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eveniment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prin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campanii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PPC Marketing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96683">
            <a:off x="-886051" y="1508810"/>
            <a:ext cx="11451795" cy="292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515155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err="1" smtClean="0">
                <a:solidFill>
                  <a:srgbClr val="FF0000"/>
                </a:solidFill>
              </a:rPr>
              <a:t>Construim</a:t>
            </a:r>
            <a:r>
              <a:rPr lang="en-GB" sz="3200" dirty="0" smtClean="0">
                <a:solidFill>
                  <a:srgbClr val="FF0000"/>
                </a:solidFill>
              </a:rPr>
              <a:t> un Gantt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25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6722772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>
                <a:solidFill>
                  <a:srgbClr val="FF0000"/>
                </a:solidFill>
              </a:rPr>
              <a:t>Etapele de promovare a evenimentului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2305318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</a:rPr>
              <a:t>Early Bird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</a:rPr>
              <a:t>Standard Price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</a:rPr>
              <a:t>AMR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 err="1">
                <a:solidFill>
                  <a:schemeClr val="bg1"/>
                </a:solidFill>
              </a:rPr>
              <a:t>Ziua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Evenimentului</a:t>
            </a:r>
            <a:r>
              <a:rPr lang="en-GB" sz="4000" dirty="0">
                <a:solidFill>
                  <a:schemeClr val="bg1"/>
                </a:solidFill>
              </a:rPr>
              <a:t>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4000" dirty="0">
                <a:solidFill>
                  <a:schemeClr val="bg1"/>
                </a:solidFill>
              </a:rPr>
              <a:t>Post </a:t>
            </a:r>
            <a:r>
              <a:rPr lang="en-GB" sz="4000" dirty="0" err="1">
                <a:solidFill>
                  <a:schemeClr val="bg1"/>
                </a:solidFill>
              </a:rPr>
              <a:t>Eveniment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2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4" y="247113"/>
            <a:ext cx="6379250" cy="6379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1. Angry Bird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82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*1. Early Bird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213" y="692734"/>
            <a:ext cx="5275440" cy="486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322749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>
                <a:solidFill>
                  <a:srgbClr val="FF0000"/>
                </a:solidFill>
              </a:rPr>
              <a:t>Focus promovare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Accent </a:t>
            </a:r>
            <a:r>
              <a:rPr lang="en-GB" sz="4000" dirty="0" err="1">
                <a:solidFill>
                  <a:schemeClr val="bg1"/>
                </a:solidFill>
              </a:rPr>
              <a:t>pe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motivele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pentru</a:t>
            </a:r>
            <a:r>
              <a:rPr lang="en-GB" sz="4000" dirty="0">
                <a:solidFill>
                  <a:schemeClr val="bg1"/>
                </a:solidFill>
              </a:rPr>
              <a:t> care </a:t>
            </a:r>
            <a:r>
              <a:rPr lang="en-GB" sz="4000" dirty="0" err="1">
                <a:solidFill>
                  <a:schemeClr val="bg1"/>
                </a:solidFill>
              </a:rPr>
              <a:t>sa</a:t>
            </a:r>
            <a:r>
              <a:rPr lang="en-GB" sz="4000" dirty="0">
                <a:solidFill>
                  <a:schemeClr val="bg1"/>
                </a:solidFill>
              </a:rPr>
              <a:t> vii la </a:t>
            </a:r>
            <a:r>
              <a:rPr lang="en-GB" sz="4000" dirty="0" err="1">
                <a:solidFill>
                  <a:schemeClr val="bg1"/>
                </a:solidFill>
              </a:rPr>
              <a:t>eveniment</a:t>
            </a:r>
            <a:r>
              <a:rPr lang="en-GB" sz="4000" dirty="0">
                <a:solidFill>
                  <a:schemeClr val="bg1"/>
                </a:solidFill>
              </a:rPr>
              <a:t> &amp; </a:t>
            </a:r>
            <a:r>
              <a:rPr lang="en-GB" sz="4000" dirty="0" err="1">
                <a:solidFill>
                  <a:schemeClr val="bg1"/>
                </a:solidFill>
              </a:rPr>
              <a:t>evidentierea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pretului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redus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1. Early Bird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7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15155"/>
            <a:ext cx="1493948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Trib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>
                <a:solidFill>
                  <a:schemeClr val="bg1"/>
                </a:solidFill>
              </a:rPr>
              <a:t>Cei</a:t>
            </a:r>
            <a:r>
              <a:rPr lang="en-GB" sz="4000" dirty="0">
                <a:solidFill>
                  <a:schemeClr val="bg1"/>
                </a:solidFill>
              </a:rPr>
              <a:t> care au </a:t>
            </a:r>
            <a:r>
              <a:rPr lang="en-GB" sz="4000" dirty="0" err="1">
                <a:solidFill>
                  <a:schemeClr val="bg1"/>
                </a:solidFill>
              </a:rPr>
              <a:t>venit</a:t>
            </a:r>
            <a:r>
              <a:rPr lang="en-GB" sz="4000" dirty="0">
                <a:solidFill>
                  <a:schemeClr val="bg1"/>
                </a:solidFill>
              </a:rPr>
              <a:t> la </a:t>
            </a:r>
            <a:r>
              <a:rPr lang="en-GB" sz="4000" dirty="0" err="1">
                <a:solidFill>
                  <a:schemeClr val="bg1"/>
                </a:solidFill>
              </a:rPr>
              <a:t>editia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>
                <a:solidFill>
                  <a:schemeClr val="bg1"/>
                </a:solidFill>
              </a:rPr>
              <a:t>trecuta</a:t>
            </a:r>
            <a:r>
              <a:rPr lang="en-GB" sz="4000" dirty="0">
                <a:solidFill>
                  <a:schemeClr val="bg1"/>
                </a:solidFill>
              </a:rPr>
              <a:t> &amp; public </a:t>
            </a:r>
            <a:r>
              <a:rPr lang="en-GB" sz="4000" dirty="0" err="1">
                <a:solidFill>
                  <a:schemeClr val="bg1"/>
                </a:solidFill>
              </a:rPr>
              <a:t>nou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1. Early Bird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7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928056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Canale de Promovare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Search Brand Protect </a:t>
            </a:r>
          </a:p>
          <a:p>
            <a:r>
              <a:rPr lang="en-GB" sz="4000" dirty="0">
                <a:solidFill>
                  <a:schemeClr val="bg1"/>
                </a:solidFill>
              </a:rPr>
              <a:t>Display Campaign</a:t>
            </a:r>
          </a:p>
          <a:p>
            <a:r>
              <a:rPr lang="en-GB" sz="4000" dirty="0">
                <a:solidFill>
                  <a:schemeClr val="bg1"/>
                </a:solidFill>
              </a:rPr>
              <a:t>Search Specific</a:t>
            </a:r>
          </a:p>
          <a:p>
            <a:r>
              <a:rPr lang="en-GB" sz="4000" dirty="0" err="1">
                <a:solidFill>
                  <a:schemeClr val="bg1"/>
                </a:solidFill>
              </a:rPr>
              <a:t>Youtube</a:t>
            </a:r>
            <a:r>
              <a:rPr lang="en-GB" sz="4000" dirty="0">
                <a:solidFill>
                  <a:schemeClr val="bg1"/>
                </a:solidFill>
              </a:rPr>
              <a:t> Ads</a:t>
            </a:r>
          </a:p>
          <a:p>
            <a:r>
              <a:rPr lang="en-GB" sz="4000" dirty="0">
                <a:solidFill>
                  <a:schemeClr val="bg1"/>
                </a:solidFill>
              </a:rPr>
              <a:t>Facebook 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1. Early Bird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928056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>
                <a:solidFill>
                  <a:srgbClr val="FF0000"/>
                </a:solidFill>
              </a:rPr>
              <a:t>Search Brand Protect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58" y="1560665"/>
            <a:ext cx="6544588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928056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Display Campaign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smtClean="0">
                <a:solidFill>
                  <a:schemeClr val="bg1"/>
                </a:solidFill>
              </a:rPr>
              <a:t>Site-</a:t>
            </a:r>
            <a:r>
              <a:rPr lang="en-GB" sz="4000" dirty="0" err="1" smtClean="0">
                <a:solidFill>
                  <a:schemeClr val="bg1"/>
                </a:solidFill>
              </a:rPr>
              <a:t>uri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specifice</a:t>
            </a:r>
            <a:r>
              <a:rPr lang="en-GB" sz="4000" dirty="0" smtClean="0">
                <a:solidFill>
                  <a:schemeClr val="bg1"/>
                </a:solidFill>
              </a:rPr>
              <a:t>, </a:t>
            </a:r>
            <a:r>
              <a:rPr lang="en-GB" sz="4000" dirty="0" err="1" smtClean="0">
                <a:solidFill>
                  <a:schemeClr val="bg1"/>
                </a:solidFill>
              </a:rPr>
              <a:t>unde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gasesti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triburile</a:t>
            </a:r>
            <a:r>
              <a:rPr lang="en-GB" sz="4000" dirty="0" smtClean="0">
                <a:solidFill>
                  <a:schemeClr val="bg1"/>
                </a:solidFill>
              </a:rPr>
              <a:t> tale;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Exclude </a:t>
            </a:r>
            <a:r>
              <a:rPr lang="en-GB" sz="4000" dirty="0" err="1" smtClean="0">
                <a:solidFill>
                  <a:schemeClr val="bg1"/>
                </a:solidFill>
              </a:rPr>
              <a:t>listele</a:t>
            </a:r>
            <a:r>
              <a:rPr lang="en-GB" sz="4000" dirty="0" smtClean="0">
                <a:solidFill>
                  <a:schemeClr val="bg1"/>
                </a:solidFill>
              </a:rPr>
              <a:t> de remarketing + capping;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Mediaplan</a:t>
            </a:r>
            <a:r>
              <a:rPr lang="en-GB" sz="4000" dirty="0" smtClean="0">
                <a:solidFill>
                  <a:schemeClr val="bg1"/>
                </a:solidFill>
              </a:rPr>
              <a:t> &amp; </a:t>
            </a:r>
            <a:r>
              <a:rPr lang="en-GB" sz="4000" dirty="0" err="1" smtClean="0">
                <a:solidFill>
                  <a:schemeClr val="bg1"/>
                </a:solidFill>
              </a:rPr>
              <a:t>mesaj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diferit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1. Early Bird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377" y="3268661"/>
            <a:ext cx="2649302" cy="219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1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2975020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>
                <a:solidFill>
                  <a:srgbClr val="FF0000"/>
                </a:solidFill>
              </a:rPr>
              <a:t>Search </a:t>
            </a:r>
            <a:r>
              <a:rPr lang="pt-BR" sz="3200" dirty="0" smtClean="0">
                <a:solidFill>
                  <a:srgbClr val="FF0000"/>
                </a:solidFill>
              </a:rPr>
              <a:t>Specific</a:t>
            </a: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43" y="2975020"/>
            <a:ext cx="5108667" cy="24955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 smtClean="0">
                <a:solidFill>
                  <a:schemeClr val="bg1"/>
                </a:solidFill>
              </a:rPr>
              <a:t>Promoveaza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temele</a:t>
            </a:r>
            <a:r>
              <a:rPr lang="en-GB" sz="4000" dirty="0" smtClean="0">
                <a:solidFill>
                  <a:schemeClr val="bg1"/>
                </a:solidFill>
              </a:rPr>
              <a:t> &amp; </a:t>
            </a:r>
            <a:r>
              <a:rPr lang="en-GB" sz="4000" dirty="0" err="1" smtClean="0">
                <a:solidFill>
                  <a:schemeClr val="bg1"/>
                </a:solidFill>
              </a:rPr>
              <a:t>invitatii</a:t>
            </a:r>
            <a:r>
              <a:rPr lang="en-GB" sz="4000" dirty="0" smtClean="0">
                <a:solidFill>
                  <a:schemeClr val="bg1"/>
                </a:solidFill>
              </a:rPr>
              <a:t> la </a:t>
            </a:r>
            <a:r>
              <a:rPr lang="en-GB" sz="4000" dirty="0" err="1" smtClean="0">
                <a:solidFill>
                  <a:schemeClr val="bg1"/>
                </a:solidFill>
              </a:rPr>
              <a:t>eveniment</a:t>
            </a:r>
            <a:r>
              <a:rPr lang="en-GB" sz="4000" dirty="0">
                <a:solidFill>
                  <a:schemeClr val="bg1"/>
                </a:solidFill>
              </a:rPr>
              <a:t>;</a:t>
            </a:r>
          </a:p>
        </p:txBody>
      </p:sp>
      <p:sp>
        <p:nvSpPr>
          <p:cNvPr id="8" name="Rectangle 7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1. Early Bird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5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4095" y="-98739"/>
            <a:ext cx="10328856" cy="71150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5048105"/>
            <a:ext cx="6858000" cy="1517806"/>
          </a:xfrm>
        </p:spPr>
        <p:txBody>
          <a:bodyPr>
            <a:normAutofit/>
          </a:bodyPr>
          <a:lstStyle/>
          <a:p>
            <a:pPr algn="r"/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Tu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din </a:t>
            </a:r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ce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trib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b="1" dirty="0" err="1" smtClean="0">
                <a:solidFill>
                  <a:schemeClr val="bg1"/>
                </a:solidFill>
                <a:latin typeface="+mn-lt"/>
              </a:rPr>
              <a:t>faci</a:t>
            </a:r>
            <a:r>
              <a:rPr lang="en-GB" b="1" dirty="0" smtClean="0">
                <a:solidFill>
                  <a:schemeClr val="bg1"/>
                </a:solidFill>
                <a:latin typeface="+mn-lt"/>
              </a:rPr>
              <a:t> parte?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881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71" y="2725961"/>
            <a:ext cx="6105525" cy="37242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2975020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Youtube Ads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dirty="0">
                <a:solidFill>
                  <a:schemeClr val="bg1"/>
                </a:solidFill>
              </a:rPr>
              <a:t>Comunica motivul pentru care TREBUIE sa vina la </a:t>
            </a:r>
            <a:r>
              <a:rPr lang="it-IT" sz="4000" dirty="0" smtClean="0">
                <a:solidFill>
                  <a:schemeClr val="bg1"/>
                </a:solidFill>
              </a:rPr>
              <a:t>eveniment</a:t>
            </a:r>
          </a:p>
          <a:p>
            <a:r>
              <a:rPr lang="it-IT" sz="4000" dirty="0">
                <a:solidFill>
                  <a:schemeClr val="bg1"/>
                </a:solidFill>
              </a:rPr>
              <a:t>Foloseste imagini/video de la editiile trecute</a:t>
            </a:r>
          </a:p>
          <a:p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1. Early Bird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4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" y="4316820"/>
            <a:ext cx="4390974" cy="19489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2975020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Facebook Ads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4000" dirty="0" smtClean="0">
                <a:solidFill>
                  <a:schemeClr val="bg1"/>
                </a:solidFill>
              </a:rPr>
              <a:t>Iti cunosti tribul. Sigur le cunosti si interesele;</a:t>
            </a:r>
          </a:p>
          <a:p>
            <a:r>
              <a:rPr lang="it-IT" sz="4000" dirty="0" smtClean="0">
                <a:solidFill>
                  <a:schemeClr val="bg1"/>
                </a:solidFill>
              </a:rPr>
              <a:t>Modalitati de afisare diferite;</a:t>
            </a:r>
          </a:p>
          <a:p>
            <a:r>
              <a:rPr lang="it-IT" sz="4000" dirty="0" smtClean="0">
                <a:solidFill>
                  <a:schemeClr val="bg1"/>
                </a:solidFill>
              </a:rPr>
              <a:t>Incepe si o campanie de generare de like-uri;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1. Early Bird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3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11484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 smtClean="0">
                <a:solidFill>
                  <a:srgbClr val="FF0000"/>
                </a:solidFill>
              </a:rPr>
              <a:t>2. Standard Price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322749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>
                <a:solidFill>
                  <a:srgbClr val="FF0000"/>
                </a:solidFill>
              </a:rPr>
              <a:t>Focus promovare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accent </a:t>
            </a:r>
            <a:r>
              <a:rPr lang="en-GB" sz="4000" dirty="0" err="1">
                <a:solidFill>
                  <a:schemeClr val="bg1"/>
                </a:solidFill>
              </a:rPr>
              <a:t>pe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speakeri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si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invitatii</a:t>
            </a:r>
            <a:r>
              <a:rPr lang="en-GB" sz="4000" dirty="0" smtClean="0">
                <a:solidFill>
                  <a:schemeClr val="bg1"/>
                </a:solidFill>
              </a:rPr>
              <a:t> la </a:t>
            </a:r>
            <a:r>
              <a:rPr lang="en-GB" sz="4000" dirty="0" err="1" smtClean="0">
                <a:solidFill>
                  <a:schemeClr val="bg1"/>
                </a:solidFill>
              </a:rPr>
              <a:t>eveniment</a:t>
            </a:r>
            <a:r>
              <a:rPr lang="en-GB" sz="4000" dirty="0" smtClean="0">
                <a:solidFill>
                  <a:schemeClr val="bg1"/>
                </a:solidFill>
              </a:rPr>
              <a:t>; </a:t>
            </a:r>
          </a:p>
          <a:p>
            <a:endParaRPr lang="en-GB" sz="4000" dirty="0" smtClean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</p:spTree>
    <p:extLst>
      <p:ext uri="{BB962C8B-B14F-4D97-AF65-F5344CB8AC3E}">
        <p14:creationId xmlns:p14="http://schemas.microsoft.com/office/powerpoint/2010/main" val="200027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15155"/>
            <a:ext cx="1493948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Trib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>
                <a:solidFill>
                  <a:schemeClr val="bg1"/>
                </a:solidFill>
              </a:rPr>
              <a:t>Cei</a:t>
            </a:r>
            <a:r>
              <a:rPr lang="en-GB" sz="4000" dirty="0">
                <a:solidFill>
                  <a:schemeClr val="bg1"/>
                </a:solidFill>
              </a:rPr>
              <a:t> care </a:t>
            </a:r>
            <a:r>
              <a:rPr lang="en-GB" sz="4000" dirty="0" smtClean="0">
                <a:solidFill>
                  <a:schemeClr val="bg1"/>
                </a:solidFill>
              </a:rPr>
              <a:t>au </a:t>
            </a:r>
            <a:r>
              <a:rPr lang="en-GB" sz="4000" dirty="0" err="1" smtClean="0">
                <a:solidFill>
                  <a:schemeClr val="bg1"/>
                </a:solidFill>
              </a:rPr>
              <a:t>intrat</a:t>
            </a:r>
            <a:r>
              <a:rPr lang="en-GB" sz="4000" dirty="0" smtClean="0">
                <a:solidFill>
                  <a:schemeClr val="bg1"/>
                </a:solidFill>
              </a:rPr>
              <a:t> in contact cu site-</a:t>
            </a:r>
            <a:r>
              <a:rPr lang="en-GB" sz="4000" dirty="0" err="1" smtClean="0">
                <a:solidFill>
                  <a:schemeClr val="bg1"/>
                </a:solidFill>
              </a:rPr>
              <a:t>ul</a:t>
            </a:r>
            <a:r>
              <a:rPr lang="en-GB" sz="4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Parteneriate</a:t>
            </a:r>
            <a:r>
              <a:rPr lang="en-GB" sz="4000" dirty="0" smtClean="0">
                <a:solidFill>
                  <a:schemeClr val="bg1"/>
                </a:solidFill>
              </a:rPr>
              <a:t> media &amp; </a:t>
            </a:r>
            <a:r>
              <a:rPr lang="en-GB" sz="4000" dirty="0" err="1" smtClean="0">
                <a:solidFill>
                  <a:schemeClr val="bg1"/>
                </a:solidFill>
              </a:rPr>
              <a:t>retelele</a:t>
            </a:r>
            <a:r>
              <a:rPr lang="en-GB" sz="4000" dirty="0" smtClean="0">
                <a:solidFill>
                  <a:schemeClr val="bg1"/>
                </a:solidFill>
              </a:rPr>
              <a:t> de </a:t>
            </a:r>
            <a:r>
              <a:rPr lang="en-GB" sz="4000" dirty="0" err="1" smtClean="0">
                <a:solidFill>
                  <a:schemeClr val="bg1"/>
                </a:solidFill>
              </a:rPr>
              <a:t>socializare</a:t>
            </a:r>
            <a:r>
              <a:rPr lang="en-GB" sz="4000" dirty="0" smtClean="0">
                <a:solidFill>
                  <a:schemeClr val="bg1"/>
                </a:solidFill>
              </a:rPr>
              <a:t>. Buzz </a:t>
            </a:r>
            <a:r>
              <a:rPr lang="en-GB" sz="4000" dirty="0">
                <a:solidFill>
                  <a:schemeClr val="bg1"/>
                </a:solidFill>
              </a:rPr>
              <a:t>traffic; </a:t>
            </a: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</p:spTree>
    <p:extLst>
      <p:ext uri="{BB962C8B-B14F-4D97-AF65-F5344CB8AC3E}">
        <p14:creationId xmlns:p14="http://schemas.microsoft.com/office/powerpoint/2010/main" val="15454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928056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Canale de Promovare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Search Brand Protect 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Remarketing Campaign</a:t>
            </a:r>
          </a:p>
          <a:p>
            <a:r>
              <a:rPr lang="en-GB" sz="4000" dirty="0">
                <a:solidFill>
                  <a:schemeClr val="bg1"/>
                </a:solidFill>
              </a:rPr>
              <a:t>Display Campaign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RLSA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Youtube</a:t>
            </a:r>
            <a:r>
              <a:rPr lang="en-GB" sz="4000" dirty="0" smtClean="0">
                <a:solidFill>
                  <a:schemeClr val="bg1"/>
                </a:solidFill>
              </a:rPr>
              <a:t> Ads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Facebook Ads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</p:spTree>
    <p:extLst>
      <p:ext uri="{BB962C8B-B14F-4D97-AF65-F5344CB8AC3E}">
        <p14:creationId xmlns:p14="http://schemas.microsoft.com/office/powerpoint/2010/main" val="36022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760631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Search Brand Protect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 smtClean="0">
                <a:solidFill>
                  <a:schemeClr val="bg1"/>
                </a:solidFill>
              </a:rPr>
              <a:t>Mesaje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actualizate</a:t>
            </a:r>
            <a:r>
              <a:rPr lang="en-GB" sz="4000" dirty="0" smtClean="0">
                <a:solidFill>
                  <a:schemeClr val="bg1"/>
                </a:solidFill>
              </a:rPr>
              <a:t> in </a:t>
            </a:r>
            <a:r>
              <a:rPr lang="en-GB" sz="4000" dirty="0" err="1" smtClean="0">
                <a:solidFill>
                  <a:schemeClr val="bg1"/>
                </a:solidFill>
              </a:rPr>
              <a:t>timp</a:t>
            </a:r>
            <a:r>
              <a:rPr lang="en-GB" sz="4000" dirty="0" smtClean="0">
                <a:solidFill>
                  <a:schemeClr val="bg1"/>
                </a:solidFill>
              </a:rPr>
              <a:t> real, in </a:t>
            </a:r>
            <a:r>
              <a:rPr lang="en-GB" sz="4000" dirty="0" err="1" smtClean="0">
                <a:solidFill>
                  <a:schemeClr val="bg1"/>
                </a:solidFill>
              </a:rPr>
              <a:t>functie</a:t>
            </a:r>
            <a:r>
              <a:rPr lang="en-GB" sz="4000" dirty="0" smtClean="0">
                <a:solidFill>
                  <a:schemeClr val="bg1"/>
                </a:solidFill>
              </a:rPr>
              <a:t> de </a:t>
            </a:r>
            <a:r>
              <a:rPr lang="en-GB" sz="4000" dirty="0" err="1" smtClean="0">
                <a:solidFill>
                  <a:schemeClr val="bg1"/>
                </a:solidFill>
              </a:rPr>
              <a:t>momentul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promovarii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</p:spTree>
    <p:extLst>
      <p:ext uri="{BB962C8B-B14F-4D97-AF65-F5344CB8AC3E}">
        <p14:creationId xmlns:p14="http://schemas.microsoft.com/office/powerpoint/2010/main" val="349822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30154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Remarketing 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smtClean="0">
                <a:solidFill>
                  <a:schemeClr val="bg1"/>
                </a:solidFill>
              </a:rPr>
              <a:t>1. GDN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Cei</a:t>
            </a:r>
            <a:r>
              <a:rPr lang="en-GB" sz="4000" dirty="0" smtClean="0">
                <a:solidFill>
                  <a:schemeClr val="bg1"/>
                </a:solidFill>
              </a:rPr>
              <a:t> care au </a:t>
            </a:r>
            <a:r>
              <a:rPr lang="en-GB" sz="4000" dirty="0" err="1" smtClean="0">
                <a:solidFill>
                  <a:schemeClr val="bg1"/>
                </a:solidFill>
              </a:rPr>
              <a:t>intrat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pe</a:t>
            </a:r>
            <a:r>
              <a:rPr lang="en-GB" sz="4000" dirty="0" smtClean="0">
                <a:solidFill>
                  <a:schemeClr val="bg1"/>
                </a:solidFill>
              </a:rPr>
              <a:t> site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Parteneri</a:t>
            </a:r>
            <a:r>
              <a:rPr lang="en-GB" sz="4000" dirty="0" smtClean="0">
                <a:solidFill>
                  <a:schemeClr val="bg1"/>
                </a:solidFill>
              </a:rPr>
              <a:t> Media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Site-</a:t>
            </a:r>
            <a:r>
              <a:rPr lang="en-GB" sz="4000" dirty="0" err="1" smtClean="0">
                <a:solidFill>
                  <a:schemeClr val="bg1"/>
                </a:solidFill>
              </a:rPr>
              <a:t>uri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Partenere</a:t>
            </a:r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Social traffic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</p:spTree>
    <p:extLst>
      <p:ext uri="{BB962C8B-B14F-4D97-AF65-F5344CB8AC3E}">
        <p14:creationId xmlns:p14="http://schemas.microsoft.com/office/powerpoint/2010/main" val="163014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30154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Remarketing 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smtClean="0">
                <a:solidFill>
                  <a:schemeClr val="bg1"/>
                </a:solidFill>
              </a:rPr>
              <a:t>2</a:t>
            </a:r>
            <a:r>
              <a:rPr lang="en-GB" sz="4000" dirty="0" smtClean="0">
                <a:solidFill>
                  <a:schemeClr val="bg1"/>
                </a:solidFill>
              </a:rPr>
              <a:t>. RLSA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Urmareste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vizitatorii</a:t>
            </a:r>
            <a:r>
              <a:rPr lang="en-GB" sz="4000" dirty="0" smtClean="0">
                <a:solidFill>
                  <a:schemeClr val="bg1"/>
                </a:solidFill>
              </a:rPr>
              <a:t> care au </a:t>
            </a:r>
            <a:r>
              <a:rPr lang="en-GB" sz="4000" dirty="0" err="1" smtClean="0">
                <a:solidFill>
                  <a:schemeClr val="bg1"/>
                </a:solidFill>
              </a:rPr>
              <a:t>intrat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pe</a:t>
            </a:r>
            <a:r>
              <a:rPr lang="en-GB" sz="4000" dirty="0" smtClean="0">
                <a:solidFill>
                  <a:schemeClr val="bg1"/>
                </a:solidFill>
              </a:rPr>
              <a:t> site </a:t>
            </a:r>
            <a:r>
              <a:rPr lang="en-GB" sz="4000" dirty="0" err="1" smtClean="0">
                <a:solidFill>
                  <a:schemeClr val="bg1"/>
                </a:solidFill>
              </a:rPr>
              <a:t>si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pe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motorul</a:t>
            </a:r>
            <a:r>
              <a:rPr lang="en-GB" sz="4000" dirty="0" smtClean="0">
                <a:solidFill>
                  <a:schemeClr val="bg1"/>
                </a:solidFill>
              </a:rPr>
              <a:t> de </a:t>
            </a:r>
            <a:r>
              <a:rPr lang="en-GB" sz="4000" dirty="0" err="1" smtClean="0">
                <a:solidFill>
                  <a:schemeClr val="bg1"/>
                </a:solidFill>
              </a:rPr>
              <a:t>cautare</a:t>
            </a:r>
            <a:r>
              <a:rPr lang="en-GB" sz="4000" dirty="0" smtClean="0">
                <a:solidFill>
                  <a:schemeClr val="bg1"/>
                </a:solidFill>
              </a:rPr>
              <a:t>;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</p:spTree>
    <p:extLst>
      <p:ext uri="{BB962C8B-B14F-4D97-AF65-F5344CB8AC3E}">
        <p14:creationId xmlns:p14="http://schemas.microsoft.com/office/powerpoint/2010/main" val="4714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60" y="3264612"/>
            <a:ext cx="5032547" cy="30975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30154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Remarketing 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smtClean="0">
                <a:solidFill>
                  <a:schemeClr val="bg1"/>
                </a:solidFill>
              </a:rPr>
              <a:t>3. </a:t>
            </a:r>
            <a:r>
              <a:rPr lang="en-GB" sz="4000" dirty="0" err="1" smtClean="0">
                <a:solidFill>
                  <a:schemeClr val="bg1"/>
                </a:solidFill>
              </a:rPr>
              <a:t>Youtube</a:t>
            </a:r>
            <a:endParaRPr lang="en-GB" sz="4000" dirty="0" smtClean="0">
              <a:solidFill>
                <a:schemeClr val="bg1"/>
              </a:solidFill>
            </a:endParaRPr>
          </a:p>
          <a:p>
            <a:r>
              <a:rPr lang="en-GB" sz="4000" dirty="0" smtClean="0">
                <a:solidFill>
                  <a:schemeClr val="bg1"/>
                </a:solidFill>
              </a:rPr>
              <a:t>Accent </a:t>
            </a:r>
            <a:r>
              <a:rPr lang="en-GB" sz="4000" dirty="0" err="1" smtClean="0">
                <a:solidFill>
                  <a:schemeClr val="bg1"/>
                </a:solidFill>
              </a:rPr>
              <a:t>pe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invitatii</a:t>
            </a:r>
            <a:r>
              <a:rPr lang="en-GB" sz="4000" dirty="0" smtClean="0">
                <a:solidFill>
                  <a:schemeClr val="bg1"/>
                </a:solidFill>
              </a:rPr>
              <a:t> care </a:t>
            </a:r>
            <a:r>
              <a:rPr lang="en-GB" sz="4000" dirty="0" err="1" smtClean="0">
                <a:solidFill>
                  <a:schemeClr val="bg1"/>
                </a:solidFill>
              </a:rPr>
              <a:t>vor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veni</a:t>
            </a:r>
            <a:r>
              <a:rPr lang="en-GB" sz="4000" dirty="0" smtClean="0">
                <a:solidFill>
                  <a:schemeClr val="bg1"/>
                </a:solidFill>
              </a:rPr>
              <a:t> la </a:t>
            </a:r>
            <a:r>
              <a:rPr lang="en-GB" sz="4000" dirty="0" err="1" smtClean="0">
                <a:solidFill>
                  <a:schemeClr val="bg1"/>
                </a:solidFill>
              </a:rPr>
              <a:t>eveniment</a:t>
            </a:r>
            <a:r>
              <a:rPr lang="en-GB" sz="4000" dirty="0" smtClean="0">
                <a:solidFill>
                  <a:schemeClr val="bg1"/>
                </a:solidFill>
              </a:rPr>
              <a:t>;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</p:spTree>
    <p:extLst>
      <p:ext uri="{BB962C8B-B14F-4D97-AF65-F5344CB8AC3E}">
        <p14:creationId xmlns:p14="http://schemas.microsoft.com/office/powerpoint/2010/main" val="39082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Dragos\Desktop\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8910"/>
            <a:ext cx="9144000" cy="7809359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286000" y="5048105"/>
            <a:ext cx="6858000" cy="1517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 smtClean="0">
                <a:solidFill>
                  <a:schemeClr val="bg1"/>
                </a:solidFill>
                <a:latin typeface="+mn-lt"/>
              </a:rPr>
              <a:t>Dragos Smeu</a:t>
            </a:r>
            <a:endParaRPr lang="en-GB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16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30154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err="1" smtClean="0">
                <a:solidFill>
                  <a:srgbClr val="FF0000"/>
                </a:solidFill>
              </a:rPr>
              <a:t>Remarketing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pt-BR" sz="3200" dirty="0" smtClean="0">
                <a:solidFill>
                  <a:srgbClr val="FF0000"/>
                </a:solidFill>
              </a:rPr>
              <a:t>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smtClean="0">
                <a:solidFill>
                  <a:schemeClr val="bg1"/>
                </a:solidFill>
              </a:rPr>
              <a:t>4. Facebook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Spune</a:t>
            </a:r>
            <a:r>
              <a:rPr lang="en-GB" sz="4000" dirty="0" smtClean="0">
                <a:solidFill>
                  <a:schemeClr val="bg1"/>
                </a:solidFill>
              </a:rPr>
              <a:t>-le ca ii </a:t>
            </a:r>
            <a:r>
              <a:rPr lang="en-GB" sz="4000" dirty="0" err="1" smtClean="0">
                <a:solidFill>
                  <a:schemeClr val="bg1"/>
                </a:solidFill>
              </a:rPr>
              <a:t>stii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si</a:t>
            </a:r>
            <a:r>
              <a:rPr lang="en-GB" sz="4000" dirty="0" smtClean="0">
                <a:solidFill>
                  <a:schemeClr val="bg1"/>
                </a:solidFill>
              </a:rPr>
              <a:t> ii </a:t>
            </a:r>
            <a:r>
              <a:rPr lang="en-GB" sz="4000" dirty="0" err="1" smtClean="0">
                <a:solidFill>
                  <a:schemeClr val="bg1"/>
                </a:solidFill>
              </a:rPr>
              <a:t>vrei</a:t>
            </a:r>
            <a:r>
              <a:rPr lang="en-GB" sz="4000" dirty="0" smtClean="0">
                <a:solidFill>
                  <a:schemeClr val="bg1"/>
                </a:solidFill>
              </a:rPr>
              <a:t> la </a:t>
            </a:r>
            <a:r>
              <a:rPr lang="en-GB" sz="4000" dirty="0" err="1" smtClean="0">
                <a:solidFill>
                  <a:schemeClr val="bg1"/>
                </a:solidFill>
              </a:rPr>
              <a:t>eveniment</a:t>
            </a:r>
            <a:r>
              <a:rPr lang="en-GB" sz="4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Foloseste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efectul</a:t>
            </a:r>
            <a:r>
              <a:rPr lang="en-GB" sz="4000" dirty="0" smtClean="0">
                <a:solidFill>
                  <a:schemeClr val="bg1"/>
                </a:solidFill>
              </a:rPr>
              <a:t> de </a:t>
            </a:r>
            <a:r>
              <a:rPr lang="en-GB" sz="4000" i="1" dirty="0" smtClean="0">
                <a:solidFill>
                  <a:schemeClr val="bg1"/>
                </a:solidFill>
              </a:rPr>
              <a:t>band wagon</a:t>
            </a:r>
            <a:endParaRPr lang="en-GB" sz="4000" i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33" y="4060643"/>
            <a:ext cx="2676190" cy="1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1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65" y="3371013"/>
            <a:ext cx="4826517" cy="29911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30154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Display Campaign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smtClean="0">
                <a:solidFill>
                  <a:schemeClr val="bg1"/>
                </a:solidFill>
              </a:rPr>
              <a:t>Specific;</a:t>
            </a:r>
          </a:p>
          <a:p>
            <a:r>
              <a:rPr lang="en-GB" sz="4000" dirty="0" err="1" smtClean="0">
                <a:solidFill>
                  <a:schemeClr val="bg1"/>
                </a:solidFill>
              </a:rPr>
              <a:t>Cauta</a:t>
            </a:r>
            <a:r>
              <a:rPr lang="en-GB" sz="4000" dirty="0" smtClean="0">
                <a:solidFill>
                  <a:schemeClr val="bg1"/>
                </a:solidFill>
              </a:rPr>
              <a:t> site-</a:t>
            </a:r>
            <a:r>
              <a:rPr lang="en-GB" sz="4000" dirty="0" err="1" smtClean="0">
                <a:solidFill>
                  <a:schemeClr val="bg1"/>
                </a:solidFill>
              </a:rPr>
              <a:t>urile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unde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stau</a:t>
            </a:r>
            <a:r>
              <a:rPr lang="en-GB" sz="4000" dirty="0" smtClean="0">
                <a:solidFill>
                  <a:schemeClr val="bg1"/>
                </a:solidFill>
              </a:rPr>
              <a:t> 80% din </a:t>
            </a:r>
            <a:r>
              <a:rPr lang="en-GB" sz="4000" dirty="0" err="1" smtClean="0">
                <a:solidFill>
                  <a:schemeClr val="bg1"/>
                </a:solidFill>
              </a:rPr>
              <a:t>oamenii</a:t>
            </a:r>
            <a:r>
              <a:rPr lang="en-GB" sz="4000" dirty="0" smtClean="0">
                <a:solidFill>
                  <a:schemeClr val="bg1"/>
                </a:solidFill>
              </a:rPr>
              <a:t> din </a:t>
            </a:r>
            <a:r>
              <a:rPr lang="en-GB" sz="4000" dirty="0" err="1" smtClean="0">
                <a:solidFill>
                  <a:schemeClr val="bg1"/>
                </a:solidFill>
              </a:rPr>
              <a:t>tribul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pe</a:t>
            </a:r>
            <a:r>
              <a:rPr lang="en-GB" sz="4000" dirty="0" smtClean="0">
                <a:solidFill>
                  <a:schemeClr val="bg1"/>
                </a:solidFill>
              </a:rPr>
              <a:t> care </a:t>
            </a:r>
            <a:r>
              <a:rPr lang="en-GB" sz="4000" dirty="0" err="1" smtClean="0">
                <a:solidFill>
                  <a:schemeClr val="bg1"/>
                </a:solidFill>
              </a:rPr>
              <a:t>il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en-GB" sz="4000" dirty="0" err="1" smtClean="0">
                <a:solidFill>
                  <a:schemeClr val="bg1"/>
                </a:solidFill>
              </a:rPr>
              <a:t>vrei</a:t>
            </a:r>
            <a:r>
              <a:rPr lang="en-GB" sz="4000" dirty="0" smtClean="0">
                <a:solidFill>
                  <a:schemeClr val="bg1"/>
                </a:solidFill>
              </a:rPr>
              <a:t> la </a:t>
            </a:r>
            <a:r>
              <a:rPr lang="en-GB" sz="4000" dirty="0" err="1" smtClean="0">
                <a:solidFill>
                  <a:schemeClr val="bg1"/>
                </a:solidFill>
              </a:rPr>
              <a:t>eveniment</a:t>
            </a:r>
            <a:r>
              <a:rPr lang="en-GB" sz="4000" dirty="0" smtClean="0">
                <a:solidFill>
                  <a:schemeClr val="bg1"/>
                </a:solidFill>
              </a:rPr>
              <a:t>;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</p:spTree>
    <p:extLst>
      <p:ext uri="{BB962C8B-B14F-4D97-AF65-F5344CB8AC3E}">
        <p14:creationId xmlns:p14="http://schemas.microsoft.com/office/powerpoint/2010/main" val="39030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30154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smtClean="0">
                <a:solidFill>
                  <a:srgbClr val="FF0000"/>
                </a:solidFill>
              </a:rPr>
              <a:t>Facebook </a:t>
            </a:r>
            <a:r>
              <a:rPr lang="ro-RO" sz="3200" dirty="0" err="1" smtClean="0">
                <a:solidFill>
                  <a:srgbClr val="FF0000"/>
                </a:solidFill>
              </a:rPr>
              <a:t>Campaign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smtClean="0">
                <a:solidFill>
                  <a:schemeClr val="bg1"/>
                </a:solidFill>
              </a:rPr>
              <a:t>Audienta specifica;</a:t>
            </a:r>
          </a:p>
          <a:p>
            <a:r>
              <a:rPr lang="ro-RO" sz="4000" dirty="0" err="1" smtClean="0">
                <a:solidFill>
                  <a:schemeClr val="bg1"/>
                </a:solidFill>
              </a:rPr>
              <a:t>Targeteaza</a:t>
            </a:r>
            <a:r>
              <a:rPr lang="ro-RO" sz="4000" dirty="0" smtClean="0">
                <a:solidFill>
                  <a:schemeClr val="bg1"/>
                </a:solidFill>
              </a:rPr>
              <a:t> si mai profund </a:t>
            </a:r>
            <a:r>
              <a:rPr lang="ro-RO" sz="4000" dirty="0" err="1" smtClean="0">
                <a:solidFill>
                  <a:schemeClr val="bg1"/>
                </a:solidFill>
              </a:rPr>
              <a:t>decat</a:t>
            </a:r>
            <a:r>
              <a:rPr lang="ro-RO" sz="4000" dirty="0" smtClean="0">
                <a:solidFill>
                  <a:schemeClr val="bg1"/>
                </a:solidFill>
              </a:rPr>
              <a:t> la prima campanie;</a:t>
            </a:r>
          </a:p>
          <a:p>
            <a:r>
              <a:rPr lang="ro-RO" sz="4000" dirty="0" smtClean="0">
                <a:solidFill>
                  <a:schemeClr val="bg1"/>
                </a:solidFill>
              </a:rPr>
              <a:t>Alege doar segmentele care au convertit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3200" dirty="0">
                <a:solidFill>
                  <a:srgbClr val="FF0000"/>
                </a:solidFill>
              </a:rPr>
              <a:t>2. Standard Price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57" y="3915177"/>
            <a:ext cx="3114348" cy="15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1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331"/>
            <a:ext cx="12205252" cy="71197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smtClean="0">
                <a:solidFill>
                  <a:srgbClr val="FF0000"/>
                </a:solidFill>
              </a:rPr>
              <a:t>3</a:t>
            </a:r>
            <a:r>
              <a:rPr lang="en-GB" sz="3200" dirty="0" smtClean="0">
                <a:solidFill>
                  <a:srgbClr val="FF0000"/>
                </a:solidFill>
              </a:rPr>
              <a:t>. </a:t>
            </a:r>
            <a:r>
              <a:rPr lang="ro-RO" sz="3200" dirty="0" smtClean="0">
                <a:solidFill>
                  <a:srgbClr val="FF0000"/>
                </a:solidFill>
              </a:rPr>
              <a:t>AMR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7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322749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>
                <a:solidFill>
                  <a:srgbClr val="FF0000"/>
                </a:solidFill>
              </a:rPr>
              <a:t>Focus promovare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accent </a:t>
            </a:r>
            <a:r>
              <a:rPr lang="en-GB" sz="4000" dirty="0" err="1">
                <a:solidFill>
                  <a:schemeClr val="bg1"/>
                </a:solidFill>
              </a:rPr>
              <a:t>pe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scarcity</a:t>
            </a:r>
            <a:r>
              <a:rPr lang="ro-RO" sz="4000" dirty="0" smtClean="0">
                <a:solidFill>
                  <a:schemeClr val="bg1"/>
                </a:solidFill>
              </a:rPr>
              <a:t> si, din nou, pe efectul de </a:t>
            </a:r>
            <a:r>
              <a:rPr lang="ro-RO" sz="4000" dirty="0" err="1" smtClean="0">
                <a:solidFill>
                  <a:schemeClr val="bg1"/>
                </a:solidFill>
              </a:rPr>
              <a:t>band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wagon</a:t>
            </a:r>
            <a:r>
              <a:rPr lang="en-GB" sz="4000" dirty="0" smtClean="0">
                <a:solidFill>
                  <a:schemeClr val="bg1"/>
                </a:solidFill>
              </a:rPr>
              <a:t>; </a:t>
            </a:r>
          </a:p>
          <a:p>
            <a:endParaRPr lang="en-GB" sz="4000" dirty="0" smtClean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3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AMR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4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15155"/>
            <a:ext cx="1493948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Trib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>
                <a:solidFill>
                  <a:schemeClr val="bg1"/>
                </a:solidFill>
              </a:rPr>
              <a:t>Cei</a:t>
            </a:r>
            <a:r>
              <a:rPr lang="en-GB" sz="4000" dirty="0">
                <a:solidFill>
                  <a:schemeClr val="bg1"/>
                </a:solidFill>
              </a:rPr>
              <a:t> care </a:t>
            </a:r>
            <a:r>
              <a:rPr lang="en-GB" sz="4000" dirty="0" smtClean="0">
                <a:solidFill>
                  <a:schemeClr val="bg1"/>
                </a:solidFill>
              </a:rPr>
              <a:t>au </a:t>
            </a:r>
            <a:r>
              <a:rPr lang="en-GB" sz="4000" dirty="0" err="1" smtClean="0">
                <a:solidFill>
                  <a:schemeClr val="bg1"/>
                </a:solidFill>
              </a:rPr>
              <a:t>intrat</a:t>
            </a:r>
            <a:r>
              <a:rPr lang="en-GB" sz="4000" dirty="0" smtClean="0">
                <a:solidFill>
                  <a:schemeClr val="bg1"/>
                </a:solidFill>
              </a:rPr>
              <a:t> in contact cu site-</a:t>
            </a:r>
            <a:r>
              <a:rPr lang="en-GB" sz="4000" dirty="0" err="1" smtClean="0">
                <a:solidFill>
                  <a:schemeClr val="bg1"/>
                </a:solidFill>
              </a:rPr>
              <a:t>ul</a:t>
            </a:r>
            <a:r>
              <a:rPr lang="ro-RO" sz="4000" dirty="0" smtClean="0">
                <a:solidFill>
                  <a:schemeClr val="bg1"/>
                </a:solidFill>
              </a:rPr>
              <a:t> si nu s-au </a:t>
            </a:r>
            <a:r>
              <a:rPr lang="ro-RO" sz="4000" dirty="0" err="1" smtClean="0">
                <a:solidFill>
                  <a:schemeClr val="bg1"/>
                </a:solidFill>
              </a:rPr>
              <a:t>inscris</a:t>
            </a:r>
            <a:r>
              <a:rPr lang="ro-RO" sz="4000" dirty="0" smtClean="0">
                <a:solidFill>
                  <a:schemeClr val="bg1"/>
                </a:solidFill>
              </a:rPr>
              <a:t> la eveniment*</a:t>
            </a:r>
            <a:r>
              <a:rPr lang="en-GB" sz="4000" dirty="0" smtClean="0">
                <a:solidFill>
                  <a:schemeClr val="bg1"/>
                </a:solidFill>
              </a:rPr>
              <a:t>; 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3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AMR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5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928056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Canale de Promovare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Search Brand Protect </a:t>
            </a:r>
          </a:p>
          <a:p>
            <a:r>
              <a:rPr lang="en-GB" sz="4000" dirty="0" smtClean="0">
                <a:solidFill>
                  <a:schemeClr val="bg1"/>
                </a:solidFill>
              </a:rPr>
              <a:t>Remarketing Campaign</a:t>
            </a:r>
            <a:r>
              <a:rPr lang="ro-RO" sz="4000" dirty="0" smtClean="0">
                <a:solidFill>
                  <a:schemeClr val="bg1"/>
                </a:solidFill>
              </a:rPr>
              <a:t>s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3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AMR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6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28171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err="1" smtClean="0">
                <a:solidFill>
                  <a:srgbClr val="FF0000"/>
                </a:solidFill>
              </a:rPr>
              <a:t>Remarketing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err="1" smtClean="0">
                <a:solidFill>
                  <a:srgbClr val="FF0000"/>
                </a:solidFill>
              </a:rPr>
              <a:t>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smtClean="0">
                <a:solidFill>
                  <a:schemeClr val="bg1"/>
                </a:solidFill>
              </a:rPr>
              <a:t>1. GDN</a:t>
            </a:r>
          </a:p>
          <a:p>
            <a:r>
              <a:rPr lang="ro-RO" sz="4000" dirty="0" err="1" smtClean="0">
                <a:solidFill>
                  <a:schemeClr val="bg1"/>
                </a:solidFill>
              </a:rPr>
              <a:t>Liciteaza</a:t>
            </a:r>
            <a:r>
              <a:rPr lang="ro-RO" sz="4000" dirty="0" smtClean="0">
                <a:solidFill>
                  <a:schemeClr val="bg1"/>
                </a:solidFill>
              </a:rPr>
              <a:t> agresiv si </a:t>
            </a:r>
            <a:r>
              <a:rPr lang="ro-RO" sz="4000" dirty="0" err="1" smtClean="0">
                <a:solidFill>
                  <a:schemeClr val="bg1"/>
                </a:solidFill>
              </a:rPr>
              <a:t>afiseaza</a:t>
            </a:r>
            <a:r>
              <a:rPr lang="ro-RO" sz="4000" dirty="0" smtClean="0">
                <a:solidFill>
                  <a:schemeClr val="bg1"/>
                </a:solidFill>
              </a:rPr>
              <a:t>-te toata ziua;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3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AMR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467" y="4375813"/>
            <a:ext cx="2555004" cy="2169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67" y="2017485"/>
            <a:ext cx="2495464" cy="208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67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28171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err="1" smtClean="0">
                <a:solidFill>
                  <a:srgbClr val="FF0000"/>
                </a:solidFill>
              </a:rPr>
              <a:t>Remarketing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err="1" smtClean="0">
                <a:solidFill>
                  <a:srgbClr val="FF0000"/>
                </a:solidFill>
              </a:rPr>
              <a:t>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smtClean="0">
                <a:solidFill>
                  <a:schemeClr val="bg1"/>
                </a:solidFill>
              </a:rPr>
              <a:t>2. RLSA</a:t>
            </a:r>
          </a:p>
          <a:p>
            <a:r>
              <a:rPr lang="ro-RO" sz="4000" dirty="0" err="1" smtClean="0">
                <a:solidFill>
                  <a:schemeClr val="bg1"/>
                </a:solidFill>
              </a:rPr>
              <a:t>Adauga</a:t>
            </a:r>
            <a:r>
              <a:rPr lang="ro-RO" sz="4000" dirty="0" smtClean="0">
                <a:solidFill>
                  <a:schemeClr val="bg1"/>
                </a:solidFill>
              </a:rPr>
              <a:t> cuvinte cheie ceva mai generale;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3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AMR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8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281714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err="1" smtClean="0">
                <a:solidFill>
                  <a:srgbClr val="FF0000"/>
                </a:solidFill>
              </a:rPr>
              <a:t>Remarketing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err="1" smtClean="0">
                <a:solidFill>
                  <a:srgbClr val="FF0000"/>
                </a:solidFill>
              </a:rPr>
              <a:t>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>
                <a:solidFill>
                  <a:schemeClr val="bg1"/>
                </a:solidFill>
              </a:rPr>
              <a:t>3</a:t>
            </a:r>
            <a:r>
              <a:rPr lang="ro-RO" sz="4000" dirty="0" smtClean="0">
                <a:solidFill>
                  <a:schemeClr val="bg1"/>
                </a:solidFill>
              </a:rPr>
              <a:t>. Facebook</a:t>
            </a:r>
          </a:p>
          <a:p>
            <a:r>
              <a:rPr lang="ro-RO" sz="4000" dirty="0" err="1" smtClean="0">
                <a:solidFill>
                  <a:schemeClr val="bg1"/>
                </a:solidFill>
              </a:rPr>
              <a:t>Scarcity</a:t>
            </a:r>
            <a:r>
              <a:rPr lang="ro-RO" sz="4000" dirty="0" smtClean="0">
                <a:solidFill>
                  <a:schemeClr val="bg1"/>
                </a:solidFill>
              </a:rPr>
              <a:t> &amp; </a:t>
            </a:r>
            <a:r>
              <a:rPr lang="ro-RO" sz="4000" dirty="0" err="1" smtClean="0">
                <a:solidFill>
                  <a:schemeClr val="bg1"/>
                </a:solidFill>
              </a:rPr>
              <a:t>band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wagon</a:t>
            </a:r>
            <a:endParaRPr lang="ro-RO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3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AMR</a:t>
            </a:r>
            <a:endParaRPr lang="en-GB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8" y="3681678"/>
            <a:ext cx="3206978" cy="17789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108" y="1800359"/>
            <a:ext cx="27051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2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C:\Users\Dragos\Desktop\m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392"/>
            <a:ext cx="9144000" cy="7809359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18482" y="86771"/>
            <a:ext cx="1132679" cy="113267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6214" y="172883"/>
            <a:ext cx="1146220" cy="1011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600" b="1" dirty="0" smtClean="0">
                <a:solidFill>
                  <a:srgbClr val="FF0000"/>
                </a:solidFill>
                <a:latin typeface="+mn-lt"/>
              </a:rPr>
              <a:t>PPC</a:t>
            </a:r>
            <a:endParaRPr lang="en-GB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006935" y="505259"/>
            <a:ext cx="1384760" cy="138476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947115" y="689472"/>
            <a:ext cx="1431701" cy="1011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 smtClean="0">
                <a:solidFill>
                  <a:srgbClr val="FF0000"/>
                </a:solidFill>
                <a:latin typeface="+mn-lt"/>
              </a:rPr>
              <a:t>SNSPA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9685" y="5713641"/>
            <a:ext cx="3364466" cy="10232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 sz="27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882564" y="5822631"/>
            <a:ext cx="3055374" cy="805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 b="1" dirty="0" err="1" smtClean="0">
                <a:solidFill>
                  <a:schemeClr val="bg1"/>
                </a:solidFill>
                <a:latin typeface="+mn-lt"/>
              </a:rPr>
              <a:t>Drago</a:t>
            </a:r>
            <a:r>
              <a:rPr lang="ro-RO" sz="4000" b="1" dirty="0" smtClean="0">
                <a:solidFill>
                  <a:schemeClr val="bg1"/>
                </a:solidFill>
                <a:latin typeface="+mn-lt"/>
              </a:rPr>
              <a:t>ș</a:t>
            </a:r>
            <a:r>
              <a:rPr lang="en-GB" sz="4000" b="1" dirty="0" smtClean="0">
                <a:solidFill>
                  <a:schemeClr val="bg1"/>
                </a:solidFill>
                <a:latin typeface="+mn-lt"/>
              </a:rPr>
              <a:t> Smeu</a:t>
            </a:r>
            <a:endParaRPr lang="en-GB" sz="4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97281" y="48373"/>
            <a:ext cx="1877889" cy="1877889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97281" y="552952"/>
            <a:ext cx="1818203" cy="9574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 smtClean="0">
                <a:solidFill>
                  <a:srgbClr val="FF0000"/>
                </a:solidFill>
                <a:latin typeface="+mn-lt"/>
              </a:rPr>
              <a:t>POLITIC</a:t>
            </a:r>
            <a:r>
              <a:rPr lang="ro-RO" b="1" dirty="0" smtClean="0">
                <a:solidFill>
                  <a:srgbClr val="FF0000"/>
                </a:solidFill>
                <a:latin typeface="+mn-lt"/>
              </a:rPr>
              <a:t>Ă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92911" y="1657833"/>
            <a:ext cx="1656076" cy="16560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50" y="2115669"/>
            <a:ext cx="1609860" cy="723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b="1" dirty="0" smtClean="0">
                <a:solidFill>
                  <a:srgbClr val="FF0000"/>
                </a:solidFill>
                <a:latin typeface="+mn-lt"/>
              </a:rPr>
              <a:t>SOCIAL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6062" y="5198645"/>
            <a:ext cx="1656076" cy="165607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58519" y="5713641"/>
            <a:ext cx="1551161" cy="723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</a:rPr>
              <a:t>RO</a:t>
            </a:r>
            <a:r>
              <a:rPr lang="ro-RO" b="1" dirty="0" smtClean="0">
                <a:solidFill>
                  <a:srgbClr val="FF0000"/>
                </a:solidFill>
                <a:latin typeface="+mn-lt"/>
              </a:rPr>
              <a:t>Ș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U</a:t>
            </a:r>
            <a:endParaRPr lang="ro-RO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</a:rPr>
              <a:t>DEMISEC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06566" y="3867677"/>
            <a:ext cx="1518493" cy="1518493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379594" y="4324317"/>
            <a:ext cx="1545465" cy="723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</a:rPr>
              <a:t>GADGET</a:t>
            </a:r>
            <a:endParaRPr lang="ro-RO" b="1" dirty="0" smtClean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GB" b="1" dirty="0" smtClean="0">
                <a:solidFill>
                  <a:srgbClr val="FF0000"/>
                </a:solidFill>
                <a:latin typeface="+mn-lt"/>
              </a:rPr>
              <a:t>FREAK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52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973" y="-145143"/>
            <a:ext cx="10504715" cy="70031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smtClean="0">
                <a:solidFill>
                  <a:srgbClr val="FF0000"/>
                </a:solidFill>
              </a:rPr>
              <a:t>4</a:t>
            </a:r>
            <a:r>
              <a:rPr lang="en-GB" sz="3200" dirty="0" smtClean="0">
                <a:solidFill>
                  <a:srgbClr val="FF0000"/>
                </a:solidFill>
              </a:rPr>
              <a:t>. </a:t>
            </a:r>
            <a:r>
              <a:rPr lang="ro-RO" sz="3200" dirty="0" smtClean="0">
                <a:solidFill>
                  <a:srgbClr val="FF0000"/>
                </a:solidFill>
              </a:rPr>
              <a:t>Ziua Evenimentului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7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322749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>
                <a:solidFill>
                  <a:srgbClr val="FF0000"/>
                </a:solidFill>
              </a:rPr>
              <a:t>Focus promovare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accent </a:t>
            </a:r>
            <a:r>
              <a:rPr lang="en-GB" sz="4000" dirty="0" err="1">
                <a:solidFill>
                  <a:schemeClr val="bg1"/>
                </a:solidFill>
              </a:rPr>
              <a:t>pe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informatii</a:t>
            </a:r>
            <a:r>
              <a:rPr lang="ro-RO" sz="4000" dirty="0" smtClean="0">
                <a:solidFill>
                  <a:schemeClr val="bg1"/>
                </a:solidFill>
              </a:rPr>
              <a:t> utile si live </a:t>
            </a:r>
            <a:r>
              <a:rPr lang="ro-RO" sz="4000" dirty="0" err="1" smtClean="0">
                <a:solidFill>
                  <a:schemeClr val="bg1"/>
                </a:solidFill>
              </a:rPr>
              <a:t>streaming</a:t>
            </a:r>
            <a:r>
              <a:rPr lang="en-GB" sz="4000" dirty="0" smtClean="0">
                <a:solidFill>
                  <a:schemeClr val="bg1"/>
                </a:solidFill>
              </a:rPr>
              <a:t>; </a:t>
            </a:r>
          </a:p>
          <a:p>
            <a:endParaRPr lang="en-GB" sz="4000" dirty="0" smtClean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4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Ziua Evenimentului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0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15155"/>
            <a:ext cx="1493948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Trib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 err="1">
                <a:solidFill>
                  <a:schemeClr val="bg1"/>
                </a:solidFill>
              </a:rPr>
              <a:t>Cei</a:t>
            </a:r>
            <a:r>
              <a:rPr lang="en-GB" sz="4000" dirty="0">
                <a:solidFill>
                  <a:schemeClr val="bg1"/>
                </a:solidFill>
              </a:rPr>
              <a:t> care </a:t>
            </a:r>
            <a:r>
              <a:rPr lang="ro-RO" sz="4000" dirty="0" smtClean="0">
                <a:solidFill>
                  <a:schemeClr val="bg1"/>
                </a:solidFill>
              </a:rPr>
              <a:t>s-au </a:t>
            </a:r>
            <a:r>
              <a:rPr lang="ro-RO" sz="4000" dirty="0" err="1" smtClean="0">
                <a:solidFill>
                  <a:schemeClr val="bg1"/>
                </a:solidFill>
              </a:rPr>
              <a:t>inscris</a:t>
            </a:r>
            <a:r>
              <a:rPr lang="ro-RO" sz="4000" dirty="0" smtClean="0">
                <a:solidFill>
                  <a:schemeClr val="bg1"/>
                </a:solidFill>
              </a:rPr>
              <a:t> la eveniment</a:t>
            </a:r>
            <a:r>
              <a:rPr lang="en-GB" sz="4000" dirty="0" smtClean="0">
                <a:solidFill>
                  <a:schemeClr val="bg1"/>
                </a:solidFill>
              </a:rPr>
              <a:t>;</a:t>
            </a:r>
            <a:r>
              <a:rPr lang="ro-RO" sz="4000" dirty="0" smtClean="0">
                <a:solidFill>
                  <a:schemeClr val="bg1"/>
                </a:solidFill>
              </a:rPr>
              <a:t> (IN)</a:t>
            </a:r>
          </a:p>
          <a:p>
            <a:r>
              <a:rPr lang="ro-RO" sz="4000" dirty="0" smtClean="0">
                <a:solidFill>
                  <a:schemeClr val="bg1"/>
                </a:solidFill>
              </a:rPr>
              <a:t>Cei care din motive obiective au </a:t>
            </a:r>
            <a:r>
              <a:rPr lang="ro-RO" sz="4000" dirty="0" err="1" smtClean="0">
                <a:solidFill>
                  <a:schemeClr val="bg1"/>
                </a:solidFill>
              </a:rPr>
              <a:t>ramas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acasa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smtClean="0">
                <a:solidFill>
                  <a:schemeClr val="bg1"/>
                </a:solidFill>
                <a:sym typeface="Wingdings" panose="05000000000000000000" pitchFamily="2" charset="2"/>
              </a:rPr>
              <a:t>;</a:t>
            </a:r>
            <a:r>
              <a:rPr lang="en-GB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smtClean="0">
                <a:solidFill>
                  <a:schemeClr val="bg1"/>
                </a:solidFill>
              </a:rPr>
              <a:t>(OUT)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4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Ziua Evenimentului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6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928056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Canale de Promovare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Search Brand Protect </a:t>
            </a:r>
          </a:p>
          <a:p>
            <a:r>
              <a:rPr lang="ro-RO" sz="4000" dirty="0" smtClean="0">
                <a:solidFill>
                  <a:schemeClr val="bg1"/>
                </a:solidFill>
              </a:rPr>
              <a:t>Facebook </a:t>
            </a:r>
            <a:r>
              <a:rPr lang="ro-RO" sz="4000" dirty="0" err="1" smtClean="0">
                <a:solidFill>
                  <a:schemeClr val="bg1"/>
                </a:solidFill>
              </a:rPr>
              <a:t>Ads</a:t>
            </a:r>
            <a:endParaRPr lang="ro-RO" sz="4000" dirty="0" smtClean="0">
              <a:solidFill>
                <a:schemeClr val="bg1"/>
              </a:solidFill>
            </a:endParaRPr>
          </a:p>
          <a:p>
            <a:r>
              <a:rPr lang="ro-RO" sz="4000" dirty="0" err="1" smtClean="0">
                <a:solidFill>
                  <a:schemeClr val="bg1"/>
                </a:solidFill>
              </a:rPr>
              <a:t>Remarketing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Campaign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4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Ziua Evenimentului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817257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rgbClr val="FF0000"/>
                </a:solidFill>
              </a:rPr>
              <a:t>Search Brand Protect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smtClean="0">
                <a:solidFill>
                  <a:schemeClr val="bg1"/>
                </a:solidFill>
              </a:rPr>
              <a:t>Pagina de </a:t>
            </a:r>
            <a:r>
              <a:rPr lang="ro-RO" sz="4000" dirty="0" err="1" smtClean="0">
                <a:solidFill>
                  <a:schemeClr val="bg1"/>
                </a:solidFill>
              </a:rPr>
              <a:t>destinatie</a:t>
            </a:r>
            <a:r>
              <a:rPr lang="ro-RO" sz="4000" dirty="0" smtClean="0">
                <a:solidFill>
                  <a:schemeClr val="bg1"/>
                </a:solidFill>
              </a:rPr>
              <a:t> - contact; (IN)</a:t>
            </a:r>
          </a:p>
          <a:p>
            <a:r>
              <a:rPr lang="ro-RO" sz="4000" dirty="0" err="1" smtClean="0">
                <a:solidFill>
                  <a:schemeClr val="bg1"/>
                </a:solidFill>
              </a:rPr>
              <a:t>Informatii</a:t>
            </a:r>
            <a:r>
              <a:rPr lang="ro-RO" sz="4000" dirty="0" smtClean="0">
                <a:solidFill>
                  <a:schemeClr val="bg1"/>
                </a:solidFill>
              </a:rPr>
              <a:t> live despre ce se </a:t>
            </a:r>
            <a:r>
              <a:rPr lang="ro-RO" sz="4000" dirty="0" err="1" smtClean="0">
                <a:solidFill>
                  <a:schemeClr val="bg1"/>
                </a:solidFill>
              </a:rPr>
              <a:t>intampla</a:t>
            </a:r>
            <a:r>
              <a:rPr lang="ro-RO" sz="4000" dirty="0" smtClean="0">
                <a:solidFill>
                  <a:schemeClr val="bg1"/>
                </a:solidFill>
              </a:rPr>
              <a:t> la eveniment; (OUT)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4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Ziua Evenimentului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8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2801257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smtClean="0">
                <a:solidFill>
                  <a:srgbClr val="FF0000"/>
                </a:solidFill>
              </a:rPr>
              <a:t>Facebook </a:t>
            </a:r>
            <a:r>
              <a:rPr lang="ro-RO" sz="3200" dirty="0" err="1" smtClean="0">
                <a:solidFill>
                  <a:srgbClr val="FF0000"/>
                </a:solidFill>
              </a:rPr>
              <a:t>Ads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err="1" smtClean="0">
                <a:solidFill>
                  <a:schemeClr val="bg1"/>
                </a:solidFill>
              </a:rPr>
              <a:t>Reminder</a:t>
            </a:r>
            <a:r>
              <a:rPr lang="ro-RO" sz="4000" dirty="0" smtClean="0">
                <a:solidFill>
                  <a:schemeClr val="bg1"/>
                </a:solidFill>
              </a:rPr>
              <a:t> + </a:t>
            </a:r>
            <a:r>
              <a:rPr lang="ro-RO" sz="4000" dirty="0" err="1" smtClean="0">
                <a:solidFill>
                  <a:schemeClr val="bg1"/>
                </a:solidFill>
              </a:rPr>
              <a:t>info</a:t>
            </a:r>
            <a:r>
              <a:rPr lang="ro-RO" sz="4000" dirty="0" smtClean="0">
                <a:solidFill>
                  <a:schemeClr val="bg1"/>
                </a:solidFill>
              </a:rPr>
              <a:t> despre </a:t>
            </a:r>
            <a:r>
              <a:rPr lang="ro-RO" sz="4000" dirty="0" err="1" smtClean="0">
                <a:solidFill>
                  <a:schemeClr val="bg1"/>
                </a:solidFill>
              </a:rPr>
              <a:t>locatie</a:t>
            </a:r>
            <a:r>
              <a:rPr lang="ro-RO" sz="4000" dirty="0" smtClean="0">
                <a:solidFill>
                  <a:schemeClr val="bg1"/>
                </a:solidFill>
              </a:rPr>
              <a:t>; (IN)</a:t>
            </a:r>
          </a:p>
          <a:p>
            <a:r>
              <a:rPr lang="ro-RO" sz="4000" dirty="0" smtClean="0">
                <a:solidFill>
                  <a:schemeClr val="bg1"/>
                </a:solidFill>
              </a:rPr>
              <a:t>Promovarea staturilor cu </a:t>
            </a:r>
            <a:r>
              <a:rPr lang="ro-RO" sz="4000" dirty="0" err="1" smtClean="0">
                <a:solidFill>
                  <a:schemeClr val="bg1"/>
                </a:solidFill>
              </a:rPr>
              <a:t>invitatii</a:t>
            </a:r>
            <a:r>
              <a:rPr lang="ro-RO" sz="4000" dirty="0" smtClean="0">
                <a:solidFill>
                  <a:schemeClr val="bg1"/>
                </a:solidFill>
              </a:rPr>
              <a:t> &amp; live </a:t>
            </a:r>
            <a:r>
              <a:rPr lang="ro-RO" sz="4000" dirty="0" err="1" smtClean="0">
                <a:solidFill>
                  <a:schemeClr val="bg1"/>
                </a:solidFill>
              </a:rPr>
              <a:t>streaming</a:t>
            </a:r>
            <a:r>
              <a:rPr lang="ro-RO" sz="4000" dirty="0" smtClean="0">
                <a:solidFill>
                  <a:schemeClr val="bg1"/>
                </a:solidFill>
              </a:rPr>
              <a:t>; (OUT)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4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Ziua Evenimentului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" y="515155"/>
            <a:ext cx="4223657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err="1" smtClean="0">
                <a:solidFill>
                  <a:srgbClr val="FF0000"/>
                </a:solidFill>
              </a:rPr>
              <a:t>Remarketing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err="1" smtClean="0">
                <a:solidFill>
                  <a:srgbClr val="FF0000"/>
                </a:solidFill>
              </a:rPr>
              <a:t>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err="1" smtClean="0">
                <a:solidFill>
                  <a:schemeClr val="bg1"/>
                </a:solidFill>
              </a:rPr>
              <a:t>Reminder</a:t>
            </a:r>
            <a:r>
              <a:rPr lang="ro-RO" sz="4000" dirty="0" smtClean="0">
                <a:solidFill>
                  <a:schemeClr val="bg1"/>
                </a:solidFill>
              </a:rPr>
              <a:t> + </a:t>
            </a:r>
            <a:r>
              <a:rPr lang="ro-RO" sz="4000" dirty="0" err="1" smtClean="0">
                <a:solidFill>
                  <a:schemeClr val="bg1"/>
                </a:solidFill>
              </a:rPr>
              <a:t>info</a:t>
            </a:r>
            <a:r>
              <a:rPr lang="ro-RO" sz="4000" dirty="0" smtClean="0">
                <a:solidFill>
                  <a:schemeClr val="bg1"/>
                </a:solidFill>
              </a:rPr>
              <a:t> despre </a:t>
            </a:r>
            <a:r>
              <a:rPr lang="ro-RO" sz="4000" dirty="0" err="1" smtClean="0">
                <a:solidFill>
                  <a:schemeClr val="bg1"/>
                </a:solidFill>
              </a:rPr>
              <a:t>locatie</a:t>
            </a:r>
            <a:r>
              <a:rPr lang="ro-RO" sz="4000" dirty="0" smtClean="0">
                <a:solidFill>
                  <a:schemeClr val="bg1"/>
                </a:solidFill>
              </a:rPr>
              <a:t>; (IN)</a:t>
            </a:r>
          </a:p>
          <a:p>
            <a:r>
              <a:rPr lang="ro-RO" sz="4000" dirty="0" smtClean="0">
                <a:solidFill>
                  <a:schemeClr val="bg1"/>
                </a:solidFill>
              </a:rPr>
              <a:t>Promovarea paginii de live </a:t>
            </a:r>
            <a:r>
              <a:rPr lang="ro-RO" sz="4000" dirty="0" err="1" smtClean="0">
                <a:solidFill>
                  <a:schemeClr val="bg1"/>
                </a:solidFill>
              </a:rPr>
              <a:t>streaming</a:t>
            </a:r>
            <a:r>
              <a:rPr lang="ro-RO" sz="4000" dirty="0" smtClean="0">
                <a:solidFill>
                  <a:schemeClr val="bg1"/>
                </a:solidFill>
              </a:rPr>
              <a:t>; (OUT)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4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Ziua Evenimentului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03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4829"/>
            <a:ext cx="9144000" cy="707282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smtClean="0">
                <a:solidFill>
                  <a:srgbClr val="FF0000"/>
                </a:solidFill>
              </a:rPr>
              <a:t>5</a:t>
            </a:r>
            <a:r>
              <a:rPr lang="en-GB" sz="3200" dirty="0" smtClean="0">
                <a:solidFill>
                  <a:srgbClr val="FF0000"/>
                </a:solidFill>
              </a:rPr>
              <a:t>. </a:t>
            </a:r>
            <a:r>
              <a:rPr lang="ro-RO" sz="3200" dirty="0" smtClean="0">
                <a:solidFill>
                  <a:srgbClr val="FF0000"/>
                </a:solidFill>
              </a:rPr>
              <a:t>Post Eveniment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44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322749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>
                <a:solidFill>
                  <a:srgbClr val="FF0000"/>
                </a:solidFill>
              </a:rPr>
              <a:t>Focus promovare</a:t>
            </a: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 dirty="0">
                <a:solidFill>
                  <a:schemeClr val="bg1"/>
                </a:solidFill>
              </a:rPr>
              <a:t>accent </a:t>
            </a:r>
            <a:r>
              <a:rPr lang="en-GB" sz="4000" dirty="0" err="1">
                <a:solidFill>
                  <a:schemeClr val="bg1"/>
                </a:solidFill>
              </a:rPr>
              <a:t>pe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ro-RO" sz="4000" dirty="0" smtClean="0">
                <a:solidFill>
                  <a:schemeClr val="bg1"/>
                </a:solidFill>
              </a:rPr>
              <a:t>ce a fost si ce au pierdut cei care nu au fost</a:t>
            </a:r>
            <a:r>
              <a:rPr lang="en-GB" sz="4000" dirty="0" smtClean="0">
                <a:solidFill>
                  <a:schemeClr val="bg1"/>
                </a:solidFill>
              </a:rPr>
              <a:t>; </a:t>
            </a:r>
          </a:p>
          <a:p>
            <a:endParaRPr lang="en-GB" sz="4000" dirty="0" smtClean="0">
              <a:solidFill>
                <a:schemeClr val="bg1"/>
              </a:solidFill>
            </a:endParaRPr>
          </a:p>
          <a:p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5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Post Eveniment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6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15155"/>
            <a:ext cx="1493948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Trib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smtClean="0">
                <a:solidFill>
                  <a:schemeClr val="bg1"/>
                </a:solidFill>
              </a:rPr>
              <a:t>TOTI cei care au intrat pe site de la </a:t>
            </a:r>
            <a:r>
              <a:rPr lang="ro-RO" sz="4000" dirty="0" err="1" smtClean="0">
                <a:solidFill>
                  <a:schemeClr val="bg1"/>
                </a:solidFill>
              </a:rPr>
              <a:t>inceperea</a:t>
            </a:r>
            <a:r>
              <a:rPr lang="ro-RO" sz="4000" dirty="0" smtClean="0">
                <a:solidFill>
                  <a:schemeClr val="bg1"/>
                </a:solidFill>
              </a:rPr>
              <a:t> campaniei de promovare;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5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Post Eveniment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1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825" y="4481849"/>
            <a:ext cx="3407002" cy="1131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4" y="1037620"/>
            <a:ext cx="3195303" cy="222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6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928056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3200" dirty="0" smtClean="0">
                <a:solidFill>
                  <a:srgbClr val="FF0000"/>
                </a:solidFill>
              </a:rPr>
              <a:t>Canale de Promovare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err="1" smtClean="0">
                <a:solidFill>
                  <a:schemeClr val="bg1"/>
                </a:solidFill>
              </a:rPr>
              <a:t>Remarketing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Campaign</a:t>
            </a:r>
            <a:endParaRPr lang="ro-RO" sz="4000" dirty="0" smtClean="0">
              <a:solidFill>
                <a:schemeClr val="bg1"/>
              </a:solidFill>
            </a:endParaRPr>
          </a:p>
          <a:p>
            <a:r>
              <a:rPr lang="ro-RO" sz="4000" dirty="0" err="1" smtClean="0">
                <a:solidFill>
                  <a:schemeClr val="bg1"/>
                </a:solidFill>
              </a:rPr>
              <a:t>Youtube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Ads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5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Post Eveniment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4252686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err="1" smtClean="0">
                <a:solidFill>
                  <a:srgbClr val="FF0000"/>
                </a:solidFill>
              </a:rPr>
              <a:t>Remarketing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err="1" smtClean="0">
                <a:solidFill>
                  <a:srgbClr val="FF0000"/>
                </a:solidFill>
              </a:rPr>
              <a:t>Campaigns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smtClean="0">
                <a:solidFill>
                  <a:schemeClr val="bg1"/>
                </a:solidFill>
              </a:rPr>
              <a:t>Mesaj de </a:t>
            </a:r>
            <a:r>
              <a:rPr lang="ro-RO" sz="4000" dirty="0" err="1" smtClean="0">
                <a:solidFill>
                  <a:schemeClr val="bg1"/>
                </a:solidFill>
              </a:rPr>
              <a:t>multumire</a:t>
            </a:r>
            <a:r>
              <a:rPr lang="ro-RO" sz="4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o-RO" sz="4000" dirty="0" err="1" smtClean="0">
                <a:solidFill>
                  <a:schemeClr val="bg1"/>
                </a:solidFill>
              </a:rPr>
              <a:t>Follow-up</a:t>
            </a:r>
            <a:r>
              <a:rPr lang="ro-RO" sz="4000" dirty="0" smtClean="0">
                <a:solidFill>
                  <a:schemeClr val="bg1"/>
                </a:solidFill>
              </a:rPr>
              <a:t> </a:t>
            </a:r>
            <a:r>
              <a:rPr lang="ro-RO" sz="4000" dirty="0" err="1" smtClean="0">
                <a:solidFill>
                  <a:schemeClr val="bg1"/>
                </a:solidFill>
              </a:rPr>
              <a:t>prezentari</a:t>
            </a:r>
            <a:r>
              <a:rPr lang="ro-RO" sz="4000" dirty="0" smtClean="0">
                <a:solidFill>
                  <a:schemeClr val="bg1"/>
                </a:solidFill>
              </a:rPr>
              <a:t>;</a:t>
            </a:r>
          </a:p>
          <a:p>
            <a:r>
              <a:rPr lang="ro-RO" sz="4000" dirty="0" err="1" smtClean="0">
                <a:solidFill>
                  <a:schemeClr val="bg1"/>
                </a:solidFill>
              </a:rPr>
              <a:t>Canvasing</a:t>
            </a:r>
            <a:r>
              <a:rPr lang="ro-RO" sz="4000" dirty="0" smtClean="0">
                <a:solidFill>
                  <a:schemeClr val="bg1"/>
                </a:solidFill>
              </a:rPr>
              <a:t> adrese de </a:t>
            </a:r>
          </a:p>
          <a:p>
            <a:r>
              <a:rPr lang="ro-RO" sz="4000" dirty="0" smtClean="0">
                <a:solidFill>
                  <a:schemeClr val="bg1"/>
                </a:solidFill>
              </a:rPr>
              <a:t>e-mail;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5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Post Eveniment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15155"/>
            <a:ext cx="3788229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 err="1" smtClean="0">
                <a:solidFill>
                  <a:srgbClr val="FF0000"/>
                </a:solidFill>
              </a:rPr>
              <a:t>Youtube</a:t>
            </a:r>
            <a:r>
              <a:rPr lang="ro-RO" sz="3200" dirty="0" smtClean="0">
                <a:solidFill>
                  <a:srgbClr val="FF0000"/>
                </a:solidFill>
              </a:rPr>
              <a:t> </a:t>
            </a:r>
            <a:r>
              <a:rPr lang="ro-RO" sz="3200" dirty="0" err="1" smtClean="0">
                <a:solidFill>
                  <a:srgbClr val="FF0000"/>
                </a:solidFill>
              </a:rPr>
              <a:t>Campaign</a:t>
            </a:r>
            <a:endParaRPr lang="pt-BR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28056" y="1416676"/>
            <a:ext cx="5215944" cy="404396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o-RO" sz="4000" dirty="0" err="1" smtClean="0">
                <a:solidFill>
                  <a:schemeClr val="bg1"/>
                </a:solidFill>
              </a:rPr>
              <a:t>Promoveaza</a:t>
            </a:r>
            <a:r>
              <a:rPr lang="ro-RO" sz="4000" dirty="0" smtClean="0">
                <a:solidFill>
                  <a:schemeClr val="bg1"/>
                </a:solidFill>
              </a:rPr>
              <a:t> filmul de prezentare al evenimentului;</a:t>
            </a:r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77307" y="5724842"/>
            <a:ext cx="3966693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3200" dirty="0">
                <a:solidFill>
                  <a:srgbClr val="FF0000"/>
                </a:solidFill>
              </a:rPr>
              <a:t>5</a:t>
            </a:r>
            <a:r>
              <a:rPr lang="en-GB" sz="3200" dirty="0">
                <a:solidFill>
                  <a:srgbClr val="FF0000"/>
                </a:solidFill>
              </a:rPr>
              <a:t>. </a:t>
            </a:r>
            <a:r>
              <a:rPr lang="ro-RO" sz="3200" dirty="0">
                <a:solidFill>
                  <a:srgbClr val="FF0000"/>
                </a:solidFill>
              </a:rPr>
              <a:t>Post Eveniment</a:t>
            </a:r>
            <a:endParaRPr lang="en-GB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8629" y="4949372"/>
            <a:ext cx="8505371" cy="167699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4400" dirty="0">
                <a:solidFill>
                  <a:srgbClr val="FF0000"/>
                </a:solidFill>
              </a:rPr>
              <a:t>Iar anul viitor cu </a:t>
            </a:r>
            <a:r>
              <a:rPr lang="ro-RO" sz="4400" dirty="0" err="1">
                <a:solidFill>
                  <a:srgbClr val="FF0000"/>
                </a:solidFill>
              </a:rPr>
              <a:t>siguranta</a:t>
            </a:r>
            <a:r>
              <a:rPr lang="ro-RO" sz="4400" dirty="0">
                <a:solidFill>
                  <a:srgbClr val="FF0000"/>
                </a:solidFill>
              </a:rPr>
              <a:t> vei avea un eveniment cu casa </a:t>
            </a:r>
            <a:r>
              <a:rPr lang="ro-RO" sz="4400" dirty="0" err="1">
                <a:solidFill>
                  <a:srgbClr val="FF0000"/>
                </a:solidFill>
              </a:rPr>
              <a:t>inchisa</a:t>
            </a:r>
            <a:r>
              <a:rPr lang="ro-RO" sz="4400" dirty="0">
                <a:solidFill>
                  <a:srgbClr val="FF0000"/>
                </a:solidFill>
              </a:rPr>
              <a:t>!</a:t>
            </a:r>
            <a:endParaRPr lang="en-GB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8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6857" y="5675086"/>
            <a:ext cx="7257143" cy="9512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o-RO" sz="4400" dirty="0" smtClean="0">
                <a:solidFill>
                  <a:srgbClr val="FF0000"/>
                </a:solidFill>
              </a:rPr>
              <a:t>Si eu, </a:t>
            </a:r>
            <a:r>
              <a:rPr lang="ro-RO" sz="4400" dirty="0" err="1" smtClean="0">
                <a:solidFill>
                  <a:srgbClr val="FF0000"/>
                </a:solidFill>
              </a:rPr>
              <a:t>alaturi</a:t>
            </a:r>
            <a:r>
              <a:rPr lang="ro-RO" sz="4400" dirty="0" smtClean="0">
                <a:solidFill>
                  <a:srgbClr val="FF0000"/>
                </a:solidFill>
              </a:rPr>
              <a:t> de ei. </a:t>
            </a:r>
            <a:r>
              <a:rPr lang="ro-RO" sz="4400" dirty="0" err="1" smtClean="0">
                <a:solidFill>
                  <a:srgbClr val="FF0000"/>
                </a:solidFill>
              </a:rPr>
              <a:t>Multumesc</a:t>
            </a:r>
            <a:endParaRPr lang="en-GB" sz="4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5155"/>
            <a:ext cx="6980349" cy="90152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05474" y="640179"/>
            <a:ext cx="6498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3600" dirty="0">
                <a:solidFill>
                  <a:srgbClr val="FF0000"/>
                </a:solidFill>
              </a:rPr>
              <a:t>Tribul WebDigital va multumeste  </a:t>
            </a:r>
            <a:endParaRPr lang="pt-BR" sz="36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0900"/>
            <a:ext cx="9144000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0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342" y="3708151"/>
            <a:ext cx="3407002" cy="1131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4" y="1037620"/>
            <a:ext cx="3195303" cy="22207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993" y="249880"/>
            <a:ext cx="1876023" cy="18760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635" y="269819"/>
            <a:ext cx="1876023" cy="18760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1" y="2145842"/>
            <a:ext cx="1876023" cy="1876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50" y="2125903"/>
            <a:ext cx="1881388" cy="1881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r="8577"/>
          <a:stretch/>
        </p:blipFill>
        <p:spPr>
          <a:xfrm>
            <a:off x="112689" y="4837736"/>
            <a:ext cx="3515932" cy="189834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2"/>
          <a:stretch/>
        </p:blipFill>
        <p:spPr>
          <a:xfrm>
            <a:off x="5506359" y="4819137"/>
            <a:ext cx="3522806" cy="191694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619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5786" y="5220462"/>
            <a:ext cx="8592623" cy="1325563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FF0000"/>
                </a:solidFill>
              </a:rPr>
              <a:t>Cum </a:t>
            </a:r>
            <a:r>
              <a:rPr lang="en-GB" sz="4400" b="1" dirty="0" err="1" smtClean="0">
                <a:solidFill>
                  <a:srgbClr val="FF0000"/>
                </a:solidFill>
              </a:rPr>
              <a:t>incepe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totul</a:t>
            </a:r>
            <a:r>
              <a:rPr lang="en-GB" sz="4400" b="1" dirty="0" smtClean="0">
                <a:solidFill>
                  <a:srgbClr val="FF0000"/>
                </a:solidFill>
              </a:rPr>
              <a:t>?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7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284" y="906284"/>
            <a:ext cx="3478883" cy="988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63" y="906284"/>
            <a:ext cx="3407002" cy="1131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" y="2458224"/>
            <a:ext cx="4807039" cy="43997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72" y="1642533"/>
            <a:ext cx="2669528" cy="5215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6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58" y="5220462"/>
            <a:ext cx="12523852" cy="1325563"/>
          </a:xfrm>
        </p:spPr>
        <p:txBody>
          <a:bodyPr>
            <a:normAutofit/>
          </a:bodyPr>
          <a:lstStyle/>
          <a:p>
            <a:r>
              <a:rPr lang="en-GB" sz="4400" b="1" dirty="0" err="1" smtClean="0">
                <a:solidFill>
                  <a:srgbClr val="FF0000"/>
                </a:solidFill>
              </a:rPr>
              <a:t>Dupa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aceea</a:t>
            </a:r>
            <a:r>
              <a:rPr lang="en-GB" sz="4400" b="1" dirty="0" smtClean="0">
                <a:solidFill>
                  <a:srgbClr val="FF0000"/>
                </a:solidFill>
              </a:rPr>
              <a:t> </a:t>
            </a:r>
            <a:r>
              <a:rPr lang="en-GB" sz="4400" b="1" dirty="0" err="1" smtClean="0">
                <a:solidFill>
                  <a:srgbClr val="FF0000"/>
                </a:solidFill>
              </a:rPr>
              <a:t>deschidem</a:t>
            </a:r>
            <a:r>
              <a:rPr lang="en-GB" sz="4400" b="1" dirty="0" smtClean="0">
                <a:solidFill>
                  <a:srgbClr val="FF0000"/>
                </a:solidFill>
              </a:rPr>
              <a:t> un Excel </a:t>
            </a:r>
            <a:r>
              <a:rPr lang="en-GB" sz="4400" b="1" dirty="0" err="1" smtClean="0">
                <a:solidFill>
                  <a:srgbClr val="FF0000"/>
                </a:solidFill>
              </a:rPr>
              <a:t>si</a:t>
            </a:r>
            <a:r>
              <a:rPr lang="en-GB" sz="4400" b="1" dirty="0" smtClean="0">
                <a:solidFill>
                  <a:srgbClr val="FF0000"/>
                </a:solidFill>
              </a:rPr>
              <a:t>…</a:t>
            </a:r>
            <a:endParaRPr lang="en-GB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4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769</Words>
  <Application>Microsoft Office PowerPoint</Application>
  <PresentationFormat>On-screen Show (4:3)</PresentationFormat>
  <Paragraphs>173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Promovarea unui eveniment prin campanii PPC Marketing</vt:lpstr>
      <vt:lpstr>Tu din ce trib faci parte?</vt:lpstr>
      <vt:lpstr>PowerPoint Presentation</vt:lpstr>
      <vt:lpstr>PowerPoint Presentation</vt:lpstr>
      <vt:lpstr>PowerPoint Presentation</vt:lpstr>
      <vt:lpstr>PowerPoint Presentation</vt:lpstr>
      <vt:lpstr>Cum incepe totul?</vt:lpstr>
      <vt:lpstr>PowerPoint Presentation</vt:lpstr>
      <vt:lpstr>Dupa aceea deschidem un Excel si…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unui eveniment prin campanii PPC Marketing</dc:title>
  <dc:creator>Dragos Smeu</dc:creator>
  <cp:lastModifiedBy>Andra</cp:lastModifiedBy>
  <cp:revision>37</cp:revision>
  <dcterms:created xsi:type="dcterms:W3CDTF">2014-02-24T13:48:16Z</dcterms:created>
  <dcterms:modified xsi:type="dcterms:W3CDTF">2014-02-27T16:52:05Z</dcterms:modified>
</cp:coreProperties>
</file>