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73" r:id="rId2"/>
    <p:sldId id="274" r:id="rId3"/>
    <p:sldId id="276" r:id="rId4"/>
    <p:sldId id="275" r:id="rId5"/>
    <p:sldId id="277" r:id="rId6"/>
    <p:sldId id="278" r:id="rId7"/>
    <p:sldId id="265" r:id="rId8"/>
    <p:sldId id="279" r:id="rId9"/>
    <p:sldId id="306" r:id="rId10"/>
    <p:sldId id="314" r:id="rId11"/>
    <p:sldId id="355" r:id="rId12"/>
    <p:sldId id="312" r:id="rId13"/>
    <p:sldId id="311" r:id="rId14"/>
    <p:sldId id="318" r:id="rId15"/>
    <p:sldId id="356" r:id="rId16"/>
    <p:sldId id="266" r:id="rId17"/>
    <p:sldId id="267" r:id="rId18"/>
    <p:sldId id="321" r:id="rId19"/>
    <p:sldId id="323" r:id="rId20"/>
    <p:sldId id="325" r:id="rId21"/>
    <p:sldId id="330" r:id="rId22"/>
    <p:sldId id="331" r:id="rId23"/>
    <p:sldId id="332" r:id="rId24"/>
    <p:sldId id="334" r:id="rId25"/>
    <p:sldId id="339" r:id="rId26"/>
    <p:sldId id="338" r:id="rId27"/>
    <p:sldId id="340" r:id="rId28"/>
    <p:sldId id="341" r:id="rId29"/>
    <p:sldId id="259" r:id="rId30"/>
    <p:sldId id="260" r:id="rId31"/>
    <p:sldId id="261" r:id="rId32"/>
    <p:sldId id="262" r:id="rId33"/>
    <p:sldId id="263" r:id="rId34"/>
    <p:sldId id="264" r:id="rId35"/>
    <p:sldId id="335" r:id="rId36"/>
    <p:sldId id="35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7"/>
    <a:srgbClr val="FC0006"/>
    <a:srgbClr val="16AC3B"/>
    <a:srgbClr val="2A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27" autoAdjust="0"/>
  </p:normalViewPr>
  <p:slideViewPr>
    <p:cSldViewPr snapToGrid="0" snapToObjects="1">
      <p:cViewPr varScale="1">
        <p:scale>
          <a:sx n="93" d="100"/>
          <a:sy n="93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munteanu:Desktop:Suport%20Prezentare%20GPeC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munteanu:Desktop:Suport%20Prezentare%20GPeC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munteanu:Desktop:Suport%20Prezentare%20GPeC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munteanu:Desktop:Suport%20Prezentare%20GPeC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munteanu:Desktop:Suport%20Prezentare%20GPeC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munteanu:Desktop:Suport%20Prezentare%20GPeC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imunteanu:Desktop:Suport%20Prezentare%20GPeC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2075313502479"/>
          <c:y val="0.0291060195766629"/>
          <c:w val="0.956027765474568"/>
          <c:h val="0.914760942668344"/>
        </c:manualLayout>
      </c:layout>
      <c:bubbleChart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Facebook Page Likes</c:v>
                </c:pt>
              </c:strCache>
            </c:strRef>
          </c:tx>
          <c:invertIfNegative val="0"/>
          <c:xVal>
            <c:numRef>
              <c:f>Sheet2!$B$2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xVal>
          <c:yVal>
            <c:numRef>
              <c:f>Sheet2!$C$2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Sheet2!$D$2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Youtube Video Advertising TrueView In Stream</c:v>
                </c:pt>
              </c:strCache>
            </c:strRef>
          </c:tx>
          <c:invertIfNegative val="0"/>
          <c:xVal>
            <c:numRef>
              <c:f>Sheet2!$B$3</c:f>
              <c:numCache>
                <c:formatCode>General</c:formatCode>
                <c:ptCount val="1"/>
                <c:pt idx="0">
                  <c:v>25.0</c:v>
                </c:pt>
              </c:numCache>
            </c:numRef>
          </c:xVal>
          <c:yVal>
            <c:numRef>
              <c:f>Sheet2!$C$3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Sheet2!$D$3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Google Display Advertising (New) - Negativ 1st Visits</c:v>
                </c:pt>
              </c:strCache>
            </c:strRef>
          </c:tx>
          <c:invertIfNegative val="0"/>
          <c:xVal>
            <c:numRef>
              <c:f>Sheet2!$B$4</c:f>
              <c:numCache>
                <c:formatCode>General</c:formatCode>
                <c:ptCount val="1"/>
                <c:pt idx="0">
                  <c:v>33.0</c:v>
                </c:pt>
              </c:numCache>
            </c:numRef>
          </c:xVal>
          <c:yVal>
            <c:numRef>
              <c:f>Sheet2!$C$4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Sheet2!$D$4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Video Advertising in Display (YouTube)</c:v>
                </c:pt>
              </c:strCache>
            </c:strRef>
          </c:tx>
          <c:invertIfNegative val="0"/>
          <c:xVal>
            <c:numRef>
              <c:f>Sheet2!$B$5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Sheet2!$C$5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Sheet2!$D$5</c:f>
              <c:numCache>
                <c:formatCode>0%</c:formatCode>
                <c:ptCount val="1"/>
                <c:pt idx="0">
                  <c:v>0.8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Google Display Advertising</c:v>
                </c:pt>
              </c:strCache>
            </c:strRef>
          </c:tx>
          <c:invertIfNegative val="0"/>
          <c:xVal>
            <c:numRef>
              <c:f>Sheet2!$B$6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xVal>
          <c:yVal>
            <c:numRef>
              <c:f>Sheet2!$C$6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Sheet2!$D$6</c:f>
              <c:numCache>
                <c:formatCode>0%</c:formatCode>
                <c:ptCount val="1"/>
                <c:pt idx="0">
                  <c:v>0.99</c:v>
                </c:pt>
              </c:numCache>
            </c:numRef>
          </c:bubbleSize>
          <c:bubble3D val="0"/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Google Search Traditional</c:v>
                </c:pt>
              </c:strCache>
            </c:strRef>
          </c:tx>
          <c:invertIfNegative val="0"/>
          <c:xVal>
            <c:numRef>
              <c:f>Sheet2!$B$7</c:f>
              <c:numCache>
                <c:formatCode>General</c:formatCode>
                <c:ptCount val="1"/>
                <c:pt idx="0">
                  <c:v>50.0</c:v>
                </c:pt>
              </c:numCache>
            </c:numRef>
          </c:xVal>
          <c:yVal>
            <c:numRef>
              <c:f>Sheet2!$C$7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Sheet2!$D$7</c:f>
              <c:numCache>
                <c:formatCode>0%</c:formatCode>
                <c:ptCount val="1"/>
                <c:pt idx="0">
                  <c:v>0.6</c:v>
                </c:pt>
              </c:numCache>
            </c:numRef>
          </c:bubbleSize>
          <c:bubble3D val="0"/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Facebook Custom Audience - New</c:v>
                </c:pt>
              </c:strCache>
            </c:strRef>
          </c:tx>
          <c:invertIfNegative val="0"/>
          <c:xVal>
            <c:numRef>
              <c:f>Sheet2!$B$8</c:f>
              <c:numCache>
                <c:formatCode>General</c:formatCode>
                <c:ptCount val="1"/>
                <c:pt idx="0">
                  <c:v>45.0</c:v>
                </c:pt>
              </c:numCache>
            </c:numRef>
          </c:xVal>
          <c:yVal>
            <c:numRef>
              <c:f>Sheet2!$C$8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Sheet2!$D$8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Youtube In-Search Video Ads (non-brand)</c:v>
                </c:pt>
              </c:strCache>
            </c:strRef>
          </c:tx>
          <c:invertIfNegative val="0"/>
          <c:xVal>
            <c:numRef>
              <c:f>Sheet2!$B$9</c:f>
              <c:numCache>
                <c:formatCode>General</c:formatCode>
                <c:ptCount val="1"/>
                <c:pt idx="0">
                  <c:v>20.0</c:v>
                </c:pt>
              </c:numCache>
            </c:numRef>
          </c:xVal>
          <c:yVal>
            <c:numRef>
              <c:f>Sheet2!$C$9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Sheet2!$D$9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Google Remarketing for Partner Property</c:v>
                </c:pt>
              </c:strCache>
            </c:strRef>
          </c:tx>
          <c:invertIfNegative val="0"/>
          <c:xVal>
            <c:numRef>
              <c:f>Sheet2!$B$10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Sheet2!$C$10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Sheet2!$D$10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Facebook Traditional *Clicks to Website</c:v>
                </c:pt>
              </c:strCache>
            </c:strRef>
          </c:tx>
          <c:invertIfNegative val="0"/>
          <c:xVal>
            <c:numRef>
              <c:f>Sheet2!$B$11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Sheet2!$C$11</c:f>
              <c:numCache>
                <c:formatCode>General</c:formatCode>
                <c:ptCount val="1"/>
                <c:pt idx="0">
                  <c:v>60.0</c:v>
                </c:pt>
              </c:numCache>
            </c:numRef>
          </c:yVal>
          <c:bubbleSize>
            <c:numRef>
              <c:f>Sheet2!$D$11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10"/>
          <c:order val="10"/>
          <c:tx>
            <c:strRef>
              <c:f>Sheet2!$A$12</c:f>
              <c:strCache>
                <c:ptCount val="1"/>
                <c:pt idx="0">
                  <c:v>Facebook Engagement Ads - Fans</c:v>
                </c:pt>
              </c:strCache>
            </c:strRef>
          </c:tx>
          <c:invertIfNegative val="0"/>
          <c:xVal>
            <c:numRef>
              <c:f>Sheet2!$B$12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Sheet2!$C$12</c:f>
              <c:numCache>
                <c:formatCode>General</c:formatCode>
                <c:ptCount val="1"/>
                <c:pt idx="0">
                  <c:v>50.0</c:v>
                </c:pt>
              </c:numCache>
            </c:numRef>
          </c:yVal>
          <c:bubbleSize>
            <c:numRef>
              <c:f>Sheet2!$D$12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11"/>
          <c:order val="11"/>
          <c:tx>
            <c:strRef>
              <c:f>Sheet2!$A$13</c:f>
              <c:strCache>
                <c:ptCount val="1"/>
                <c:pt idx="0">
                  <c:v>Remarketing in Google Display Network</c:v>
                </c:pt>
              </c:strCache>
            </c:strRef>
          </c:tx>
          <c:invertIfNegative val="0"/>
          <c:xVal>
            <c:numRef>
              <c:f>Sheet2!$B$13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Sheet2!$C$13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Sheet2!$D$13</c:f>
              <c:numCache>
                <c:formatCode>0%</c:formatCode>
                <c:ptCount val="1"/>
                <c:pt idx="0">
                  <c:v>0.4</c:v>
                </c:pt>
              </c:numCache>
            </c:numRef>
          </c:bubbleSize>
          <c:bubble3D val="0"/>
        </c:ser>
        <c:ser>
          <c:idx val="12"/>
          <c:order val="12"/>
          <c:tx>
            <c:strRef>
              <c:f>Sheet2!$A$14</c:f>
              <c:strCache>
                <c:ptCount val="1"/>
                <c:pt idx="0">
                  <c:v>Remarketing in Facebook</c:v>
                </c:pt>
              </c:strCache>
            </c:strRef>
          </c:tx>
          <c:invertIfNegative val="0"/>
          <c:xVal>
            <c:numRef>
              <c:f>Sheet2!$B$14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Sheet2!$C$14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Sheet2!$D$14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3"/>
          <c:order val="13"/>
          <c:tx>
            <c:strRef>
              <c:f>Sheet2!$A$15</c:f>
              <c:strCache>
                <c:ptCount val="1"/>
                <c:pt idx="0">
                  <c:v>Youtube In-Search Video Ads (brand)</c:v>
                </c:pt>
              </c:strCache>
            </c:strRef>
          </c:tx>
          <c:invertIfNegative val="0"/>
          <c:xVal>
            <c:numRef>
              <c:f>Sheet2!$B$15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Sheet2!$C$15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Sheet2!$D$15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ser>
          <c:idx val="14"/>
          <c:order val="14"/>
          <c:tx>
            <c:strRef>
              <c:f>Sheet2!$A$16</c:f>
              <c:strCache>
                <c:ptCount val="1"/>
                <c:pt idx="0">
                  <c:v>Remarketing in Google Search</c:v>
                </c:pt>
              </c:strCache>
            </c:strRef>
          </c:tx>
          <c:invertIfNegative val="0"/>
          <c:xVal>
            <c:numRef>
              <c:f>Sheet2!$B$16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Sheet2!$D$16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5"/>
          <c:order val="15"/>
          <c:tx>
            <c:strRef>
              <c:f>Sheet2!$A$17</c:f>
              <c:strCache>
                <c:ptCount val="1"/>
                <c:pt idx="0">
                  <c:v>Youtube Video Advertising TrueView In Stream RMKT</c:v>
                </c:pt>
              </c:strCache>
            </c:strRef>
          </c:tx>
          <c:invertIfNegative val="0"/>
          <c:xVal>
            <c:numRef>
              <c:f>Sheet2!$B$17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Sheet2!$C$17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Sheet2!$D$17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ser>
          <c:idx val="16"/>
          <c:order val="16"/>
          <c:tx>
            <c:strRef>
              <c:f>Sheet2!$A$18</c:f>
              <c:strCache>
                <c:ptCount val="1"/>
                <c:pt idx="0">
                  <c:v>Google Search Brand</c:v>
                </c:pt>
              </c:strCache>
            </c:strRef>
          </c:tx>
          <c:invertIfNegative val="0"/>
          <c:xVal>
            <c:numRef>
              <c:f>Sheet2!$B$18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Sheet2!$C$18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Sheet2!$D$18</c:f>
              <c:numCache>
                <c:formatCode>0%</c:formatCode>
                <c:ptCount val="1"/>
                <c:pt idx="0">
                  <c:v>0.15</c:v>
                </c:pt>
              </c:numCache>
            </c:numRef>
          </c:bubbleSize>
          <c:bubble3D val="0"/>
        </c:ser>
        <c:ser>
          <c:idx val="17"/>
          <c:order val="17"/>
          <c:tx>
            <c:strRef>
              <c:f>Sheet2!$A$19</c:f>
              <c:strCache>
                <c:ptCount val="1"/>
                <c:pt idx="0">
                  <c:v>Remarketing in Google Display Network from Youtube Actions</c:v>
                </c:pt>
              </c:strCache>
            </c:strRef>
          </c:tx>
          <c:invertIfNegative val="0"/>
          <c:xVal>
            <c:numRef>
              <c:f>Sheet2!$B$19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Sheet2!$C$19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Sheet2!$D$19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ser>
          <c:idx val="18"/>
          <c:order val="18"/>
          <c:tx>
            <c:strRef>
              <c:f>Sheet2!$A$20</c:f>
              <c:strCache>
                <c:ptCount val="1"/>
                <c:pt idx="0">
                  <c:v>Facebook Custom Audience - Customers</c:v>
                </c:pt>
              </c:strCache>
            </c:strRef>
          </c:tx>
          <c:invertIfNegative val="0"/>
          <c:xVal>
            <c:numRef>
              <c:f>Sheet2!$B$20</c:f>
              <c:numCache>
                <c:formatCode>General</c:formatCode>
                <c:ptCount val="1"/>
                <c:pt idx="0">
                  <c:v>90.0</c:v>
                </c:pt>
              </c:numCache>
            </c:numRef>
          </c:xVal>
          <c:yVal>
            <c:numRef>
              <c:f>Sheet2!$C$20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Sheet2!$D$20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70386648"/>
        <c:axId val="2070389656"/>
      </c:bubbleChart>
      <c:valAx>
        <c:axId val="2070386648"/>
        <c:scaling>
          <c:orientation val="minMax"/>
          <c:max val="100.0"/>
          <c:min val="1.0"/>
        </c:scaling>
        <c:delete val="1"/>
        <c:axPos val="b"/>
        <c:numFmt formatCode="General" sourceLinked="1"/>
        <c:majorTickMark val="out"/>
        <c:minorTickMark val="none"/>
        <c:tickLblPos val="nextTo"/>
        <c:crossAx val="2070389656"/>
        <c:crosses val="autoZero"/>
        <c:crossBetween val="midCat"/>
      </c:valAx>
      <c:valAx>
        <c:axId val="2070389656"/>
        <c:scaling>
          <c:orientation val="minMax"/>
          <c:max val="110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2070386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2075313502479"/>
          <c:y val="0.0291060195766629"/>
          <c:w val="0.956027765474568"/>
          <c:h val="0.914760942668344"/>
        </c:manualLayout>
      </c:layout>
      <c:bubbleChart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Facebook Page Likes</c:v>
                </c:pt>
              </c:strCache>
            </c:strRef>
          </c:tx>
          <c:invertIfNegative val="0"/>
          <c:xVal>
            <c:numRef>
              <c:f>Sheet2!$B$2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xVal>
          <c:yVal>
            <c:numRef>
              <c:f>Sheet2!$C$2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Sheet2!$D$2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Youtube Video Advertising TrueView In Stream</c:v>
                </c:pt>
              </c:strCache>
            </c:strRef>
          </c:tx>
          <c:invertIfNegative val="0"/>
          <c:xVal>
            <c:numRef>
              <c:f>Sheet2!$B$3</c:f>
              <c:numCache>
                <c:formatCode>General</c:formatCode>
                <c:ptCount val="1"/>
                <c:pt idx="0">
                  <c:v>25.0</c:v>
                </c:pt>
              </c:numCache>
            </c:numRef>
          </c:xVal>
          <c:yVal>
            <c:numRef>
              <c:f>Sheet2!$C$3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Sheet2!$D$3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Google Display Advertising (New) - Negativ 1st Visits</c:v>
                </c:pt>
              </c:strCache>
            </c:strRef>
          </c:tx>
          <c:invertIfNegative val="0"/>
          <c:xVal>
            <c:numRef>
              <c:f>Sheet2!$B$4</c:f>
              <c:numCache>
                <c:formatCode>General</c:formatCode>
                <c:ptCount val="1"/>
                <c:pt idx="0">
                  <c:v>33.0</c:v>
                </c:pt>
              </c:numCache>
            </c:numRef>
          </c:xVal>
          <c:yVal>
            <c:numRef>
              <c:f>Sheet2!$C$4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Sheet2!$D$4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Video Advertising in Display (YouTube)</c:v>
                </c:pt>
              </c:strCache>
            </c:strRef>
          </c:tx>
          <c:invertIfNegative val="0"/>
          <c:xVal>
            <c:numRef>
              <c:f>Sheet2!$B$5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Sheet2!$C$5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Sheet2!$D$5</c:f>
              <c:numCache>
                <c:formatCode>0%</c:formatCode>
                <c:ptCount val="1"/>
                <c:pt idx="0">
                  <c:v>0.8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Google Display Advertising</c:v>
                </c:pt>
              </c:strCache>
            </c:strRef>
          </c:tx>
          <c:invertIfNegative val="0"/>
          <c:xVal>
            <c:numRef>
              <c:f>Sheet2!$B$6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xVal>
          <c:yVal>
            <c:numRef>
              <c:f>Sheet2!$C$6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Sheet2!$D$6</c:f>
              <c:numCache>
                <c:formatCode>0%</c:formatCode>
                <c:ptCount val="1"/>
                <c:pt idx="0">
                  <c:v>0.99</c:v>
                </c:pt>
              </c:numCache>
            </c:numRef>
          </c:bubbleSize>
          <c:bubble3D val="0"/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Google Search Traditional</c:v>
                </c:pt>
              </c:strCache>
            </c:strRef>
          </c:tx>
          <c:invertIfNegative val="0"/>
          <c:xVal>
            <c:numRef>
              <c:f>Sheet2!$B$7</c:f>
              <c:numCache>
                <c:formatCode>General</c:formatCode>
                <c:ptCount val="1"/>
                <c:pt idx="0">
                  <c:v>50.0</c:v>
                </c:pt>
              </c:numCache>
            </c:numRef>
          </c:xVal>
          <c:yVal>
            <c:numRef>
              <c:f>Sheet2!$C$7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Sheet2!$D$7</c:f>
              <c:numCache>
                <c:formatCode>0%</c:formatCode>
                <c:ptCount val="1"/>
                <c:pt idx="0">
                  <c:v>0.6</c:v>
                </c:pt>
              </c:numCache>
            </c:numRef>
          </c:bubbleSize>
          <c:bubble3D val="0"/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Facebook Custom Audience - New</c:v>
                </c:pt>
              </c:strCache>
            </c:strRef>
          </c:tx>
          <c:invertIfNegative val="0"/>
          <c:xVal>
            <c:numRef>
              <c:f>Sheet2!$B$8</c:f>
              <c:numCache>
                <c:formatCode>General</c:formatCode>
                <c:ptCount val="1"/>
                <c:pt idx="0">
                  <c:v>45.0</c:v>
                </c:pt>
              </c:numCache>
            </c:numRef>
          </c:xVal>
          <c:yVal>
            <c:numRef>
              <c:f>Sheet2!$C$8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Sheet2!$D$8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Youtube In-Search Video Ads (non-brand)</c:v>
                </c:pt>
              </c:strCache>
            </c:strRef>
          </c:tx>
          <c:invertIfNegative val="0"/>
          <c:xVal>
            <c:numRef>
              <c:f>Sheet2!$B$9</c:f>
              <c:numCache>
                <c:formatCode>General</c:formatCode>
                <c:ptCount val="1"/>
                <c:pt idx="0">
                  <c:v>20.0</c:v>
                </c:pt>
              </c:numCache>
            </c:numRef>
          </c:xVal>
          <c:yVal>
            <c:numRef>
              <c:f>Sheet2!$C$9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Sheet2!$D$9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Google Remarketing for Partner Property</c:v>
                </c:pt>
              </c:strCache>
            </c:strRef>
          </c:tx>
          <c:invertIfNegative val="0"/>
          <c:xVal>
            <c:numRef>
              <c:f>Sheet2!$B$10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Sheet2!$C$10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Sheet2!$D$10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Facebook Traditional *Clicks to Website</c:v>
                </c:pt>
              </c:strCache>
            </c:strRef>
          </c:tx>
          <c:invertIfNegative val="0"/>
          <c:xVal>
            <c:numRef>
              <c:f>Sheet2!$B$11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Sheet2!$C$11</c:f>
              <c:numCache>
                <c:formatCode>General</c:formatCode>
                <c:ptCount val="1"/>
                <c:pt idx="0">
                  <c:v>60.0</c:v>
                </c:pt>
              </c:numCache>
            </c:numRef>
          </c:yVal>
          <c:bubbleSize>
            <c:numRef>
              <c:f>Sheet2!$D$11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10"/>
          <c:order val="10"/>
          <c:tx>
            <c:strRef>
              <c:f>Sheet2!$A$12</c:f>
              <c:strCache>
                <c:ptCount val="1"/>
                <c:pt idx="0">
                  <c:v>Facebook Engagement Ads - Fans</c:v>
                </c:pt>
              </c:strCache>
            </c:strRef>
          </c:tx>
          <c:invertIfNegative val="0"/>
          <c:xVal>
            <c:numRef>
              <c:f>Sheet2!$B$12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Sheet2!$C$12</c:f>
              <c:numCache>
                <c:formatCode>General</c:formatCode>
                <c:ptCount val="1"/>
                <c:pt idx="0">
                  <c:v>50.0</c:v>
                </c:pt>
              </c:numCache>
            </c:numRef>
          </c:yVal>
          <c:bubbleSize>
            <c:numRef>
              <c:f>Sheet2!$D$12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11"/>
          <c:order val="11"/>
          <c:tx>
            <c:strRef>
              <c:f>Sheet2!$A$13</c:f>
              <c:strCache>
                <c:ptCount val="1"/>
                <c:pt idx="0">
                  <c:v>Remarketing in Google Display Network</c:v>
                </c:pt>
              </c:strCache>
            </c:strRef>
          </c:tx>
          <c:invertIfNegative val="0"/>
          <c:xVal>
            <c:numRef>
              <c:f>Sheet2!$B$13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Sheet2!$C$13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Sheet2!$D$13</c:f>
              <c:numCache>
                <c:formatCode>0%</c:formatCode>
                <c:ptCount val="1"/>
                <c:pt idx="0">
                  <c:v>0.4</c:v>
                </c:pt>
              </c:numCache>
            </c:numRef>
          </c:bubbleSize>
          <c:bubble3D val="0"/>
        </c:ser>
        <c:ser>
          <c:idx val="12"/>
          <c:order val="12"/>
          <c:tx>
            <c:strRef>
              <c:f>Sheet2!$A$14</c:f>
              <c:strCache>
                <c:ptCount val="1"/>
                <c:pt idx="0">
                  <c:v>Remarketing in Facebook</c:v>
                </c:pt>
              </c:strCache>
            </c:strRef>
          </c:tx>
          <c:invertIfNegative val="0"/>
          <c:xVal>
            <c:numRef>
              <c:f>Sheet2!$B$14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Sheet2!$C$14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Sheet2!$D$14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3"/>
          <c:order val="13"/>
          <c:tx>
            <c:strRef>
              <c:f>Sheet2!$A$15</c:f>
              <c:strCache>
                <c:ptCount val="1"/>
                <c:pt idx="0">
                  <c:v>Youtube In-Search Video Ads (brand)</c:v>
                </c:pt>
              </c:strCache>
            </c:strRef>
          </c:tx>
          <c:invertIfNegative val="0"/>
          <c:xVal>
            <c:numRef>
              <c:f>Sheet2!$B$15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Sheet2!$C$15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Sheet2!$D$15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ser>
          <c:idx val="14"/>
          <c:order val="14"/>
          <c:tx>
            <c:strRef>
              <c:f>Sheet2!$A$16</c:f>
              <c:strCache>
                <c:ptCount val="1"/>
                <c:pt idx="0">
                  <c:v>Remarketing in Google Search</c:v>
                </c:pt>
              </c:strCache>
            </c:strRef>
          </c:tx>
          <c:invertIfNegative val="0"/>
          <c:xVal>
            <c:numRef>
              <c:f>Sheet2!$B$16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Sheet2!$D$16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5"/>
          <c:order val="15"/>
          <c:tx>
            <c:strRef>
              <c:f>Sheet2!$A$17</c:f>
              <c:strCache>
                <c:ptCount val="1"/>
                <c:pt idx="0">
                  <c:v>Youtube Video Advertising TrueView In Stream RMKT</c:v>
                </c:pt>
              </c:strCache>
            </c:strRef>
          </c:tx>
          <c:invertIfNegative val="0"/>
          <c:xVal>
            <c:numRef>
              <c:f>Sheet2!$B$17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Sheet2!$C$17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Sheet2!$D$17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ser>
          <c:idx val="16"/>
          <c:order val="16"/>
          <c:tx>
            <c:strRef>
              <c:f>Sheet2!$A$18</c:f>
              <c:strCache>
                <c:ptCount val="1"/>
                <c:pt idx="0">
                  <c:v>Google Search Brand</c:v>
                </c:pt>
              </c:strCache>
            </c:strRef>
          </c:tx>
          <c:invertIfNegative val="0"/>
          <c:xVal>
            <c:numRef>
              <c:f>Sheet2!$B$18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Sheet2!$C$18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Sheet2!$D$18</c:f>
              <c:numCache>
                <c:formatCode>0%</c:formatCode>
                <c:ptCount val="1"/>
                <c:pt idx="0">
                  <c:v>0.15</c:v>
                </c:pt>
              </c:numCache>
            </c:numRef>
          </c:bubbleSize>
          <c:bubble3D val="0"/>
        </c:ser>
        <c:ser>
          <c:idx val="17"/>
          <c:order val="17"/>
          <c:tx>
            <c:strRef>
              <c:f>Sheet2!$A$19</c:f>
              <c:strCache>
                <c:ptCount val="1"/>
                <c:pt idx="0">
                  <c:v>Remarketing in Google Display Network from Youtube Actions</c:v>
                </c:pt>
              </c:strCache>
            </c:strRef>
          </c:tx>
          <c:invertIfNegative val="0"/>
          <c:xVal>
            <c:numRef>
              <c:f>Sheet2!$B$19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Sheet2!$C$19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Sheet2!$D$19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ser>
          <c:idx val="18"/>
          <c:order val="18"/>
          <c:tx>
            <c:strRef>
              <c:f>Sheet2!$A$20</c:f>
              <c:strCache>
                <c:ptCount val="1"/>
                <c:pt idx="0">
                  <c:v>Facebook Custom Audience - Customers</c:v>
                </c:pt>
              </c:strCache>
            </c:strRef>
          </c:tx>
          <c:invertIfNegative val="0"/>
          <c:xVal>
            <c:numRef>
              <c:f>Sheet2!$B$20</c:f>
              <c:numCache>
                <c:formatCode>General</c:formatCode>
                <c:ptCount val="1"/>
                <c:pt idx="0">
                  <c:v>90.0</c:v>
                </c:pt>
              </c:numCache>
            </c:numRef>
          </c:xVal>
          <c:yVal>
            <c:numRef>
              <c:f>Sheet2!$C$20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Sheet2!$D$20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44410632"/>
        <c:axId val="2144407640"/>
      </c:bubbleChart>
      <c:valAx>
        <c:axId val="2144410632"/>
        <c:scaling>
          <c:orientation val="minMax"/>
          <c:max val="100.0"/>
          <c:min val="1.0"/>
        </c:scaling>
        <c:delete val="1"/>
        <c:axPos val="b"/>
        <c:numFmt formatCode="General" sourceLinked="1"/>
        <c:majorTickMark val="out"/>
        <c:minorTickMark val="none"/>
        <c:tickLblPos val="nextTo"/>
        <c:crossAx val="2144407640"/>
        <c:crosses val="autoZero"/>
        <c:crossBetween val="midCat"/>
      </c:valAx>
      <c:valAx>
        <c:axId val="2144407640"/>
        <c:scaling>
          <c:orientation val="minMax"/>
          <c:max val="110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2144410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2075313502479"/>
          <c:y val="0.0291060195766629"/>
          <c:w val="0.964350014349691"/>
          <c:h val="0.914760942668344"/>
        </c:manualLayout>
      </c:layout>
      <c:bubbleChart>
        <c:varyColors val="0"/>
        <c:ser>
          <c:idx val="2"/>
          <c:order val="0"/>
          <c:tx>
            <c:strRef>
              <c:f>Sheet2!$A$4</c:f>
              <c:strCache>
                <c:ptCount val="1"/>
                <c:pt idx="0">
                  <c:v>Google Display Advertising (New) - Negativ 1st Visits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314651011814733"/>
                  <c:y val="-0.058184323320901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Sheet2!$B$4</c:f>
              <c:numCache>
                <c:formatCode>General</c:formatCode>
                <c:ptCount val="1"/>
                <c:pt idx="0">
                  <c:v>33.0</c:v>
                </c:pt>
              </c:numCache>
            </c:numRef>
          </c:xVal>
          <c:yVal>
            <c:numRef>
              <c:f>Sheet2!$C$4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Sheet2!$D$4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4"/>
          <c:order val="1"/>
          <c:tx>
            <c:strRef>
              <c:f>Sheet2!$A$6</c:f>
              <c:strCache>
                <c:ptCount val="1"/>
                <c:pt idx="0">
                  <c:v>Google Display Advertising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Sheet2!$B$6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xVal>
          <c:yVal>
            <c:numRef>
              <c:f>Sheet2!$C$6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Sheet2!$D$6</c:f>
              <c:numCache>
                <c:formatCode>0%</c:formatCode>
                <c:ptCount val="1"/>
                <c:pt idx="0">
                  <c:v>0.99</c:v>
                </c:pt>
              </c:numCache>
            </c:numRef>
          </c:bubbleSize>
          <c:bubble3D val="0"/>
        </c:ser>
        <c:ser>
          <c:idx val="5"/>
          <c:order val="2"/>
          <c:tx>
            <c:strRef>
              <c:f>Sheet2!$A$7</c:f>
              <c:strCache>
                <c:ptCount val="1"/>
                <c:pt idx="0">
                  <c:v>Google Search Traditional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199845983055368"/>
                  <c:y val="-0.0021549749378111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Sheet2!$B$7</c:f>
              <c:numCache>
                <c:formatCode>General</c:formatCode>
                <c:ptCount val="1"/>
                <c:pt idx="0">
                  <c:v>50.0</c:v>
                </c:pt>
              </c:numCache>
            </c:numRef>
          </c:xVal>
          <c:yVal>
            <c:numRef>
              <c:f>Sheet2!$C$7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Sheet2!$D$7</c:f>
              <c:numCache>
                <c:formatCode>0%</c:formatCode>
                <c:ptCount val="1"/>
                <c:pt idx="0">
                  <c:v>0.6</c:v>
                </c:pt>
              </c:numCache>
            </c:numRef>
          </c:bubbleSize>
          <c:bubble3D val="0"/>
        </c:ser>
        <c:ser>
          <c:idx val="8"/>
          <c:order val="3"/>
          <c:tx>
            <c:strRef>
              <c:f>Sheet2!$A$10</c:f>
              <c:strCache>
                <c:ptCount val="1"/>
                <c:pt idx="0">
                  <c:v>Google Remarketing for Partner Property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45026240094791"/>
                  <c:y val="0.099128847139313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Sheet2!$B$10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Sheet2!$C$10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Sheet2!$D$10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11"/>
          <c:order val="4"/>
          <c:tx>
            <c:strRef>
              <c:f>Sheet2!$A$13</c:f>
              <c:strCache>
                <c:ptCount val="1"/>
                <c:pt idx="0">
                  <c:v>Remarketing in Google Display Network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Sheet2!$B$13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Sheet2!$C$13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Sheet2!$D$13</c:f>
              <c:numCache>
                <c:formatCode>0%</c:formatCode>
                <c:ptCount val="1"/>
                <c:pt idx="0">
                  <c:v>0.4</c:v>
                </c:pt>
              </c:numCache>
            </c:numRef>
          </c:bubbleSize>
          <c:bubble3D val="0"/>
        </c:ser>
        <c:ser>
          <c:idx val="14"/>
          <c:order val="5"/>
          <c:tx>
            <c:strRef>
              <c:f>Sheet2!$A$16</c:f>
              <c:strCache>
                <c:ptCount val="1"/>
                <c:pt idx="0">
                  <c:v>Remarketing in Google Search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0456214062328415"/>
                  <c:y val="-0.0021549749378110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Sheet2!$B$16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Sheet2!$D$16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6"/>
          <c:order val="6"/>
          <c:tx>
            <c:strRef>
              <c:f>Sheet2!$A$18</c:f>
              <c:strCache>
                <c:ptCount val="1"/>
                <c:pt idx="0">
                  <c:v>Google Search Brand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256345009029693"/>
                  <c:y val="-0.0043099498756223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Sheet2!$C$18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Sheet2!$D$18</c:f>
              <c:numCache>
                <c:formatCode>0%</c:formatCode>
                <c:ptCount val="1"/>
                <c:pt idx="0">
                  <c:v>0.15</c:v>
                </c:pt>
              </c:numCache>
            </c:numRef>
          </c:bubbleSize>
          <c:bubble3D val="0"/>
        </c:ser>
        <c:ser>
          <c:idx val="17"/>
          <c:order val="7"/>
          <c:tx>
            <c:strRef>
              <c:f>Sheet2!$A$19</c:f>
              <c:strCache>
                <c:ptCount val="1"/>
                <c:pt idx="0">
                  <c:v>Remarketing in Google Display Network from Youtube Actions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Sheet2!$B$19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Sheet2!$C$19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Sheet2!$D$19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dLbls>
          <c:dLblPos val="l"/>
          <c:showLegendKey val="0"/>
          <c:showVal val="0"/>
          <c:showCatName val="0"/>
          <c:showSerName val="1"/>
          <c:showPercent val="0"/>
          <c:showBubbleSize val="0"/>
        </c:dLbls>
        <c:bubbleScale val="100"/>
        <c:showNegBubbles val="0"/>
        <c:axId val="-2147017336"/>
        <c:axId val="-2147013736"/>
      </c:bubbleChart>
      <c:valAx>
        <c:axId val="-2147017336"/>
        <c:scaling>
          <c:orientation val="minMax"/>
          <c:max val="100.0"/>
          <c:min val="1.0"/>
        </c:scaling>
        <c:delete val="1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47013736"/>
        <c:crosses val="autoZero"/>
        <c:crossBetween val="midCat"/>
      </c:valAx>
      <c:valAx>
        <c:axId val="-2147013736"/>
        <c:scaling>
          <c:orientation val="minMax"/>
          <c:max val="110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-2147017336"/>
        <c:crosses val="autoZero"/>
        <c:crossBetween val="midCat"/>
      </c:valAx>
      <c:spPr>
        <a:effectLst/>
      </c:spPr>
    </c:plotArea>
    <c:plotVisOnly val="1"/>
    <c:dispBlanksAs val="gap"/>
    <c:showDLblsOverMax val="0"/>
  </c:chart>
  <c:spPr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2075313502479"/>
          <c:y val="0.0291060195766629"/>
          <c:w val="0.960480694094828"/>
          <c:h val="0.914760942668344"/>
        </c:manualLayout>
      </c:layout>
      <c:bubbleChart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Facebook Page Likes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448947641982048"/>
                  <c:y val="0.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xVal>
          <c:yVal>
            <c:numRef>
              <c:f>Sheet2!$C$2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Sheet2!$D$2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6"/>
          <c:order val="1"/>
          <c:tx>
            <c:strRef>
              <c:f>Sheet2!$A$8</c:f>
              <c:strCache>
                <c:ptCount val="1"/>
                <c:pt idx="0">
                  <c:v>Facebook Custom Audience - New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Sheet2!$B$8</c:f>
              <c:numCache>
                <c:formatCode>General</c:formatCode>
                <c:ptCount val="1"/>
                <c:pt idx="0">
                  <c:v>45.0</c:v>
                </c:pt>
              </c:numCache>
            </c:numRef>
          </c:xVal>
          <c:yVal>
            <c:numRef>
              <c:f>Sheet2!$C$8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Sheet2!$D$8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9"/>
          <c:order val="2"/>
          <c:tx>
            <c:strRef>
              <c:f>Sheet2!$A$11</c:f>
              <c:strCache>
                <c:ptCount val="1"/>
                <c:pt idx="0">
                  <c:v>Facebook Traditional *Clicks to Website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299298427988032"/>
                  <c:y val="-0.01120600034553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Sheet2!$B$11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Sheet2!$C$11</c:f>
              <c:numCache>
                <c:formatCode>General</c:formatCode>
                <c:ptCount val="1"/>
                <c:pt idx="0">
                  <c:v>60.0</c:v>
                </c:pt>
              </c:numCache>
            </c:numRef>
          </c:yVal>
          <c:bubbleSize>
            <c:numRef>
              <c:f>Sheet2!$D$11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10"/>
          <c:order val="3"/>
          <c:tx>
            <c:strRef>
              <c:f>Sheet2!$A$12</c:f>
              <c:strCache>
                <c:ptCount val="1"/>
                <c:pt idx="0">
                  <c:v>Facebook Engagement Ads - Fans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5.4870744592949E-17"/>
                  <c:y val="0.013447200414639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Sheet2!$C$12</c:f>
              <c:numCache>
                <c:formatCode>General</c:formatCode>
                <c:ptCount val="1"/>
                <c:pt idx="0">
                  <c:v>50.0</c:v>
                </c:pt>
              </c:numCache>
            </c:numRef>
          </c:yVal>
          <c:bubbleSize>
            <c:numRef>
              <c:f>Sheet2!$D$12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12"/>
          <c:order val="4"/>
          <c:tx>
            <c:strRef>
              <c:f>Sheet2!$A$14</c:f>
              <c:strCache>
                <c:ptCount val="1"/>
                <c:pt idx="0">
                  <c:v>Remarketing in Facebook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Sheet2!$B$14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Sheet2!$C$14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Sheet2!$D$14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8"/>
          <c:order val="5"/>
          <c:tx>
            <c:strRef>
              <c:f>Sheet2!$A$20</c:f>
              <c:strCache>
                <c:ptCount val="1"/>
                <c:pt idx="0">
                  <c:v>Facebook Custom Audience - Customers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55635182553777"/>
                  <c:y val="0.0067236002073198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Sheet2!$B$20</c:f>
              <c:numCache>
                <c:formatCode>General</c:formatCode>
                <c:ptCount val="1"/>
                <c:pt idx="0">
                  <c:v>90.0</c:v>
                </c:pt>
              </c:numCache>
            </c:numRef>
          </c:xVal>
          <c:yVal>
            <c:numRef>
              <c:f>Sheet2!$C$20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Sheet2!$D$20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dLbls>
          <c:dLblPos val="r"/>
          <c:showLegendKey val="0"/>
          <c:showVal val="0"/>
          <c:showCatName val="0"/>
          <c:showSerName val="1"/>
          <c:showPercent val="0"/>
          <c:showBubbleSize val="0"/>
        </c:dLbls>
        <c:bubbleScale val="100"/>
        <c:showNegBubbles val="0"/>
        <c:axId val="2146019144"/>
        <c:axId val="2146022424"/>
      </c:bubbleChart>
      <c:valAx>
        <c:axId val="2146019144"/>
        <c:scaling>
          <c:orientation val="minMax"/>
          <c:max val="100.0"/>
          <c:min val="1.0"/>
        </c:scaling>
        <c:delete val="1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46022424"/>
        <c:crosses val="autoZero"/>
        <c:crossBetween val="midCat"/>
      </c:valAx>
      <c:valAx>
        <c:axId val="2146022424"/>
        <c:scaling>
          <c:orientation val="minMax"/>
          <c:max val="110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2146019144"/>
        <c:crosses val="autoZero"/>
        <c:crossBetween val="midCat"/>
      </c:valAx>
      <c:spPr>
        <a:effectLst/>
      </c:spPr>
    </c:plotArea>
    <c:plotVisOnly val="1"/>
    <c:dispBlanksAs val="gap"/>
    <c:showDLblsOverMax val="0"/>
  </c:chart>
  <c:spPr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2075508980034"/>
          <c:y val="0.0291060497162259"/>
          <c:w val="0.983792438940946"/>
          <c:h val="0.914760942668344"/>
        </c:manualLayout>
      </c:layout>
      <c:bubbleChart>
        <c:varyColors val="0"/>
        <c:ser>
          <c:idx val="2"/>
          <c:order val="0"/>
          <c:tx>
            <c:strRef>
              <c:f>Sheet2!$A$4</c:f>
              <c:strCache>
                <c:ptCount val="1"/>
                <c:pt idx="0">
                  <c:v>Google Display Advertising (New) - Negativ 1st Visits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txPr>
              <a:bodyPr/>
              <a:lstStyle/>
              <a:p>
                <a:pPr algn="l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Sheet2!$B$4</c:f>
              <c:numCache>
                <c:formatCode>General</c:formatCode>
                <c:ptCount val="1"/>
                <c:pt idx="0">
                  <c:v>33.0</c:v>
                </c:pt>
              </c:numCache>
            </c:numRef>
          </c:xVal>
          <c:yVal>
            <c:numRef>
              <c:f>Sheet2!$C$4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Sheet2!$D$4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8"/>
          <c:order val="1"/>
          <c:tx>
            <c:strRef>
              <c:f>Sheet2!$A$10</c:f>
              <c:strCache>
                <c:ptCount val="1"/>
                <c:pt idx="0">
                  <c:v>Google Remarketing for Partner Property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153295423093563"/>
                  <c:y val="0.00651214703436649"/>
                </c:manualLayout>
              </c:layout>
              <c:spPr/>
              <c:txPr>
                <a:bodyPr/>
                <a:lstStyle/>
                <a:p>
                  <a:pPr algn="l"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Sheet2!$B$10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Sheet2!$C$10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Sheet2!$D$10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11"/>
          <c:order val="2"/>
          <c:tx>
            <c:strRef>
              <c:f>Sheet2!$A$13</c:f>
              <c:strCache>
                <c:ptCount val="1"/>
                <c:pt idx="0">
                  <c:v>Remarketing in Google Display Network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337249930805826"/>
                  <c:y val="-0.0086828627124887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Sheet2!$B$13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Sheet2!$C$13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Sheet2!$D$13</c:f>
              <c:numCache>
                <c:formatCode>0%</c:formatCode>
                <c:ptCount val="1"/>
                <c:pt idx="0">
                  <c:v>0.4</c:v>
                </c:pt>
              </c:numCache>
            </c:numRef>
          </c:bubbleSize>
          <c:bubble3D val="0"/>
        </c:ser>
        <c:ser>
          <c:idx val="12"/>
          <c:order val="3"/>
          <c:tx>
            <c:strRef>
              <c:f>Sheet2!$A$14</c:f>
              <c:strCache>
                <c:ptCount val="1"/>
                <c:pt idx="0">
                  <c:v>Remarketing in Facebook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4.73565569888807E-7"/>
                  <c:y val="-0.0532501418919169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Sheet2!$B$14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Sheet2!$C$14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Sheet2!$D$14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4"/>
          <c:order val="4"/>
          <c:tx>
            <c:strRef>
              <c:f>Sheet2!$A$16</c:f>
              <c:strCache>
                <c:ptCount val="1"/>
                <c:pt idx="0">
                  <c:v>Remarketing in Google Search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613181692374228"/>
                  <c:y val="0.0108535783906109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Sheet2!$B$16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Sheet2!$D$16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5"/>
          <c:order val="5"/>
          <c:tx>
            <c:strRef>
              <c:f>Sheet2!$A$17</c:f>
              <c:strCache>
                <c:ptCount val="1"/>
                <c:pt idx="0">
                  <c:v>Youtube Video Advertising TrueView In Stream RMKT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257536310797176"/>
                  <c:y val="0.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Sheet2!$B$17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Sheet2!$C$17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Sheet2!$D$17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ser>
          <c:idx val="17"/>
          <c:order val="6"/>
          <c:tx>
            <c:strRef>
              <c:f>Sheet2!$A$19</c:f>
              <c:strCache>
                <c:ptCount val="1"/>
                <c:pt idx="0">
                  <c:v>Remarketing in Google Display Network from Youtube Actions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153295423093568"/>
                  <c:y val="0.00217071567812218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 algn="l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Sheet2!$C$19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Sheet2!$D$19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bubbleScale val="100"/>
        <c:showNegBubbles val="0"/>
        <c:axId val="-2146930728"/>
        <c:axId val="-2146927256"/>
      </c:bubbleChart>
      <c:valAx>
        <c:axId val="-2146930728"/>
        <c:scaling>
          <c:orientation val="minMax"/>
          <c:max val="100.0"/>
          <c:min val="1.0"/>
        </c:scaling>
        <c:delete val="1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46927256"/>
        <c:crosses val="autoZero"/>
        <c:crossBetween val="midCat"/>
      </c:valAx>
      <c:valAx>
        <c:axId val="-2146927256"/>
        <c:scaling>
          <c:orientation val="minMax"/>
          <c:max val="110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-2146930728"/>
        <c:crosses val="autoZero"/>
        <c:crossBetween val="midCat"/>
      </c:valAx>
      <c:spPr>
        <a:effectLst/>
      </c:spPr>
    </c:plotArea>
    <c:plotVisOnly val="1"/>
    <c:dispBlanksAs val="gap"/>
    <c:showDLblsOverMax val="0"/>
  </c:chart>
  <c:spPr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2075313502479"/>
          <c:y val="0.0291060195766629"/>
          <c:w val="0.958048060004073"/>
          <c:h val="0.914760942668344"/>
        </c:manualLayout>
      </c:layout>
      <c:bubbleChart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Facebook Page Likes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68115590639448"/>
                  <c:y val="-0.14222988927640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xVal>
          <c:yVal>
            <c:numRef>
              <c:f>Sheet2!$C$2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Sheet2!$D$2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Youtube Video Advertising TrueView In Stream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78033985538848"/>
                  <c:y val="-0.157364792695014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Sheet2!$B$3</c:f>
              <c:numCache>
                <c:formatCode>General</c:formatCode>
                <c:ptCount val="1"/>
                <c:pt idx="0">
                  <c:v>25.0</c:v>
                </c:pt>
              </c:numCache>
            </c:numRef>
          </c:xVal>
          <c:yVal>
            <c:numRef>
              <c:f>Sheet2!$C$3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Sheet2!$D$3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Google Display Advertising (New) - Negativ 1st Visits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591114742385785"/>
                  <c:y val="-0.12951994805500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 algn="l">
                  <a:defRPr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Sheet2!$B$4</c:f>
              <c:numCache>
                <c:formatCode>General</c:formatCode>
                <c:ptCount val="1"/>
                <c:pt idx="0">
                  <c:v>33.0</c:v>
                </c:pt>
              </c:numCache>
            </c:numRef>
          </c:xVal>
          <c:yVal>
            <c:numRef>
              <c:f>Sheet2!$C$4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Sheet2!$D$4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Video Advertising in Display (YouTube)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590104301871275"/>
                  <c:y val="-0.0193203636558025"/>
                </c:manualLayout>
              </c:layout>
              <c:spPr/>
              <c:txPr>
                <a:bodyPr/>
                <a:lstStyle/>
                <a:p>
                  <a:pPr algn="l"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Sheet2!$B$5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Sheet2!$C$5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Sheet2!$D$5</c:f>
              <c:numCache>
                <c:formatCode>0%</c:formatCode>
                <c:ptCount val="1"/>
                <c:pt idx="0">
                  <c:v>0.8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Google Display Advertising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849083374369032"/>
                  <c:y val="0.1400764670050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xVal>
          <c:yVal>
            <c:numRef>
              <c:f>Sheet2!$C$6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Sheet2!$D$6</c:f>
              <c:numCache>
                <c:formatCode>0%</c:formatCode>
                <c:ptCount val="1"/>
                <c:pt idx="0">
                  <c:v>0.99</c:v>
                </c:pt>
              </c:numCache>
            </c:numRef>
          </c:bubbleSize>
          <c:bubble3D val="0"/>
        </c:ser>
        <c:ser>
          <c:idx val="6"/>
          <c:order val="5"/>
          <c:tx>
            <c:strRef>
              <c:f>Sheet2!$A$8</c:f>
              <c:strCache>
                <c:ptCount val="1"/>
                <c:pt idx="0">
                  <c:v>Facebook Custom Audience - New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58471763292633"/>
                  <c:y val="0.0076366560854055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 algn="l">
                  <a:defRPr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Sheet2!$B$8</c:f>
              <c:numCache>
                <c:formatCode>General</c:formatCode>
                <c:ptCount val="1"/>
                <c:pt idx="0">
                  <c:v>45.0</c:v>
                </c:pt>
              </c:numCache>
            </c:numRef>
          </c:xVal>
          <c:yVal>
            <c:numRef>
              <c:f>Sheet2!$C$8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Sheet2!$D$8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7"/>
          <c:order val="6"/>
          <c:tx>
            <c:strRef>
              <c:f>Sheet2!$A$9</c:f>
              <c:strCache>
                <c:ptCount val="1"/>
                <c:pt idx="0">
                  <c:v>Youtube In-Search Video Ads (non-brand)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44636638080158"/>
                  <c:y val="0.095689818665807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Sheet2!$B$9</c:f>
              <c:numCache>
                <c:formatCode>General</c:formatCode>
                <c:ptCount val="1"/>
                <c:pt idx="0">
                  <c:v>20.0</c:v>
                </c:pt>
              </c:numCache>
            </c:numRef>
          </c:xVal>
          <c:yVal>
            <c:numRef>
              <c:f>Sheet2!$C$9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Sheet2!$D$9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dLbls>
          <c:dLblPos val="t"/>
          <c:showLegendKey val="0"/>
          <c:showVal val="0"/>
          <c:showCatName val="0"/>
          <c:showSerName val="1"/>
          <c:showPercent val="0"/>
          <c:showBubbleSize val="0"/>
        </c:dLbls>
        <c:bubbleScale val="100"/>
        <c:showNegBubbles val="0"/>
        <c:axId val="-2146844168"/>
        <c:axId val="-2146840696"/>
      </c:bubbleChart>
      <c:valAx>
        <c:axId val="-2146844168"/>
        <c:scaling>
          <c:orientation val="minMax"/>
          <c:max val="100.0"/>
          <c:min val="1.0"/>
        </c:scaling>
        <c:delete val="1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46840696"/>
        <c:crosses val="autoZero"/>
        <c:crossBetween val="midCat"/>
      </c:valAx>
      <c:valAx>
        <c:axId val="-2146840696"/>
        <c:scaling>
          <c:orientation val="minMax"/>
          <c:max val="110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-2146844168"/>
        <c:crosses val="autoZero"/>
        <c:crossBetween val="midCat"/>
      </c:valAx>
      <c:spPr>
        <a:effectLst/>
      </c:spPr>
    </c:plotArea>
    <c:plotVisOnly val="1"/>
    <c:dispBlanksAs val="gap"/>
    <c:showDLblsOverMax val="0"/>
  </c:chart>
  <c:spPr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162075313502479"/>
          <c:y val="0.0291060195766629"/>
          <c:w val="0.956027765474568"/>
          <c:h val="0.914760942668344"/>
        </c:manualLayout>
      </c:layout>
      <c:bubbleChart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Facebook Page Likes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Sheet2!$B$2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xVal>
          <c:yVal>
            <c:numRef>
              <c:f>Sheet2!$C$2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Sheet2!$D$2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Youtube Video Advertising TrueView In Stream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Sheet2!$B$3</c:f>
              <c:numCache>
                <c:formatCode>General</c:formatCode>
                <c:ptCount val="1"/>
                <c:pt idx="0">
                  <c:v>25.0</c:v>
                </c:pt>
              </c:numCache>
            </c:numRef>
          </c:xVal>
          <c:yVal>
            <c:numRef>
              <c:f>Sheet2!$C$3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Sheet2!$D$3</c:f>
              <c:numCache>
                <c:formatCode>0%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Google Display Advertising (New) - Negativ 1st Visits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elete val="1"/>
          </c:dLbls>
          <c:xVal>
            <c:numRef>
              <c:f>Sheet2!$B$4</c:f>
              <c:numCache>
                <c:formatCode>General</c:formatCode>
                <c:ptCount val="1"/>
                <c:pt idx="0">
                  <c:v>33.0</c:v>
                </c:pt>
              </c:numCache>
            </c:numRef>
          </c:xVal>
          <c:yVal>
            <c:numRef>
              <c:f>Sheet2!$C$4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Sheet2!$D$4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Video Advertising in Display (YouTube)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elete val="1"/>
          </c:dLbls>
          <c:xVal>
            <c:numRef>
              <c:f>Sheet2!$B$5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Sheet2!$C$5</c:f>
              <c:numCache>
                <c:formatCode>General</c:formatCode>
                <c:ptCount val="1"/>
                <c:pt idx="0">
                  <c:v>90.0</c:v>
                </c:pt>
              </c:numCache>
            </c:numRef>
          </c:yVal>
          <c:bubbleSize>
            <c:numRef>
              <c:f>Sheet2!$D$5</c:f>
              <c:numCache>
                <c:formatCode>0%</c:formatCode>
                <c:ptCount val="1"/>
                <c:pt idx="0">
                  <c:v>0.8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Google Display Advertising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224818836589502"/>
                  <c:y val="0.154226910515515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xVal>
          <c:yVal>
            <c:numRef>
              <c:f>Sheet2!$C$6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Sheet2!$D$6</c:f>
              <c:numCache>
                <c:formatCode>0%</c:formatCode>
                <c:ptCount val="1"/>
                <c:pt idx="0">
                  <c:v>0.99</c:v>
                </c:pt>
              </c:numCache>
            </c:numRef>
          </c:bubbleSize>
          <c:bubble3D val="0"/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Google Search Traditional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374247080677618"/>
                  <c:y val="0.0047406886720473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Sheet2!$B$7</c:f>
              <c:numCache>
                <c:formatCode>General</c:formatCode>
                <c:ptCount val="1"/>
                <c:pt idx="0">
                  <c:v>50.0</c:v>
                </c:pt>
              </c:numCache>
            </c:numRef>
          </c:xVal>
          <c:yVal>
            <c:numRef>
              <c:f>Sheet2!$C$7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Sheet2!$D$7</c:f>
              <c:numCache>
                <c:formatCode>0%</c:formatCode>
                <c:ptCount val="1"/>
                <c:pt idx="0">
                  <c:v>0.6</c:v>
                </c:pt>
              </c:numCache>
            </c:numRef>
          </c:bubbleSize>
          <c:bubble3D val="0"/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Facebook Custom Audience - New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elete val="1"/>
          </c:dLbls>
          <c:xVal>
            <c:numRef>
              <c:f>Sheet2!$B$8</c:f>
              <c:numCache>
                <c:formatCode>General</c:formatCode>
                <c:ptCount val="1"/>
                <c:pt idx="0">
                  <c:v>45.0</c:v>
                </c:pt>
              </c:numCache>
            </c:numRef>
          </c:xVal>
          <c:yVal>
            <c:numRef>
              <c:f>Sheet2!$C$8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yVal>
          <c:bubbleSize>
            <c:numRef>
              <c:f>Sheet2!$D$8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Youtube In-Search Video Ads (non-brand)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elete val="1"/>
          </c:dLbls>
          <c:xVal>
            <c:numRef>
              <c:f>Sheet2!$B$9</c:f>
              <c:numCache>
                <c:formatCode>General</c:formatCode>
                <c:ptCount val="1"/>
                <c:pt idx="0">
                  <c:v>20.0</c:v>
                </c:pt>
              </c:numCache>
            </c:numRef>
          </c:xVal>
          <c:yVal>
            <c:numRef>
              <c:f>Sheet2!$C$9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Sheet2!$D$9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Google Remarketing for Partner Property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elete val="1"/>
          </c:dLbls>
          <c:xVal>
            <c:numRef>
              <c:f>Sheet2!$B$10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Sheet2!$C$10</c:f>
              <c:numCache>
                <c:formatCode>General</c:formatCode>
                <c:ptCount val="1"/>
                <c:pt idx="0">
                  <c:v>70.0</c:v>
                </c:pt>
              </c:numCache>
            </c:numRef>
          </c:yVal>
          <c:bubbleSize>
            <c:numRef>
              <c:f>Sheet2!$D$10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Facebook Traditional *Clicks to Website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358520783078326"/>
                  <c:y val="-0.0109184431244578"/>
                </c:manualLayout>
              </c:layout>
              <c:spPr/>
              <c:txPr>
                <a:bodyPr/>
                <a:lstStyle/>
                <a:p>
                  <a:pPr algn="l"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Sheet2!$B$11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Sheet2!$C$11</c:f>
              <c:numCache>
                <c:formatCode>General</c:formatCode>
                <c:ptCount val="1"/>
                <c:pt idx="0">
                  <c:v>60.0</c:v>
                </c:pt>
              </c:numCache>
            </c:numRef>
          </c:yVal>
          <c:bubbleSize>
            <c:numRef>
              <c:f>Sheet2!$D$11</c:f>
              <c:numCache>
                <c:formatCode>0%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10"/>
          <c:order val="10"/>
          <c:tx>
            <c:strRef>
              <c:f>Sheet2!$A$12</c:f>
              <c:strCache>
                <c:ptCount val="1"/>
                <c:pt idx="0">
                  <c:v>Facebook Engagement Ads - Fans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289377456592052"/>
                  <c:y val="0.030483706978352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Sheet2!$C$12</c:f>
              <c:numCache>
                <c:formatCode>General</c:formatCode>
                <c:ptCount val="1"/>
                <c:pt idx="0">
                  <c:v>50.0</c:v>
                </c:pt>
              </c:numCache>
            </c:numRef>
          </c:yVal>
          <c:bubbleSize>
            <c:numRef>
              <c:f>Sheet2!$D$12</c:f>
              <c:numCache>
                <c:formatCode>0%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11"/>
          <c:order val="11"/>
          <c:tx>
            <c:strRef>
              <c:f>Sheet2!$A$13</c:f>
              <c:strCache>
                <c:ptCount val="1"/>
                <c:pt idx="0">
                  <c:v>Remarketing in Google Display Network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06119983433749"/>
                  <c:y val="-0.11053956799142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Sheet2!$B$13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Sheet2!$C$13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Sheet2!$D$13</c:f>
              <c:numCache>
                <c:formatCode>0%</c:formatCode>
                <c:ptCount val="1"/>
                <c:pt idx="0">
                  <c:v>0.4</c:v>
                </c:pt>
              </c:numCache>
            </c:numRef>
          </c:bubbleSize>
          <c:bubble3D val="0"/>
        </c:ser>
        <c:ser>
          <c:idx val="12"/>
          <c:order val="12"/>
          <c:tx>
            <c:strRef>
              <c:f>Sheet2!$A$14</c:f>
              <c:strCache>
                <c:ptCount val="1"/>
                <c:pt idx="0">
                  <c:v>Remarketing in Facebook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379063116662298"/>
                  <c:y val="-0.00335094835824734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Sheet2!$B$14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Sheet2!$C$14</c:f>
              <c:numCache>
                <c:formatCode>General</c:formatCode>
                <c:ptCount val="1"/>
                <c:pt idx="0">
                  <c:v>40.0</c:v>
                </c:pt>
              </c:numCache>
            </c:numRef>
          </c:yVal>
          <c:bubbleSize>
            <c:numRef>
              <c:f>Sheet2!$D$14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3"/>
          <c:order val="13"/>
          <c:tx>
            <c:strRef>
              <c:f>Sheet2!$A$15</c:f>
              <c:strCache>
                <c:ptCount val="1"/>
                <c:pt idx="0">
                  <c:v>Youtube In-Search Video Ads (brand)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238133806598266"/>
                  <c:y val="-0.0016753893664595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Sheet2!$B$15</c:f>
              <c:numCache>
                <c:formatCode>General</c:formatCode>
                <c:ptCount val="1"/>
                <c:pt idx="0">
                  <c:v>40.0</c:v>
                </c:pt>
              </c:numCache>
            </c:numRef>
          </c:xVal>
          <c:yVal>
            <c:numRef>
              <c:f>Sheet2!$C$15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Sheet2!$D$15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ser>
          <c:idx val="14"/>
          <c:order val="14"/>
          <c:tx>
            <c:strRef>
              <c:f>Sheet2!$A$16</c:f>
              <c:strCache>
                <c:ptCount val="1"/>
                <c:pt idx="0">
                  <c:v>Remarketing in Google Search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0237606325121459"/>
                  <c:y val="0.00742025998134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Sheet2!$B$16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Sheet2!$C$16</c:f>
              <c:numCache>
                <c:formatCode>General</c:formatCode>
                <c:ptCount val="1"/>
                <c:pt idx="0">
                  <c:v>30.0</c:v>
                </c:pt>
              </c:numCache>
            </c:numRef>
          </c:yVal>
          <c:bubbleSize>
            <c:numRef>
              <c:f>Sheet2!$D$16</c:f>
              <c:numCache>
                <c:formatCode>0%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15"/>
          <c:order val="15"/>
          <c:tx>
            <c:strRef>
              <c:f>Sheet2!$A$17</c:f>
              <c:strCache>
                <c:ptCount val="1"/>
                <c:pt idx="0">
                  <c:v>Youtube Video Advertising TrueView In Stream RMKT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elete val="1"/>
          </c:dLbls>
          <c:xVal>
            <c:numRef>
              <c:f>Sheet2!$B$17</c:f>
              <c:numCache>
                <c:formatCode>General</c:formatCode>
                <c:ptCount val="1"/>
                <c:pt idx="0">
                  <c:v>60.0</c:v>
                </c:pt>
              </c:numCache>
            </c:numRef>
          </c:xVal>
          <c:yVal>
            <c:numRef>
              <c:f>Sheet2!$C$17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Sheet2!$D$17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ser>
          <c:idx val="16"/>
          <c:order val="16"/>
          <c:tx>
            <c:strRef>
              <c:f>Sheet2!$A$18</c:f>
              <c:strCache>
                <c:ptCount val="1"/>
                <c:pt idx="0">
                  <c:v>Google Search Brand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0051207472661863"/>
                  <c:y val="-0.00086101816585489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Sheet2!$B$18</c:f>
              <c:numCache>
                <c:formatCode>General</c:formatCode>
                <c:ptCount val="1"/>
                <c:pt idx="0">
                  <c:v>80.0</c:v>
                </c:pt>
              </c:numCache>
            </c:numRef>
          </c:xVal>
          <c:yVal>
            <c:numRef>
              <c:f>Sheet2!$C$18</c:f>
              <c:numCache>
                <c:formatCode>General</c:formatCode>
                <c:ptCount val="1"/>
                <c:pt idx="0">
                  <c:v>20.0</c:v>
                </c:pt>
              </c:numCache>
            </c:numRef>
          </c:yVal>
          <c:bubbleSize>
            <c:numRef>
              <c:f>Sheet2!$D$18</c:f>
              <c:numCache>
                <c:formatCode>0%</c:formatCode>
                <c:ptCount val="1"/>
                <c:pt idx="0">
                  <c:v>0.15</c:v>
                </c:pt>
              </c:numCache>
            </c:numRef>
          </c:bubbleSize>
          <c:bubble3D val="0"/>
        </c:ser>
        <c:ser>
          <c:idx val="17"/>
          <c:order val="17"/>
          <c:tx>
            <c:strRef>
              <c:f>Sheet2!$A$19</c:f>
              <c:strCache>
                <c:ptCount val="1"/>
                <c:pt idx="0">
                  <c:v>Remarketing in Google Display Network from Youtube Actions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elete val="1"/>
          </c:dLbls>
          <c:xVal>
            <c:numRef>
              <c:f>Sheet2!$B$19</c:f>
              <c:numCache>
                <c:formatCode>General</c:formatCode>
                <c:ptCount val="1"/>
                <c:pt idx="0">
                  <c:v>70.0</c:v>
                </c:pt>
              </c:numCache>
            </c:numRef>
          </c:xVal>
          <c:yVal>
            <c:numRef>
              <c:f>Sheet2!$C$19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Sheet2!$D$19</c:f>
              <c:numCache>
                <c:formatCode>0%</c:formatCode>
                <c:ptCount val="1"/>
                <c:pt idx="0">
                  <c:v>0.05</c:v>
                </c:pt>
              </c:numCache>
            </c:numRef>
          </c:bubbleSize>
          <c:bubble3D val="0"/>
        </c:ser>
        <c:ser>
          <c:idx val="18"/>
          <c:order val="18"/>
          <c:tx>
            <c:strRef>
              <c:f>Sheet2!$A$20</c:f>
              <c:strCache>
                <c:ptCount val="1"/>
                <c:pt idx="0">
                  <c:v>Facebook Custom Audience - Customers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316382750693789"/>
                  <c:y val="0.082601767563769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Sheet2!$B$20</c:f>
              <c:numCache>
                <c:formatCode>General</c:formatCode>
                <c:ptCount val="1"/>
                <c:pt idx="0">
                  <c:v>90.0</c:v>
                </c:pt>
              </c:numCache>
            </c:numRef>
          </c:xVal>
          <c:yVal>
            <c:numRef>
              <c:f>Sheet2!$C$20</c:f>
              <c:numCache>
                <c:formatCode>General</c:formatCode>
                <c:ptCount val="1"/>
                <c:pt idx="0">
                  <c:v>10.0</c:v>
                </c:pt>
              </c:numCache>
            </c:numRef>
          </c:yVal>
          <c:bubbleSize>
            <c:numRef>
              <c:f>Sheet2!$D$20</c:f>
              <c:numCache>
                <c:formatCode>0%</c:formatCode>
                <c:ptCount val="1"/>
                <c:pt idx="0">
                  <c:v>0.1</c:v>
                </c:pt>
              </c:numCache>
            </c:numRef>
          </c:bubbleSize>
          <c:bubble3D val="0"/>
        </c:ser>
        <c:dLbls>
          <c:dLblPos val="t"/>
          <c:showLegendKey val="0"/>
          <c:showVal val="0"/>
          <c:showCatName val="0"/>
          <c:showSerName val="1"/>
          <c:showPercent val="0"/>
          <c:showBubbleSize val="0"/>
        </c:dLbls>
        <c:bubbleScale val="100"/>
        <c:showNegBubbles val="0"/>
        <c:axId val="-2146668216"/>
        <c:axId val="-2146664744"/>
      </c:bubbleChart>
      <c:valAx>
        <c:axId val="-2146668216"/>
        <c:scaling>
          <c:orientation val="minMax"/>
          <c:max val="100.0"/>
          <c:min val="1.0"/>
        </c:scaling>
        <c:delete val="1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46664744"/>
        <c:crosses val="autoZero"/>
        <c:crossBetween val="midCat"/>
      </c:valAx>
      <c:valAx>
        <c:axId val="-2146664744"/>
        <c:scaling>
          <c:orientation val="minMax"/>
          <c:max val="110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-2146668216"/>
        <c:crosses val="autoZero"/>
        <c:crossBetween val="midCat"/>
      </c:valAx>
      <c:spPr>
        <a:effectLst/>
      </c:spPr>
    </c:plotArea>
    <c:plotVisOnly val="1"/>
    <c:dispBlanksAs val="gap"/>
    <c:showDLblsOverMax val="0"/>
  </c:chart>
  <c:spPr>
    <a:ln>
      <a:noFill/>
    </a:ln>
    <a:effectLst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D6564-DB5F-7744-8A47-6193B549A917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93989-7409-1248-981D-704EC5F1E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3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Cati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detin</a:t>
            </a:r>
            <a:r>
              <a:rPr lang="en-US" dirty="0" smtClean="0"/>
              <a:t> un </a:t>
            </a:r>
            <a:r>
              <a:rPr lang="en-US" dirty="0" err="1" smtClean="0"/>
              <a:t>magazin</a:t>
            </a:r>
            <a:r>
              <a:rPr lang="en-US" baseline="0" dirty="0" smtClean="0"/>
              <a:t> </a:t>
            </a:r>
            <a:r>
              <a:rPr lang="en-US" dirty="0" smtClean="0"/>
              <a:t>online?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lucreaza</a:t>
            </a:r>
            <a:r>
              <a:rPr lang="en-US" baseline="0" dirty="0" smtClean="0"/>
              <a:t> la un </a:t>
            </a:r>
            <a:r>
              <a:rPr lang="en-US" baseline="0" dirty="0" err="1" smtClean="0"/>
              <a:t>magazin</a:t>
            </a:r>
            <a:r>
              <a:rPr lang="en-US" baseline="0" dirty="0" smtClean="0"/>
              <a:t> online existent? </a:t>
            </a:r>
            <a:r>
              <a:rPr lang="en-US" baseline="0" dirty="0" err="1" smtClean="0"/>
              <a:t>Cati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intentioneaza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sa-si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deschida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magazin</a:t>
            </a:r>
            <a:r>
              <a:rPr lang="en-US" baseline="0" dirty="0" smtClean="0"/>
              <a:t> online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temele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Cati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servicii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magazine online?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3989-7409-1248-981D-704EC5F1E2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1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9E3F-654B-E74B-8EC1-6A34F7A195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Cati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detin</a:t>
            </a:r>
            <a:r>
              <a:rPr lang="en-US" dirty="0" smtClean="0"/>
              <a:t> un </a:t>
            </a:r>
            <a:r>
              <a:rPr lang="en-US" dirty="0" err="1" smtClean="0"/>
              <a:t>magazin</a:t>
            </a:r>
            <a:r>
              <a:rPr lang="en-US" baseline="0" dirty="0" smtClean="0"/>
              <a:t> </a:t>
            </a:r>
            <a:r>
              <a:rPr lang="en-US" dirty="0" smtClean="0"/>
              <a:t>online?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lucreaza</a:t>
            </a:r>
            <a:r>
              <a:rPr lang="en-US" baseline="0" dirty="0" smtClean="0"/>
              <a:t> la un </a:t>
            </a:r>
            <a:r>
              <a:rPr lang="en-US" baseline="0" dirty="0" err="1" smtClean="0"/>
              <a:t>magazin</a:t>
            </a:r>
            <a:r>
              <a:rPr lang="en-US" baseline="0" dirty="0" smtClean="0"/>
              <a:t> online existent? </a:t>
            </a:r>
            <a:r>
              <a:rPr lang="en-US" baseline="0" dirty="0" err="1" smtClean="0"/>
              <a:t>Cati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intentioneaza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sa-si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deschida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magazin</a:t>
            </a:r>
            <a:r>
              <a:rPr lang="en-US" baseline="0" dirty="0" smtClean="0"/>
              <a:t> online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temele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Cati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servicii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magazine online?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3989-7409-1248-981D-704EC5F1E2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1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Am un </a:t>
            </a:r>
            <a:r>
              <a:rPr lang="en-US" dirty="0" err="1" smtClean="0"/>
              <a:t>exercitiu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incerc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calibrez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rolurile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care le </a:t>
            </a:r>
            <a:r>
              <a:rPr lang="en-US" baseline="0" dirty="0" err="1" smtClean="0"/>
              <a:t>avem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cel</a:t>
            </a:r>
            <a:r>
              <a:rPr lang="en-US" baseline="0" dirty="0" smtClean="0"/>
              <a:t> de advertiser, </a:t>
            </a:r>
            <a:r>
              <a:rPr lang="en-US" baseline="0" dirty="0" err="1" smtClean="0"/>
              <a:t>antreprenor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vanzator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navigator,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internet). </a:t>
            </a:r>
            <a:r>
              <a:rPr lang="en-US" baseline="0" dirty="0" err="1" smtClean="0"/>
              <a:t>Vreau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inchideti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ochii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imaginati</a:t>
            </a:r>
            <a:r>
              <a:rPr lang="en-US" baseline="0" dirty="0" smtClean="0"/>
              <a:t> cum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fi un internet in care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fi </a:t>
            </a:r>
            <a:r>
              <a:rPr lang="en-US" baseline="0" dirty="0" err="1" smtClean="0"/>
              <a:t>reclame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fi </a:t>
            </a:r>
            <a:r>
              <a:rPr lang="en-US" baseline="0" dirty="0" err="1" smtClean="0"/>
              <a:t>potrivite</a:t>
            </a:r>
            <a:r>
              <a:rPr lang="en-US" baseline="0" dirty="0" smtClean="0"/>
              <a:t> …. Si </a:t>
            </a:r>
            <a:r>
              <a:rPr lang="en-US" baseline="0" dirty="0" err="1" smtClean="0"/>
              <a:t>fara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mesaje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comerciale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abuzeze</a:t>
            </a:r>
            <a:r>
              <a:rPr lang="en-US" baseline="0" dirty="0" smtClean="0"/>
              <a:t>. Sa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ofere</a:t>
            </a:r>
            <a:r>
              <a:rPr lang="en-US" baseline="0" dirty="0" smtClean="0"/>
              <a:t> exact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nevoie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nevoie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A5BA0-F556-40DD-8C29-D4B656F358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9C51-2C3B-49BE-95CE-167A9EED39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inspiram</a:t>
            </a:r>
            <a:r>
              <a:rPr lang="en-US" dirty="0" smtClean="0"/>
              <a:t> din </a:t>
            </a:r>
            <a:r>
              <a:rPr lang="en-US" dirty="0" err="1" smtClean="0"/>
              <a:t>strainatate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imprumutam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lucruri</a:t>
            </a:r>
            <a:r>
              <a:rPr lang="en-US" baseline="0" dirty="0" smtClean="0"/>
              <a:t> din US, UK. </a:t>
            </a:r>
            <a:r>
              <a:rPr lang="en-US" baseline="0" dirty="0" err="1" smtClean="0"/>
              <a:t>Acum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uitam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cine “</a:t>
            </a:r>
            <a:r>
              <a:rPr lang="en-US" baseline="0" dirty="0" err="1" smtClean="0"/>
              <a:t>mima</a:t>
            </a:r>
            <a:r>
              <a:rPr lang="en-US" baseline="0" dirty="0" smtClean="0"/>
              <a:t>”. Si </a:t>
            </a:r>
            <a:r>
              <a:rPr lang="en-US" baseline="0" dirty="0" err="1" smtClean="0"/>
              <a:t>imitatia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semn</a:t>
            </a:r>
            <a:r>
              <a:rPr lang="en-US" baseline="0" dirty="0" smtClean="0"/>
              <a:t> de respect (ok,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precizezi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oferi</a:t>
            </a:r>
            <a:r>
              <a:rPr lang="en-US" baseline="0" dirty="0" smtClean="0"/>
              <a:t> credit </a:t>
            </a:r>
            <a:r>
              <a:rPr lang="en-US" baseline="0" dirty="0" err="1" smtClean="0"/>
              <a:t>sursei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initiale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3989-7409-1248-981D-704EC5F1E2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8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Jay Conrad Levinson – Father of Guerrilla Marketing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Advertising tells,</a:t>
            </a:r>
            <a:r>
              <a:rPr lang="en-US" baseline="0" dirty="0" smtClean="0"/>
              <a:t> Marketing sells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Marketing: "Recognizing the opportunity, acting upon the need.”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Advertising: The ability to change a perception.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Foarte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scoala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invatat</a:t>
            </a:r>
            <a:r>
              <a:rPr lang="en-US" baseline="0" dirty="0" smtClean="0"/>
              <a:t> 4P, 6P, 9P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fi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analogie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Psihologia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atunci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Advertisinguleste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Marketing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Psihic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Psihice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3989-7409-1248-981D-704EC5F1E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Poartarul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la </a:t>
            </a:r>
            <a:r>
              <a:rPr lang="en-US" dirty="0" err="1" smtClean="0"/>
              <a:t>fel</a:t>
            </a:r>
            <a:r>
              <a:rPr lang="en-US" dirty="0" smtClean="0"/>
              <a:t> de important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smtClean="0"/>
              <a:t>atacasul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100D-1BB1-4622-B52E-275D952E8A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100D-1BB1-4622-B52E-275D952E8A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9E3F-654B-E74B-8EC1-6A34F7A19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</a:t>
            </a:r>
            <a:r>
              <a:rPr lang="en-US" dirty="0" err="1" smtClean="0"/>
              <a:t>trecut</a:t>
            </a:r>
            <a:r>
              <a:rPr lang="en-US" dirty="0" smtClean="0"/>
              <a:t> 50 de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3989-7409-1248-981D-704EC5F1E2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5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A70D-AFB9-F34A-ADD4-B5891E7DB5A6}" type="datetimeFigureOut">
              <a:rPr lang="en-US" smtClean="0"/>
              <a:t>28/08/14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17713-8940-8044-97E1-D46D5D35EF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nda-colorata-stanga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0360" cy="6858000"/>
          </a:xfrm>
          <a:prstGeom prst="rect">
            <a:avLst/>
          </a:prstGeom>
        </p:spPr>
      </p:pic>
      <p:pic>
        <p:nvPicPr>
          <p:cNvPr id="8" name="Picture 7" descr="banda---verde---dreapta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383" y="0"/>
            <a:ext cx="134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Relationship Id="rId3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hyperlink" Target="http://salut.webdigital.ro" TargetMode="External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hyperlink" Target="http://www.facebook.com/webdigitalromania" TargetMode="External"/><Relationship Id="rId7" Type="http://schemas.openxmlformats.org/officeDocument/2006/relationships/image" Target="../media/image20.png"/><Relationship Id="rId8" Type="http://schemas.openxmlformats.org/officeDocument/2006/relationships/hyperlink" Target="http://www.twitter.com/webdigital" TargetMode="External"/><Relationship Id="rId9" Type="http://schemas.openxmlformats.org/officeDocument/2006/relationships/image" Target="../media/image21.png"/><Relationship Id="rId10" Type="http://schemas.openxmlformats.org/officeDocument/2006/relationships/hyperlink" Target="http://www.youtube.com/webdigitalromani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6308" y="4665951"/>
            <a:ext cx="7239297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 smtClean="0">
                <a:solidFill>
                  <a:srgbClr val="0C5B2B"/>
                </a:solidFill>
                <a:latin typeface="Titillium WebSemiBold"/>
                <a:cs typeface="Titillium WebSemiBold"/>
              </a:rPr>
              <a:t>Loyalty in PPC </a:t>
            </a:r>
            <a:r>
              <a:rPr lang="en-US" sz="2000" dirty="0" smtClean="0">
                <a:solidFill>
                  <a:srgbClr val="0C5B2B"/>
                </a:solidFill>
                <a:latin typeface="Titillium WebSemiBold"/>
                <a:cs typeface="Titillium WebSemiBold"/>
              </a:rPr>
              <a:t>Marketing</a:t>
            </a:r>
          </a:p>
          <a:p>
            <a:pPr lvl="0">
              <a:lnSpc>
                <a:spcPct val="120000"/>
              </a:lnSpc>
            </a:pPr>
            <a:r>
              <a:rPr lang="en-US" sz="2000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WebDigital, Just Pay Per Click </a:t>
            </a:r>
            <a:r>
              <a:rPr lang="en-US" sz="2000" b="1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@LSP #102</a:t>
            </a:r>
            <a:endParaRPr lang="en-US" sz="2000" b="1" dirty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pic>
        <p:nvPicPr>
          <p:cNvPr id="7" name="Picture 6" descr="banda-colorata-stang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6775" y="2212674"/>
            <a:ext cx="179501" cy="9154948"/>
          </a:xfrm>
          <a:prstGeom prst="rect">
            <a:avLst/>
          </a:prstGeom>
        </p:spPr>
      </p:pic>
      <p:pic>
        <p:nvPicPr>
          <p:cNvPr id="9" name="Picture 8" descr="375364_2704350803020_194612412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099" y="4665951"/>
            <a:ext cx="969818" cy="96981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635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5212" y="3317286"/>
            <a:ext cx="836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Ce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așteptări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ar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trebui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să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avem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?</a:t>
            </a:r>
            <a:endParaRPr lang="en-US" sz="2400" dirty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pic>
        <p:nvPicPr>
          <p:cNvPr id="8" name="Picture 7" descr="bu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28" y="2510022"/>
            <a:ext cx="1934950" cy="21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3098" y="1906121"/>
            <a:ext cx="2574720" cy="2574720"/>
          </a:xfrm>
          <a:prstGeom prst="ellipse">
            <a:avLst/>
          </a:prstGeom>
          <a:solidFill>
            <a:srgbClr val="2A3A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Elmo Lewis,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1898</a:t>
            </a:r>
            <a:endParaRPr lang="en-US" sz="24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5700" y="2357877"/>
            <a:ext cx="4572000" cy="1625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</a:t>
            </a:r>
            <a:r>
              <a:rPr lang="ro-R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ttract attention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Maintain </a:t>
            </a: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i</a:t>
            </a:r>
            <a:r>
              <a:rPr lang="ro-R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nterest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Create </a:t>
            </a: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d</a:t>
            </a:r>
            <a:r>
              <a:rPr lang="ro-R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esire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Get </a:t>
            </a: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</a:t>
            </a:r>
            <a:r>
              <a:rPr lang="ro-R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ction</a:t>
            </a:r>
            <a:endParaRPr lang="ro-RO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pic>
        <p:nvPicPr>
          <p:cNvPr id="10" name="Picture 9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63799" y="149515"/>
            <a:ext cx="257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Așteptări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și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planificare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919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3098" y="1906121"/>
            <a:ext cx="2574720" cy="2574720"/>
          </a:xfrm>
          <a:prstGeom prst="ellipse">
            <a:avLst/>
          </a:prstGeom>
          <a:solidFill>
            <a:srgbClr val="2A3A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AIDA</a:t>
            </a:r>
            <a:endParaRPr lang="en-US" sz="24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5700" y="2357877"/>
            <a:ext cx="4572000" cy="1625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Attention</a:t>
            </a:r>
            <a:endParaRPr lang="ro-RO" b="1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Interest</a:t>
            </a:r>
            <a:endParaRPr lang="ro-RO" b="1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Desire</a:t>
            </a:r>
            <a:endParaRPr lang="ro-RO" b="1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ro-R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Action</a:t>
            </a:r>
            <a:endParaRPr lang="ro-RO" b="1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pic>
        <p:nvPicPr>
          <p:cNvPr id="10" name="Picture 9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63799" y="149515"/>
            <a:ext cx="257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Așteptări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și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planificare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683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560947" y="831467"/>
            <a:ext cx="8136758" cy="5012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AutoNum type="arabicPeriod"/>
            </a:pP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AIDA 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(Awareness, Interest, Desire, Action) – Elmo Lewis in 1898</a:t>
            </a:r>
          </a:p>
          <a:p>
            <a:pPr marL="514350" indent="-514350" algn="l">
              <a:lnSpc>
                <a:spcPct val="140000"/>
              </a:lnSpc>
              <a:buAutoNum type="arabicPeriod"/>
            </a:pP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Marketing Funnel (Awareness, Consideration, Preference, Action, </a:t>
            </a:r>
            <a:r>
              <a:rPr lang="ro-R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Loyalty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) (2005)</a:t>
            </a:r>
          </a:p>
          <a:p>
            <a:pPr marL="514350" indent="-514350" algn="l">
              <a:lnSpc>
                <a:spcPct val="140000"/>
              </a:lnSpc>
              <a:buFont typeface="Arial"/>
              <a:buAutoNum type="arabicPeriod"/>
            </a:pP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New Marketing Funnel </a:t>
            </a:r>
            <a:r>
              <a:rPr lang="ro-R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(Awareness, 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Consideration</a:t>
            </a:r>
            <a:r>
              <a:rPr lang="ro-R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, 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Preference</a:t>
            </a:r>
            <a:r>
              <a:rPr lang="ro-R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, Action, 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Loyalty, </a:t>
            </a:r>
            <a:r>
              <a:rPr lang="ro-R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Advocacy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) (2008)</a:t>
            </a:r>
          </a:p>
          <a:p>
            <a:pPr marL="514350" indent="-514350" algn="l">
              <a:lnSpc>
                <a:spcPct val="140000"/>
              </a:lnSpc>
              <a:buFont typeface="Arial"/>
              <a:buAutoNum type="arabicPeriod"/>
            </a:pP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Consumer Pathway (Awareness, </a:t>
            </a:r>
            <a:r>
              <a:rPr lang="ro-RO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Involvement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, Active Consideration, Purchase, </a:t>
            </a:r>
            <a:r>
              <a:rPr lang="ro-RO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Consumption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, Relationship Building, </a:t>
            </a:r>
            <a:r>
              <a:rPr lang="ro-R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Advocacy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) (2010</a:t>
            </a: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26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560947" y="503760"/>
            <a:ext cx="8136758" cy="561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2400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Model mai simplu</a:t>
            </a:r>
          </a:p>
        </p:txBody>
      </p:sp>
      <p:sp>
        <p:nvSpPr>
          <p:cNvPr id="3" name="Oval 2"/>
          <p:cNvSpPr/>
          <p:nvPr/>
        </p:nvSpPr>
        <p:spPr>
          <a:xfrm>
            <a:off x="753727" y="3913342"/>
            <a:ext cx="2574720" cy="2574720"/>
          </a:xfrm>
          <a:prstGeom prst="ellipse">
            <a:avLst/>
          </a:prstGeom>
          <a:solidFill>
            <a:srgbClr val="E6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Awareness</a:t>
            </a:r>
            <a:endParaRPr lang="en-US" sz="24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37112" y="2501135"/>
            <a:ext cx="2833770" cy="283377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tillium WebRegular"/>
                <a:cs typeface="Titillium WebRegular"/>
              </a:rPr>
              <a:t>Consideration</a:t>
            </a:r>
            <a:endParaRPr lang="en-US" sz="2400" dirty="0">
              <a:latin typeface="Titillium WebRegular"/>
              <a:cs typeface="Titillium WebRegular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52817" y="1528781"/>
            <a:ext cx="2451371" cy="245137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24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00560" y="482311"/>
            <a:ext cx="2351536" cy="2351536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Loyalty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5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560947" y="503760"/>
            <a:ext cx="8136758" cy="561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2400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Fidelizarea audienței</a:t>
            </a:r>
            <a:endParaRPr lang="ro-RO" sz="2400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3727" y="3913342"/>
            <a:ext cx="2574720" cy="25747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Awareness</a:t>
            </a:r>
            <a:endParaRPr lang="en-US" sz="24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37112" y="2501135"/>
            <a:ext cx="2833770" cy="28337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tillium WebRegular"/>
                <a:cs typeface="Titillium WebRegular"/>
              </a:rPr>
              <a:t>Consideration</a:t>
            </a:r>
            <a:endParaRPr lang="en-US" sz="2400" dirty="0">
              <a:latin typeface="Titillium WebRegular"/>
              <a:cs typeface="Titillium WebRegular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52817" y="1528781"/>
            <a:ext cx="2451371" cy="24513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24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00560" y="482311"/>
            <a:ext cx="2351536" cy="2351536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Loyalty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pic>
        <p:nvPicPr>
          <p:cNvPr id="5" name="Picture 4" descr="banda-colorata-stang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360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04085" y="4278442"/>
            <a:ext cx="1133322" cy="1133322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30133" y="3565614"/>
            <a:ext cx="1533825" cy="1533825"/>
          </a:xfrm>
          <a:prstGeom prst="ellipse">
            <a:avLst/>
          </a:prstGeom>
          <a:solidFill>
            <a:srgbClr val="E6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02031" y="3108016"/>
            <a:ext cx="2197464" cy="2197464"/>
          </a:xfrm>
          <a:prstGeom prst="ellipse">
            <a:avLst/>
          </a:prstGeom>
          <a:solidFill>
            <a:srgbClr val="159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91488" y="2320661"/>
            <a:ext cx="1625194" cy="1625194"/>
          </a:xfrm>
          <a:prstGeom prst="ellipse">
            <a:avLst/>
          </a:prstGeom>
          <a:solidFill>
            <a:srgbClr val="3A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5745" y="1911004"/>
            <a:ext cx="2612571" cy="261257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4261" y="2700006"/>
            <a:ext cx="16086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u</a:t>
            </a:r>
            <a:r>
              <a:rPr lang="en-US" sz="20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tilizatori</a:t>
            </a:r>
            <a:r>
              <a:rPr lang="en-US" sz="20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care au </a:t>
            </a:r>
            <a:r>
              <a:rPr lang="en-US" sz="20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intrat</a:t>
            </a:r>
            <a:r>
              <a:rPr lang="en-US" sz="20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pe</a:t>
            </a:r>
            <a:r>
              <a:rPr lang="en-US" sz="20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siteul</a:t>
            </a:r>
            <a:r>
              <a:rPr lang="en-US" sz="20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tău</a:t>
            </a:r>
            <a:endParaRPr lang="en-US" sz="2000" dirty="0" smtClean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45163" y="2789302"/>
            <a:ext cx="1625194" cy="1625194"/>
          </a:xfrm>
          <a:prstGeom prst="ellipse">
            <a:avLst/>
          </a:prstGeom>
          <a:solidFill>
            <a:srgbClr val="3A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audiență</a:t>
            </a:r>
            <a:endParaRPr lang="en-US" dirty="0" smtClean="0">
              <a:solidFill>
                <a:schemeClr val="bg1"/>
              </a:solidFill>
              <a:latin typeface="Titillium WebRegular"/>
              <a:cs typeface="Titillium WebRegular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relevantă</a:t>
            </a:r>
            <a:endParaRPr lang="en-US" dirty="0" smtClean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Curved Down Arrow 15"/>
          <p:cNvSpPr/>
          <p:nvPr/>
        </p:nvSpPr>
        <p:spPr>
          <a:xfrm rot="769391">
            <a:off x="3825261" y="1700543"/>
            <a:ext cx="3219648" cy="989749"/>
          </a:xfrm>
          <a:prstGeom prst="curvedDownArrow">
            <a:avLst>
              <a:gd name="adj1" fmla="val 25000"/>
              <a:gd name="adj2" fmla="val 50000"/>
              <a:gd name="adj3" fmla="val 59110"/>
            </a:avLst>
          </a:prstGeom>
          <a:solidFill>
            <a:srgbClr val="3A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9859969">
            <a:off x="4501833" y="4794456"/>
            <a:ext cx="3230651" cy="1075106"/>
          </a:xfrm>
          <a:prstGeom prst="curvedDownArrow">
            <a:avLst>
              <a:gd name="adj1" fmla="val 25000"/>
              <a:gd name="adj2" fmla="val 40831"/>
              <a:gd name="adj3" fmla="val 40774"/>
            </a:avLst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3792" y="112332"/>
            <a:ext cx="636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Remarketing; Retargeting;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comportamentală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581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pic>
        <p:nvPicPr>
          <p:cNvPr id="5" name="Picture 4" descr="banda-colorata-stang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36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86683" y="1430073"/>
            <a:ext cx="4094953" cy="4094953"/>
          </a:xfrm>
          <a:prstGeom prst="ellipse">
            <a:avLst/>
          </a:prstGeom>
          <a:solidFill>
            <a:srgbClr val="3A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psiho</a:t>
            </a:r>
            <a:r>
              <a:rPr lang="en-US" b="1" dirty="0" smtClean="0"/>
              <a:t>-socio-</a:t>
            </a:r>
            <a:r>
              <a:rPr lang="en-US" b="1" dirty="0" err="1" smtClean="0"/>
              <a:t>demografică</a:t>
            </a:r>
            <a:endParaRPr lang="en-US" b="1" dirty="0" smtClean="0"/>
          </a:p>
          <a:p>
            <a:pPr algn="ctr"/>
            <a:r>
              <a:rPr lang="en-US" dirty="0" smtClean="0"/>
              <a:t>*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criteriilor</a:t>
            </a:r>
            <a:r>
              <a:rPr lang="en-US" dirty="0" smtClean="0"/>
              <a:t> </a:t>
            </a:r>
            <a:r>
              <a:rPr lang="en-US" dirty="0" err="1" smtClean="0"/>
              <a:t>psiho</a:t>
            </a:r>
            <a:r>
              <a:rPr lang="en-US" dirty="0" smtClean="0"/>
              <a:t>-socio-</a:t>
            </a:r>
            <a:r>
              <a:rPr lang="en-US" dirty="0" err="1" smtClean="0"/>
              <a:t>demografice</a:t>
            </a: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1280773" y="1713035"/>
            <a:ext cx="2451371" cy="245137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intenție</a:t>
            </a:r>
            <a:r>
              <a:rPr lang="en-US" b="1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*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baza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unui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cuvânt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sau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fraze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căutate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>
                <a:solidFill>
                  <a:schemeClr val="bg1"/>
                </a:solidFill>
                <a:latin typeface="Titillium WebRegular"/>
                <a:cs typeface="Titillium WebRegular"/>
              </a:rPr>
              <a:t> Google</a:t>
            </a:r>
          </a:p>
        </p:txBody>
      </p:sp>
      <p:sp>
        <p:nvSpPr>
          <p:cNvPr id="15" name="Oval 14"/>
          <p:cNvSpPr/>
          <p:nvPr/>
        </p:nvSpPr>
        <p:spPr>
          <a:xfrm>
            <a:off x="6467975" y="1430073"/>
            <a:ext cx="1887112" cy="1887112"/>
          </a:xfrm>
          <a:prstGeom prst="ellipse">
            <a:avLst/>
          </a:prstGeom>
          <a:solidFill>
            <a:srgbClr val="FC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manual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*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selecție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manuală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sau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dintr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-o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bază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de date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proprie</a:t>
            </a:r>
            <a:endParaRPr lang="en-US" sz="1600" dirty="0" smtClean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71310" y="3190142"/>
            <a:ext cx="2696623" cy="2696623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comportamentală</a:t>
            </a:r>
            <a:endParaRPr lang="en-US" b="1" dirty="0" smtClean="0"/>
          </a:p>
          <a:p>
            <a:pPr algn="ctr"/>
            <a:r>
              <a:rPr lang="en-US" dirty="0" smtClean="0"/>
              <a:t>*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acțiuni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utilizatorul</a:t>
            </a:r>
            <a:r>
              <a:rPr lang="en-US" dirty="0" smtClean="0"/>
              <a:t> o face </a:t>
            </a:r>
            <a:r>
              <a:rPr lang="en-US" dirty="0" err="1" smtClean="0"/>
              <a:t>sau</a:t>
            </a:r>
            <a:r>
              <a:rPr lang="en-US" dirty="0" smtClean="0"/>
              <a:t> a </a:t>
            </a:r>
            <a:r>
              <a:rPr lang="en-US" dirty="0" err="1" smtClean="0"/>
              <a:t>făcut</a:t>
            </a:r>
            <a:r>
              <a:rPr lang="en-US" dirty="0" smtClean="0"/>
              <a:t>-o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06459" y="3663856"/>
            <a:ext cx="2222909" cy="2222909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contextuală</a:t>
            </a:r>
            <a:endParaRPr lang="en-US" b="1" dirty="0" smtClean="0"/>
          </a:p>
          <a:p>
            <a:pPr algn="ctr"/>
            <a:r>
              <a:rPr lang="en-US" dirty="0" smtClean="0"/>
              <a:t>*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cuvintelor</a:t>
            </a:r>
            <a:r>
              <a:rPr lang="en-US" dirty="0" smtClean="0"/>
              <a:t> </a:t>
            </a:r>
            <a:r>
              <a:rPr lang="en-US" dirty="0" err="1" smtClean="0"/>
              <a:t>cheie</a:t>
            </a:r>
            <a:r>
              <a:rPr lang="en-US" dirty="0" smtClean="0"/>
              <a:t> </a:t>
            </a:r>
            <a:r>
              <a:rPr lang="en-US" dirty="0" err="1" smtClean="0"/>
              <a:t>folosite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conținut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00517" y="123455"/>
            <a:ext cx="38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Criterii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de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a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audienței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8" y="3663856"/>
            <a:ext cx="1781546" cy="1781546"/>
          </a:xfrm>
          <a:prstGeom prst="ellipse">
            <a:avLst/>
          </a:prstGeom>
          <a:solidFill>
            <a:srgbClr val="E6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intenție</a:t>
            </a:r>
            <a:r>
              <a:rPr lang="en-US" sz="1600" b="1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brand </a:t>
            </a:r>
            <a:r>
              <a:rPr lang="en-US" sz="1600" b="1" dirty="0">
                <a:solidFill>
                  <a:schemeClr val="bg1"/>
                </a:solidFill>
                <a:latin typeface="Titillium WebRegular"/>
                <a:cs typeface="Titillium WebRegular"/>
              </a:rPr>
              <a:t>*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cuvinte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ce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conțin</a:t>
            </a:r>
            <a:r>
              <a:rPr lang="en-US" sz="16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tillium WebRegular"/>
                <a:cs typeface="Titillium WebRegular"/>
              </a:rPr>
              <a:t>brandul</a:t>
            </a:r>
            <a:endParaRPr lang="en-US" sz="16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7355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116" y="138036"/>
            <a:ext cx="197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Google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AdWords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173" y="3811055"/>
            <a:ext cx="761590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Google Search Brand.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cunosc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brandul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sau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auzit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anterior de brand.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Aici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este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inclusă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audiența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face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căutari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după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numele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siteului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intenția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manifestată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prin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folosirea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cuvintelor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cheie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vizează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anumite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produse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sau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categorii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produse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Google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dar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brandul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magazinului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pic>
        <p:nvPicPr>
          <p:cNvPr id="17" name="Picture 6" descr="C:\Users\iMunteanu\Desktop\IM PRezentare WORD\PrintScreen Youtube &amp; Google &amp; Facebook (png)\Google-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18" y="766091"/>
            <a:ext cx="3753810" cy="28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7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4474127" y="1415850"/>
            <a:ext cx="1326860" cy="1326860"/>
          </a:xfrm>
          <a:prstGeom prst="ellipse">
            <a:avLst/>
          </a:prstGeom>
          <a:solidFill>
            <a:srgbClr val="FC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Awareness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116" y="138036"/>
            <a:ext cx="197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Google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AdWords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173" y="3811055"/>
            <a:ext cx="7615908" cy="252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Google Search Traditional.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auzit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sau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nu de brand, care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fac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găsească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o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soluție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la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problema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lor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intenția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manifestată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prin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folosirea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cuvintelor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cheie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vizează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anumite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produse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sau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categorii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produse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Google</a:t>
            </a: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pic>
        <p:nvPicPr>
          <p:cNvPr id="17" name="Picture 6" descr="C:\Users\iMunteanu\Desktop\IM PRezentare WORD\PrintScreen Youtube &amp; Google &amp; Facebook (png)\Google-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18" y="766091"/>
            <a:ext cx="3753810" cy="28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2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01" descr="backgrou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4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116" y="138036"/>
            <a:ext cx="197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Google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AdWords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173" y="3811055"/>
            <a:ext cx="761590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Google Search Remarketing (RLSA).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auzit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brand,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făcut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deja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o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vizită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site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reluat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căutarea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Google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intenție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prin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utilizarea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cuvintelor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cheie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in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căutare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comportamentală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acțiunile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făcute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site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pic>
        <p:nvPicPr>
          <p:cNvPr id="17" name="Picture 6" descr="C:\Users\iMunteanu\Desktop\IM PRezentare WORD\PrintScreen Youtube &amp; Google &amp; Facebook (png)\Google-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18" y="766091"/>
            <a:ext cx="3753810" cy="28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0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116" y="138036"/>
            <a:ext cx="197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Google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AdWords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172" y="3811055"/>
            <a:ext cx="8156065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Youtube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Video Advertising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TrueView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In Stream Remarketing.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auzit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brand,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făcut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deja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o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vizită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site;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pentru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advertiserii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conținut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video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comportamentală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acțiunile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făcute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site, contextual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semantică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conținutul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din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pagina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video-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ului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utilizatorul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vizualizează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dar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baza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pic>
        <p:nvPicPr>
          <p:cNvPr id="19" name="Picture 17" descr="C:\Users\iMunteanu\Desktop\IM PRezentare WORD\PrintScreen Youtube &amp; Google &amp; Facebook (png)\HOW-youtube-in-stre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84" y="777431"/>
            <a:ext cx="3753810" cy="281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116" y="138036"/>
            <a:ext cx="197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Google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AdWords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173" y="3811055"/>
            <a:ext cx="761590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Remarketing in GDN from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Youtube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Actions 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auzit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brand,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interacționat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conținutul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video al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advertiserului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comportamentală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interacțiunile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materiale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video, contextual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semantică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conținutul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din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pagina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utilizatorul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o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vizualizează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dar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baza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pic>
        <p:nvPicPr>
          <p:cNvPr id="19" name="Picture 8" descr="C:\Users\iMunteanu\Desktop\IM PRezentare WORD\PrintScreen Youtube &amp; Google &amp; Facebook (png)\HOW-youtube-in-display-A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6024" y="754752"/>
            <a:ext cx="3754450" cy="28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1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116" y="138036"/>
            <a:ext cx="197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Google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AdWords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173" y="3811055"/>
            <a:ext cx="761590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Remarketing in Google Display Network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auzit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brand,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făcut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deja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o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vizită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site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comportamentală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interacțiunile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materiale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video, contextual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semantică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funcție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conținutul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din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pagina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utilizatorul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o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vizualizează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dar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baza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pic>
        <p:nvPicPr>
          <p:cNvPr id="19" name="Picture 8" descr="C:\Users\iMunteanu\Desktop\IM PRezentare WORD\PrintScreen Youtube &amp; Google &amp; Facebook (png)\HOW-youtube-in-display-A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6024" y="754752"/>
            <a:ext cx="3754450" cy="28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2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4474127" y="1415850"/>
            <a:ext cx="1326860" cy="1326860"/>
          </a:xfrm>
          <a:prstGeom prst="ellipse">
            <a:avLst/>
          </a:prstGeom>
          <a:solidFill>
            <a:srgbClr val="FC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Awareness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3607" y="138036"/>
            <a:ext cx="236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Facebook Marketing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173" y="3811055"/>
            <a:ext cx="761590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Facebook Traditional *Clicks to Website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principal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nu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cunoaște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brandul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nouă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rețeaua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socială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oferă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posibilități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complexe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bazate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psiho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-socio-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.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Integrarea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reclamelor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in newsfeed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aduce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un plus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vizibilitate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necesar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2004" y="754750"/>
            <a:ext cx="3753808" cy="2815837"/>
            <a:chOff x="562004" y="754750"/>
            <a:chExt cx="3753808" cy="2815837"/>
          </a:xfrm>
        </p:grpSpPr>
        <p:pic>
          <p:nvPicPr>
            <p:cNvPr id="17" name="Picture 13" descr="C:\Users\iMunteanu\Desktop\IM PRezentare WORD\PrintScreen Youtube &amp; Google &amp; Facebook (png)\Facebook-storie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2004" y="754750"/>
              <a:ext cx="3753808" cy="281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655587" y="2188663"/>
              <a:ext cx="1542191" cy="340207"/>
            </a:xfrm>
            <a:prstGeom prst="rect">
              <a:avLst/>
            </a:prstGeom>
            <a:solidFill>
              <a:srgbClr val="F2000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8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173" y="3811055"/>
            <a:ext cx="7615908" cy="252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Remarketing in Facebook 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vizitat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siteul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făcut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diverse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acțiuni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site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continuă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interacțiunea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produsele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sau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ofertele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siteului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Facebook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psiho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-socio-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îmbină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segmentarea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comportamentală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2004" y="754750"/>
            <a:ext cx="3753808" cy="2815837"/>
            <a:chOff x="562004" y="754750"/>
            <a:chExt cx="3753808" cy="2815837"/>
          </a:xfrm>
        </p:grpSpPr>
        <p:pic>
          <p:nvPicPr>
            <p:cNvPr id="17" name="Picture 13" descr="C:\Users\iMunteanu\Desktop\IM PRezentare WORD\PrintScreen Youtube &amp; Google &amp; Facebook (png)\Facebook-storie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2004" y="754750"/>
              <a:ext cx="3753808" cy="281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655587" y="2188663"/>
              <a:ext cx="1542191" cy="340207"/>
            </a:xfrm>
            <a:prstGeom prst="rect">
              <a:avLst/>
            </a:prstGeom>
            <a:solidFill>
              <a:srgbClr val="F2000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23607" y="138036"/>
            <a:ext cx="236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Facebook Marketing</a:t>
            </a:r>
          </a:p>
        </p:txBody>
      </p:sp>
    </p:spTree>
    <p:extLst>
      <p:ext uri="{BB962C8B-B14F-4D97-AF65-F5344CB8AC3E}">
        <p14:creationId xmlns:p14="http://schemas.microsoft.com/office/powerpoint/2010/main" val="37012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173" y="3811055"/>
            <a:ext cx="7615908" cy="252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Facebook Custom Audience – New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principal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nu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cunoaște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brandul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psiho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-socio-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se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îmbină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“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manuală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”,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identificând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persoanele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mai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mare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predispoziție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cumpere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la tine,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dar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a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caror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adrese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email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aveți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dreptul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le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utilizați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2004" y="754750"/>
            <a:ext cx="3753808" cy="2815837"/>
            <a:chOff x="562004" y="754750"/>
            <a:chExt cx="3753808" cy="2815837"/>
          </a:xfrm>
        </p:grpSpPr>
        <p:pic>
          <p:nvPicPr>
            <p:cNvPr id="17" name="Picture 13" descr="C:\Users\iMunteanu\Desktop\IM PRezentare WORD\PrintScreen Youtube &amp; Google &amp; Facebook (png)\Facebook-storie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2004" y="754750"/>
              <a:ext cx="3753808" cy="281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655587" y="2188663"/>
              <a:ext cx="1542191" cy="340207"/>
            </a:xfrm>
            <a:prstGeom prst="rect">
              <a:avLst/>
            </a:prstGeom>
            <a:solidFill>
              <a:srgbClr val="F2000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23607" y="138036"/>
            <a:ext cx="236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Facebook Marketing</a:t>
            </a:r>
          </a:p>
        </p:txBody>
      </p:sp>
    </p:spTree>
    <p:extLst>
      <p:ext uri="{BB962C8B-B14F-4D97-AF65-F5344CB8AC3E}">
        <p14:creationId xmlns:p14="http://schemas.microsoft.com/office/powerpoint/2010/main" val="37452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173" y="3811055"/>
            <a:ext cx="7615908" cy="252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Facebook Custom Audience – Customers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cunosc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nu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doar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brandul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dar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serviciile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sau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produsele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;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cei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cumpărat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psiho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-socio-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îmbină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indetificarea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baza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adreselor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email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oferite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la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momentul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cumpărării</a:t>
            </a:r>
            <a:endParaRPr lang="en-US" dirty="0" smtClean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4646" y="1365000"/>
            <a:ext cx="1248558" cy="124855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Titillium WebRegular"/>
                <a:cs typeface="Titillium WebRegular"/>
              </a:rPr>
              <a:t>Conversion</a:t>
            </a:r>
            <a:endParaRPr lang="en-US" sz="900" dirty="0">
              <a:solidFill>
                <a:schemeClr val="bg1"/>
              </a:solidFill>
              <a:latin typeface="Titillium WebRegular"/>
              <a:cs typeface="Titillium Web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2004" y="754750"/>
            <a:ext cx="3753808" cy="2815837"/>
            <a:chOff x="562004" y="754750"/>
            <a:chExt cx="3753808" cy="2815837"/>
          </a:xfrm>
        </p:grpSpPr>
        <p:pic>
          <p:nvPicPr>
            <p:cNvPr id="17" name="Picture 13" descr="C:\Users\iMunteanu\Desktop\IM PRezentare WORD\PrintScreen Youtube &amp; Google &amp; Facebook (png)\Facebook-storie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2004" y="754750"/>
              <a:ext cx="3753808" cy="281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655587" y="2188663"/>
              <a:ext cx="1542191" cy="340207"/>
            </a:xfrm>
            <a:prstGeom prst="rect">
              <a:avLst/>
            </a:prstGeom>
            <a:solidFill>
              <a:srgbClr val="F2000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23607" y="138036"/>
            <a:ext cx="236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Facebook Marketing</a:t>
            </a:r>
          </a:p>
        </p:txBody>
      </p:sp>
    </p:spTree>
    <p:extLst>
      <p:ext uri="{BB962C8B-B14F-4D97-AF65-F5344CB8AC3E}">
        <p14:creationId xmlns:p14="http://schemas.microsoft.com/office/powerpoint/2010/main" val="20609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587" y="580415"/>
            <a:ext cx="675852" cy="743728"/>
            <a:chOff x="368087" y="990736"/>
            <a:chExt cx="1354476" cy="1355839"/>
          </a:xfrm>
        </p:grpSpPr>
        <p:sp>
          <p:nvSpPr>
            <p:cNvPr id="10" name="Oval 9"/>
            <p:cNvSpPr/>
            <p:nvPr/>
          </p:nvSpPr>
          <p:spPr>
            <a:xfrm>
              <a:off x="1121525" y="990736"/>
              <a:ext cx="601038" cy="601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087" y="1745537"/>
              <a:ext cx="601038" cy="601038"/>
            </a:xfrm>
            <a:prstGeom prst="ellipse">
              <a:avLst/>
            </a:prstGeom>
            <a:solidFill>
              <a:srgbClr val="E6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5761" y="1143029"/>
              <a:ext cx="897490" cy="897490"/>
            </a:xfrm>
            <a:prstGeom prst="ellipse">
              <a:avLst/>
            </a:prstGeom>
            <a:solidFill>
              <a:srgbClr val="159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173" y="3811055"/>
            <a:ext cx="7615908" cy="252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Facebook Engagement Ads – Fans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audiență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vizată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potrivită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pentru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adiența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care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cunoaște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brandul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însă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poate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fi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folosită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și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segmente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noi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audientă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4F6228"/>
              </a:solidFill>
              <a:latin typeface="Titillium WebRegular"/>
              <a:cs typeface="Titillium WebRegular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Tip de </a:t>
            </a:r>
            <a:r>
              <a:rPr lang="en-US" dirty="0" err="1" smtClean="0">
                <a:solidFill>
                  <a:srgbClr val="4F6228"/>
                </a:solidFill>
                <a:latin typeface="Titillium WebRegular"/>
                <a:cs typeface="Titillium WebRegular"/>
              </a:rPr>
              <a:t>segmentare</a:t>
            </a:r>
            <a:r>
              <a:rPr lang="en-US" dirty="0" smtClean="0">
                <a:solidFill>
                  <a:srgbClr val="4F6228"/>
                </a:solidFill>
                <a:latin typeface="Titillium WebRegular"/>
                <a:cs typeface="Titillium WebRegular"/>
              </a:rPr>
              <a:t>: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criterii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psiho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-socio-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demografice</a:t>
            </a:r>
            <a:r>
              <a:rPr lang="en-US" dirty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îmbină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un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semnal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“au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luat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la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cunoștintă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” </a:t>
            </a:r>
            <a:r>
              <a:rPr lang="en-US" dirty="0" err="1" smtClean="0">
                <a:solidFill>
                  <a:srgbClr val="7F7F7F"/>
                </a:solidFill>
                <a:latin typeface="Titillium WebRegular"/>
                <a:cs typeface="Titillium WebRegular"/>
              </a:rPr>
              <a:t>brandul</a:t>
            </a:r>
            <a:r>
              <a:rPr lang="en-US" dirty="0" smtClean="0">
                <a:solidFill>
                  <a:srgbClr val="7F7F7F"/>
                </a:solidFill>
                <a:latin typeface="Titillium WebRegular"/>
                <a:cs typeface="Titillium WebRegular"/>
              </a:rPr>
              <a:t> (awareness signal)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2004" y="754750"/>
            <a:ext cx="3753808" cy="2815837"/>
            <a:chOff x="562004" y="754750"/>
            <a:chExt cx="3753808" cy="2815837"/>
          </a:xfrm>
        </p:grpSpPr>
        <p:pic>
          <p:nvPicPr>
            <p:cNvPr id="17" name="Picture 13" descr="C:\Users\iMunteanu\Desktop\IM PRezentare WORD\PrintScreen Youtube &amp; Google &amp; Facebook (png)\Facebook-storie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2004" y="754750"/>
              <a:ext cx="3753808" cy="281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655587" y="2188663"/>
              <a:ext cx="1542191" cy="340207"/>
            </a:xfrm>
            <a:prstGeom prst="rect">
              <a:avLst/>
            </a:prstGeom>
            <a:solidFill>
              <a:srgbClr val="F2000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23607" y="138036"/>
            <a:ext cx="236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Facebook Marketing</a:t>
            </a:r>
          </a:p>
        </p:txBody>
      </p:sp>
      <p:sp>
        <p:nvSpPr>
          <p:cNvPr id="14" name="Oval 13"/>
          <p:cNvSpPr/>
          <p:nvPr/>
        </p:nvSpPr>
        <p:spPr>
          <a:xfrm>
            <a:off x="4474127" y="1415850"/>
            <a:ext cx="1326860" cy="1326860"/>
          </a:xfrm>
          <a:prstGeom prst="ellipse">
            <a:avLst/>
          </a:prstGeom>
          <a:solidFill>
            <a:srgbClr val="FC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Awareness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3607" y="1371536"/>
            <a:ext cx="1326860" cy="1326860"/>
          </a:xfrm>
          <a:prstGeom prst="ellipse">
            <a:avLst/>
          </a:prstGeom>
          <a:solidFill>
            <a:srgbClr val="FEB4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Consideration</a:t>
            </a:r>
            <a:endParaRPr lang="en-US" sz="900" dirty="0">
              <a:latin typeface="Titillium WebRegular"/>
              <a:cs typeface="Titillium WebRegular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13682" y="1415850"/>
            <a:ext cx="1197708" cy="1197708"/>
          </a:xfrm>
          <a:prstGeom prst="ellipse">
            <a:avLst/>
          </a:prstGeom>
          <a:solidFill>
            <a:srgbClr val="16A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tillium WebRegular"/>
                <a:cs typeface="Titillium WebRegular"/>
              </a:rPr>
              <a:t>Loyalty</a:t>
            </a:r>
            <a:endParaRPr lang="en-US" sz="900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615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957604"/>
              </p:ext>
            </p:extLst>
          </p:nvPr>
        </p:nvGraphicFramePr>
        <p:xfrm>
          <a:off x="256346" y="454384"/>
          <a:ext cx="8762393" cy="589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logo-sig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706" y="6281688"/>
            <a:ext cx="86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Awareness 					Consideration 				Conversion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 			Loyalty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9640" y="126594"/>
            <a:ext cx="2340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360</a:t>
            </a:r>
            <a:r>
              <a:rPr lang="en-US" sz="2000" baseline="30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o 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PPC </a:t>
            </a:r>
            <a:r>
              <a:rPr lang="en-US" sz="2000" dirty="0">
                <a:solidFill>
                  <a:srgbClr val="0C5B2B"/>
                </a:solidFill>
                <a:latin typeface="Titillium WebRegular"/>
                <a:cs typeface="Titillium WebRegular"/>
              </a:rPr>
              <a:t>Marketing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916" y="0"/>
            <a:ext cx="2371191" cy="6858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8107" y="0"/>
            <a:ext cx="2163362" cy="68580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1469" y="0"/>
            <a:ext cx="2215795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7264" y="-11340"/>
            <a:ext cx="2046569" cy="6858000"/>
          </a:xfrm>
          <a:prstGeom prst="rect">
            <a:avLst/>
          </a:prstGeom>
          <a:solidFill>
            <a:srgbClr val="008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530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" y="-57151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892" y="121089"/>
            <a:ext cx="573746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tillium WebRegular"/>
                <a:cs typeface="Titillium WebRegular"/>
              </a:rPr>
              <a:t>Specialist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tillium WebRegular"/>
                <a:cs typeface="Titillium WebRegular"/>
              </a:rPr>
              <a:t>în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tillium WebRegular"/>
                <a:cs typeface="Titillium WebRegular"/>
              </a:rPr>
              <a:t> PPC Marketing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tillium WebRegular"/>
                <a:cs typeface="Titillium WebRegular"/>
              </a:rPr>
              <a:t>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tillium WebRegular"/>
                <a:cs typeface="Titillium WebRegular"/>
              </a:rPr>
              <a:t> Trainer</a:t>
            </a:r>
          </a:p>
        </p:txBody>
      </p:sp>
    </p:spTree>
    <p:extLst>
      <p:ext uri="{BB962C8B-B14F-4D97-AF65-F5344CB8AC3E}">
        <p14:creationId xmlns:p14="http://schemas.microsoft.com/office/powerpoint/2010/main" val="24349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250013"/>
              </p:ext>
            </p:extLst>
          </p:nvPr>
        </p:nvGraphicFramePr>
        <p:xfrm>
          <a:off x="268000" y="389281"/>
          <a:ext cx="8669176" cy="589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1706" y="6281688"/>
            <a:ext cx="86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Awareness 					Consideration 				Conversion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 			Loyalty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pic>
        <p:nvPicPr>
          <p:cNvPr id="13" name="Picture 12" descr="logo-sig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19441" y="131648"/>
            <a:ext cx="197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Google </a:t>
            </a:r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AdWords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722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1706" y="6281688"/>
            <a:ext cx="86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Awareness 					Consideration 				Conversion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 			Loyalty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pic>
        <p:nvPicPr>
          <p:cNvPr id="13" name="Picture 12" descr="logo-sig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77773"/>
              </p:ext>
            </p:extLst>
          </p:nvPr>
        </p:nvGraphicFramePr>
        <p:xfrm>
          <a:off x="301706" y="464949"/>
          <a:ext cx="8486513" cy="566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65622" y="126594"/>
            <a:ext cx="236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Facebook Marketing</a:t>
            </a:r>
          </a:p>
        </p:txBody>
      </p:sp>
    </p:spTree>
    <p:extLst>
      <p:ext uri="{BB962C8B-B14F-4D97-AF65-F5344CB8AC3E}">
        <p14:creationId xmlns:p14="http://schemas.microsoft.com/office/powerpoint/2010/main" val="29699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1706" y="6281688"/>
            <a:ext cx="86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Awareness 					Consideration 				Conversion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 			Loyalty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pic>
        <p:nvPicPr>
          <p:cNvPr id="13" name="Picture 12" descr="logo-sig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600991"/>
              </p:ext>
            </p:extLst>
          </p:nvPr>
        </p:nvGraphicFramePr>
        <p:xfrm>
          <a:off x="477736" y="620689"/>
          <a:ext cx="8446560" cy="566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2921" y="126594"/>
            <a:ext cx="156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ReMarketing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576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1706" y="6281688"/>
            <a:ext cx="86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Awareness 					Consideration 				Conversion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 			Loyalty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pic>
        <p:nvPicPr>
          <p:cNvPr id="13" name="Picture 12" descr="logo-sig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911955"/>
              </p:ext>
            </p:extLst>
          </p:nvPr>
        </p:nvGraphicFramePr>
        <p:xfrm>
          <a:off x="403260" y="526704"/>
          <a:ext cx="8430317" cy="575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490" y="126594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42826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916" y="0"/>
            <a:ext cx="2371191" cy="6858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1881" y="0"/>
            <a:ext cx="2269588" cy="68580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0585" y="0"/>
            <a:ext cx="2326679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60596" y="-11340"/>
            <a:ext cx="2173237" cy="6858000"/>
          </a:xfrm>
          <a:prstGeom prst="rect">
            <a:avLst/>
          </a:prstGeom>
          <a:solidFill>
            <a:srgbClr val="008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095240"/>
              </p:ext>
            </p:extLst>
          </p:nvPr>
        </p:nvGraphicFramePr>
        <p:xfrm>
          <a:off x="256346" y="454384"/>
          <a:ext cx="8762393" cy="589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logo-sig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706" y="6281688"/>
            <a:ext cx="86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Awareness 					Consideration 				Conversion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Regular"/>
                <a:cs typeface="Titillium WebRegular"/>
              </a:rPr>
              <a:t> 			Loyalty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WebRegular"/>
              <a:cs typeface="Titillium Web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640" y="126594"/>
            <a:ext cx="2340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360</a:t>
            </a:r>
            <a:r>
              <a:rPr lang="en-US" sz="2000" baseline="30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o </a:t>
            </a:r>
            <a:r>
              <a:rPr lang="en-US" sz="20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PPC </a:t>
            </a:r>
            <a:r>
              <a:rPr lang="en-US" sz="2000" dirty="0">
                <a:solidFill>
                  <a:srgbClr val="0C5B2B"/>
                </a:solidFill>
                <a:latin typeface="Titillium WebRegular"/>
                <a:cs typeface="Titillium WebRegular"/>
              </a:rPr>
              <a:t>Marketing</a:t>
            </a:r>
            <a:endParaRPr lang="en-US" sz="2000" dirty="0" smtClean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92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3105" y="3317286"/>
            <a:ext cx="836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Lucrează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 cu </a:t>
            </a:r>
            <a:r>
              <a:rPr lang="en-US" sz="2400" dirty="0" err="1" smtClean="0">
                <a:solidFill>
                  <a:srgbClr val="0C5B2B"/>
                </a:solidFill>
                <a:latin typeface="Titillium WebRegular"/>
                <a:cs typeface="Titillium WebRegular"/>
              </a:rPr>
              <a:t>specialiști</a:t>
            </a:r>
            <a:r>
              <a:rPr lang="en-US" sz="2400" dirty="0" smtClean="0">
                <a:solidFill>
                  <a:srgbClr val="0C5B2B"/>
                </a:solidFill>
                <a:latin typeface="Titillium WebRegular"/>
                <a:cs typeface="Titillium WebRegular"/>
              </a:rPr>
              <a:t>!</a:t>
            </a:r>
            <a:endParaRPr lang="en-US" sz="2400" dirty="0">
              <a:solidFill>
                <a:srgbClr val="0C5B2B"/>
              </a:solidFill>
              <a:latin typeface="Titillium WebRegular"/>
              <a:cs typeface="Titillium WebRegular"/>
            </a:endParaRPr>
          </a:p>
        </p:txBody>
      </p:sp>
      <p:pic>
        <p:nvPicPr>
          <p:cNvPr id="8" name="Picture 7" descr="bu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28" y="2510022"/>
            <a:ext cx="1934950" cy="21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2852" y="4861674"/>
            <a:ext cx="723929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 err="1" smtClean="0">
                <a:solidFill>
                  <a:srgbClr val="0C5B2B"/>
                </a:solidFill>
                <a:latin typeface="Titillium WebSemiBold"/>
                <a:cs typeface="Titillium WebSemiBold"/>
              </a:rPr>
              <a:t>Mulțumesc</a:t>
            </a:r>
            <a:endParaRPr lang="en-US" sz="2000" b="1" dirty="0">
              <a:solidFill>
                <a:srgbClr val="7F7F7F"/>
              </a:solidFill>
              <a:latin typeface="Titillium WebRegular"/>
              <a:cs typeface="Titillium WebRegular"/>
            </a:endParaRPr>
          </a:p>
        </p:txBody>
      </p:sp>
      <p:pic>
        <p:nvPicPr>
          <p:cNvPr id="7" name="Picture 6" descr="banda-colorata-stang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6775" y="2212674"/>
            <a:ext cx="179501" cy="9154948"/>
          </a:xfrm>
          <a:prstGeom prst="rect">
            <a:avLst/>
          </a:prstGeom>
        </p:spPr>
      </p:pic>
      <p:pic>
        <p:nvPicPr>
          <p:cNvPr id="9" name="Picture 8" descr="375364_2704350803020_194612412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099" y="4665951"/>
            <a:ext cx="969818" cy="969818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2382" y="6154626"/>
            <a:ext cx="1872978" cy="393768"/>
            <a:chOff x="605177" y="6095375"/>
            <a:chExt cx="1872978" cy="393768"/>
          </a:xfrm>
        </p:grpSpPr>
        <p:sp>
          <p:nvSpPr>
            <p:cNvPr id="8" name="TextBox 7">
              <a:hlinkClick r:id="rId6"/>
            </p:cNvPr>
            <p:cNvSpPr txBox="1"/>
            <p:nvPr/>
          </p:nvSpPr>
          <p:spPr>
            <a:xfrm>
              <a:off x="1023911" y="6212144"/>
              <a:ext cx="1454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/</a:t>
              </a:r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webdigitalromania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  <a:latin typeface="Titillium WebRegular"/>
                <a:cs typeface="Titillium WebRegular"/>
              </a:endParaRPr>
            </a:p>
          </p:txBody>
        </p:sp>
        <p:pic>
          <p:nvPicPr>
            <p:cNvPr id="10" name="Picture 9" descr="fb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77" y="6095375"/>
              <a:ext cx="390220" cy="39022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840682" y="6156895"/>
            <a:ext cx="1335740" cy="391499"/>
            <a:chOff x="605177" y="6097644"/>
            <a:chExt cx="1335740" cy="391499"/>
          </a:xfrm>
        </p:grpSpPr>
        <p:sp>
          <p:nvSpPr>
            <p:cNvPr id="12" name="TextBox 11">
              <a:hlinkClick r:id="rId8"/>
            </p:cNvPr>
            <p:cNvSpPr txBox="1"/>
            <p:nvPr/>
          </p:nvSpPr>
          <p:spPr>
            <a:xfrm>
              <a:off x="1023911" y="6212144"/>
              <a:ext cx="917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/</a:t>
              </a:r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webdigital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  <a:latin typeface="Titillium WebRegular"/>
                <a:cs typeface="Titillium WebRegular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77" y="6097644"/>
              <a:ext cx="390220" cy="38568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28922" y="6143184"/>
            <a:ext cx="1872978" cy="393768"/>
            <a:chOff x="605177" y="6095375"/>
            <a:chExt cx="1872978" cy="393768"/>
          </a:xfrm>
        </p:grpSpPr>
        <p:sp>
          <p:nvSpPr>
            <p:cNvPr id="15" name="TextBox 14">
              <a:hlinkClick r:id="rId10"/>
            </p:cNvPr>
            <p:cNvSpPr txBox="1"/>
            <p:nvPr/>
          </p:nvSpPr>
          <p:spPr>
            <a:xfrm>
              <a:off x="1023911" y="6212144"/>
              <a:ext cx="1454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/</a:t>
              </a:r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webdigitalromania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  <a:latin typeface="Titillium WebRegular"/>
                <a:cs typeface="Titillium WebRegular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77" y="6095375"/>
              <a:ext cx="390220" cy="39022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00862" y="6131742"/>
            <a:ext cx="1872978" cy="393768"/>
            <a:chOff x="605177" y="6095375"/>
            <a:chExt cx="1872978" cy="393768"/>
          </a:xfrm>
        </p:grpSpPr>
        <p:sp>
          <p:nvSpPr>
            <p:cNvPr id="18" name="TextBox 17">
              <a:hlinkClick r:id="rId12"/>
            </p:cNvPr>
            <p:cNvSpPr txBox="1"/>
            <p:nvPr/>
          </p:nvSpPr>
          <p:spPr>
            <a:xfrm>
              <a:off x="1023911" y="6212144"/>
              <a:ext cx="1454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/</a:t>
              </a:r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Titillium WebRegular"/>
                  <a:cs typeface="Titillium WebRegular"/>
                </a:rPr>
                <a:t>webdigitalromania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  <a:latin typeface="Titillium WebRegular"/>
                <a:cs typeface="Titillium WebRegular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77" y="6095375"/>
              <a:ext cx="390220" cy="390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9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" y="-57150"/>
            <a:ext cx="9220200" cy="691515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99213" y="81932"/>
            <a:ext cx="645214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tillium WebRegular"/>
                <a:cs typeface="Titillium WebRegular"/>
              </a:rPr>
              <a:t>+10 </a:t>
            </a:r>
            <a:r>
              <a:rPr lang="en-US" sz="2800" b="1" dirty="0" err="1" smtClean="0">
                <a:latin typeface="Titillium WebRegular"/>
                <a:cs typeface="Titillium WebRegular"/>
              </a:rPr>
              <a:t>ani</a:t>
            </a:r>
            <a:r>
              <a:rPr lang="en-US" sz="2800" b="1" dirty="0" smtClean="0">
                <a:latin typeface="Titillium WebRegular"/>
                <a:cs typeface="Titillium WebRegular"/>
              </a:rPr>
              <a:t> </a:t>
            </a:r>
            <a:r>
              <a:rPr lang="en-US" sz="2800" dirty="0" smtClean="0">
                <a:latin typeface="Titillium WebRegular"/>
                <a:cs typeface="Titillium WebRegular"/>
              </a:rPr>
              <a:t>de </a:t>
            </a:r>
            <a:r>
              <a:rPr lang="en-US" sz="2800" dirty="0" err="1" smtClean="0">
                <a:latin typeface="Titillium WebRegular"/>
                <a:cs typeface="Titillium WebRegular"/>
              </a:rPr>
              <a:t>experiență</a:t>
            </a:r>
            <a:r>
              <a:rPr lang="en-US" sz="2800" dirty="0" smtClean="0">
                <a:latin typeface="Titillium WebRegular"/>
                <a:cs typeface="Titillium WebRegular"/>
              </a:rPr>
              <a:t> </a:t>
            </a:r>
            <a:r>
              <a:rPr lang="en-US" sz="2800" dirty="0" err="1" smtClean="0">
                <a:latin typeface="Titillium WebRegular"/>
                <a:cs typeface="Titillium WebRegular"/>
              </a:rPr>
              <a:t>în</a:t>
            </a:r>
            <a:r>
              <a:rPr lang="en-US" sz="2800" dirty="0" smtClean="0">
                <a:latin typeface="Titillium WebRegular"/>
                <a:cs typeface="Titillium WebRegular"/>
              </a:rPr>
              <a:t> Marketing Online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2805" y="4343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" y="-45281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2722" y="112086"/>
            <a:ext cx="387729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tillium WebRegular"/>
                <a:cs typeface="Titillium WebRegular"/>
              </a:rPr>
              <a:t>Șef</a:t>
            </a:r>
            <a:r>
              <a:rPr lang="en-US" sz="2800" dirty="0" smtClean="0">
                <a:latin typeface="Titillium WebRegular"/>
                <a:cs typeface="Titillium WebRegular"/>
              </a:rPr>
              <a:t> de </a:t>
            </a:r>
            <a:r>
              <a:rPr lang="en-US" sz="2800" dirty="0" err="1" smtClean="0">
                <a:latin typeface="Titillium WebRegular"/>
                <a:cs typeface="Titillium WebRegular"/>
              </a:rPr>
              <a:t>trib</a:t>
            </a:r>
            <a:r>
              <a:rPr lang="en-US" sz="2800" dirty="0" smtClean="0">
                <a:latin typeface="Titillium WebRegular"/>
                <a:cs typeface="Titillium WebRegular"/>
              </a:rPr>
              <a:t> </a:t>
            </a:r>
            <a:r>
              <a:rPr lang="en-US" sz="2800" dirty="0">
                <a:latin typeface="Titillium WebRegular"/>
                <a:cs typeface="Titillium WebRegular"/>
              </a:rPr>
              <a:t>@</a:t>
            </a:r>
            <a:r>
              <a:rPr lang="en-US" sz="2800" b="1" dirty="0" smtClean="0">
                <a:latin typeface="Titillium WebRegular"/>
                <a:cs typeface="Titillium WebRegular"/>
              </a:rPr>
              <a:t>WebDigital</a:t>
            </a:r>
          </a:p>
        </p:txBody>
      </p:sp>
    </p:spTree>
    <p:extLst>
      <p:ext uri="{BB962C8B-B14F-4D97-AF65-F5344CB8AC3E}">
        <p14:creationId xmlns:p14="http://schemas.microsoft.com/office/powerpoint/2010/main" val="7074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" y="-57151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0687" y="5333339"/>
            <a:ext cx="3696653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tillium WebRegular"/>
                <a:cs typeface="Titillium WebRegular"/>
              </a:rPr>
              <a:t>Explorer &amp; Golf-</a:t>
            </a:r>
            <a:r>
              <a:rPr lang="en-US" sz="2800" dirty="0" err="1" smtClean="0">
                <a:latin typeface="Titillium WebRegular"/>
                <a:cs typeface="Titillium WebRegular"/>
              </a:rPr>
              <a:t>er</a:t>
            </a:r>
            <a:r>
              <a:rPr lang="en-US" sz="2800" dirty="0">
                <a:latin typeface="Titillium WebRegular"/>
                <a:cs typeface="Titillium WebRegular"/>
              </a:rPr>
              <a:t> </a:t>
            </a:r>
            <a:r>
              <a:rPr lang="en-US" sz="2800" dirty="0" smtClean="0">
                <a:latin typeface="Titillium WebRegular"/>
                <a:cs typeface="Titillium WebRegular"/>
              </a:rPr>
              <a:t>(-36)</a:t>
            </a:r>
            <a:endParaRPr lang="en-US" sz="2800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15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101743"/>
              </p:ext>
            </p:extLst>
          </p:nvPr>
        </p:nvGraphicFramePr>
        <p:xfrm>
          <a:off x="256346" y="454384"/>
          <a:ext cx="8762393" cy="589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236916" y="0"/>
            <a:ext cx="2371191" cy="6858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8107" y="0"/>
            <a:ext cx="2163362" cy="68580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1469" y="0"/>
            <a:ext cx="2215795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7264" y="-11340"/>
            <a:ext cx="2046569" cy="6858000"/>
          </a:xfrm>
          <a:prstGeom prst="rect">
            <a:avLst/>
          </a:prstGeom>
          <a:solidFill>
            <a:srgbClr val="008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604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alkee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3965" y="5740801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FFFFFF"/>
                </a:solidFill>
                <a:latin typeface="Titillium WebRegular"/>
                <a:cs typeface="Titillium WebRegular"/>
              </a:rPr>
              <a:t>Mixul</a:t>
            </a:r>
            <a:r>
              <a:rPr lang="en-US" sz="2800" dirty="0" smtClean="0">
                <a:solidFill>
                  <a:srgbClr val="FFFFFF"/>
                </a:solidFill>
                <a:latin typeface="Titillium WebRegular"/>
                <a:cs typeface="Titillium WebRegular"/>
              </a:rPr>
              <a:t> de </a:t>
            </a:r>
            <a:r>
              <a:rPr lang="en-US" sz="2800" dirty="0" err="1" smtClean="0">
                <a:solidFill>
                  <a:srgbClr val="FFFFFF"/>
                </a:solidFill>
                <a:latin typeface="Titillium WebRegular"/>
                <a:cs typeface="Titillium WebRegular"/>
              </a:rPr>
              <a:t>canale</a:t>
            </a:r>
            <a:r>
              <a:rPr lang="en-US" sz="2800" dirty="0" smtClean="0">
                <a:solidFill>
                  <a:srgbClr val="FFFFFF"/>
                </a:solidFill>
                <a:latin typeface="Titillium WebRegular"/>
                <a:cs typeface="Titillium WebRegular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tillium WebRegular"/>
                <a:cs typeface="Titillium WebRegular"/>
              </a:rPr>
              <a:t>infuențează</a:t>
            </a:r>
            <a:r>
              <a:rPr lang="en-US" sz="2800" dirty="0" smtClean="0">
                <a:solidFill>
                  <a:srgbClr val="FFFFFF"/>
                </a:solidFill>
                <a:latin typeface="Titillium WebRegular"/>
                <a:cs typeface="Titillium WebRegular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tillium WebRegular"/>
                <a:cs typeface="Titillium WebRegular"/>
              </a:rPr>
              <a:t>dimensiunea</a:t>
            </a:r>
            <a:r>
              <a:rPr lang="en-US" sz="2800" dirty="0" smtClean="0">
                <a:solidFill>
                  <a:srgbClr val="FFFFFF"/>
                </a:solidFill>
                <a:latin typeface="Titillium WebRegular"/>
                <a:cs typeface="Titillium WebRegular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tillium WebRegular"/>
                <a:cs typeface="Titillium WebRegular"/>
              </a:rPr>
              <a:t>investiției</a:t>
            </a:r>
            <a:endParaRPr lang="en-US" sz="2800" b="1" dirty="0" smtClean="0">
              <a:solidFill>
                <a:srgbClr val="FFFFFF"/>
              </a:solidFill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439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lh5.ggpht.com/pzVoPNaE2qjdmsGzXIMiEnXW37Tq993TPb28JZltq29JIGUlQXaWfgFX-wiqVHmXog=w705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0" y="849422"/>
            <a:ext cx="8551457" cy="45607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04800" y="6324602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-sig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2" y="1"/>
            <a:ext cx="62068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1429</Words>
  <Application>Microsoft Macintosh PowerPoint</Application>
  <PresentationFormat>On-screen Show (4:3)</PresentationFormat>
  <Paragraphs>227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WebDigital (Pan Concept)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Munteanu Ionut Radu</dc:creator>
  <cp:lastModifiedBy>Munteanu Ionut Radu</cp:lastModifiedBy>
  <cp:revision>341</cp:revision>
  <dcterms:created xsi:type="dcterms:W3CDTF">2014-05-27T07:17:41Z</dcterms:created>
  <dcterms:modified xsi:type="dcterms:W3CDTF">2014-08-28T06:53:56Z</dcterms:modified>
</cp:coreProperties>
</file>