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4" r:id="rId17"/>
    <p:sldId id="277" r:id="rId18"/>
    <p:sldId id="275" r:id="rId19"/>
    <p:sldId id="278" r:id="rId20"/>
    <p:sldId id="279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286000"/>
            <a:ext cx="7391400" cy="12192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ro-RO" dirty="0" smtClean="0">
                <a:solidFill>
                  <a:schemeClr val="bg1"/>
                </a:solidFill>
              </a:rPr>
              <a:t>Î</a:t>
            </a:r>
            <a:r>
              <a:rPr lang="en-US" dirty="0" err="1" smtClean="0">
                <a:solidFill>
                  <a:schemeClr val="bg1"/>
                </a:solidFill>
              </a:rPr>
              <a:t>ntreb</a:t>
            </a:r>
            <a:r>
              <a:rPr lang="ro-RO" dirty="0" smtClean="0">
                <a:solidFill>
                  <a:schemeClr val="bg1"/>
                </a:solidFill>
              </a:rPr>
              <a:t>ă</a:t>
            </a:r>
            <a:r>
              <a:rPr lang="en-US" dirty="0" err="1" smtClean="0">
                <a:solidFill>
                  <a:schemeClr val="bg1"/>
                </a:solidFill>
              </a:rPr>
              <a:t>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frecvente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o-RO" dirty="0" smtClean="0">
                <a:solidFill>
                  <a:schemeClr val="bg1"/>
                </a:solidFill>
              </a:rPr>
              <a:t>ş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l</a:t>
            </a:r>
            <a:r>
              <a:rPr lang="ro-RO" dirty="0" smtClean="0">
                <a:solidFill>
                  <a:schemeClr val="bg1"/>
                </a:solidFill>
              </a:rPr>
              <a:t>ă</a:t>
            </a:r>
            <a:r>
              <a:rPr lang="en-US" dirty="0" err="1" smtClean="0">
                <a:solidFill>
                  <a:schemeClr val="bg1"/>
                </a:solidFill>
              </a:rPr>
              <a:t>muriri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privind</a:t>
            </a:r>
            <a:r>
              <a:rPr lang="en-US" dirty="0" smtClean="0">
                <a:solidFill>
                  <a:schemeClr val="bg1"/>
                </a:solidFill>
              </a:rPr>
              <a:t> SEO </a:t>
            </a:r>
            <a:r>
              <a:rPr lang="ro-RO" dirty="0" smtClean="0">
                <a:solidFill>
                  <a:schemeClr val="bg1"/>
                </a:solidFill>
              </a:rPr>
              <a:t>î</a:t>
            </a:r>
            <a:r>
              <a:rPr lang="en-US" dirty="0" smtClean="0">
                <a:solidFill>
                  <a:schemeClr val="bg1"/>
                </a:solidFill>
              </a:rPr>
              <a:t>n Rom</a:t>
            </a:r>
            <a:r>
              <a:rPr lang="ro-RO" dirty="0" smtClean="0">
                <a:solidFill>
                  <a:schemeClr val="bg1"/>
                </a:solidFill>
              </a:rPr>
              <a:t>â</a:t>
            </a:r>
            <a:r>
              <a:rPr lang="en-US" dirty="0" err="1" smtClean="0">
                <a:solidFill>
                  <a:schemeClr val="bg1"/>
                </a:solidFill>
              </a:rPr>
              <a:t>nia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7239000" cy="9144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dirty="0" err="1" smtClean="0"/>
              <a:t>Prezentare</a:t>
            </a:r>
            <a:r>
              <a:rPr lang="en-US" dirty="0" smtClean="0"/>
              <a:t> </a:t>
            </a:r>
            <a:r>
              <a:rPr lang="en-US" dirty="0" err="1" smtClean="0"/>
              <a:t>realizat</a:t>
            </a:r>
            <a:r>
              <a:rPr lang="ro-RO" dirty="0" smtClean="0"/>
              <a:t>ă</a:t>
            </a:r>
            <a:r>
              <a:rPr lang="en-US" dirty="0" smtClean="0"/>
              <a:t> de: </a:t>
            </a:r>
          </a:p>
          <a:p>
            <a:pPr algn="r"/>
            <a:r>
              <a:rPr lang="en-US" dirty="0" smtClean="0"/>
              <a:t>Gabriel </a:t>
            </a:r>
            <a:r>
              <a:rPr lang="en-US" dirty="0" err="1" smtClean="0"/>
              <a:t>Curcudel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248400"/>
            <a:ext cx="2824145" cy="228600"/>
          </a:xfrm>
          <a:prstGeom prst="rect">
            <a:avLst/>
          </a:prstGeom>
          <a:noFill/>
        </p:spPr>
      </p:pic>
      <p:pic>
        <p:nvPicPr>
          <p:cNvPr id="7" name="Picture 6" descr="orizont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6705600"/>
            <a:ext cx="9144001" cy="15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 smtClean="0"/>
          </a:p>
          <a:p>
            <a:r>
              <a:rPr lang="ro-RO" dirty="0" smtClean="0"/>
              <a:t>Diferenţele sînt făcute de factorii de influenţă, printre care amintesc: hostingul, site-ul (onpage), link-urile de susţinere, relevanţa la căutări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ro-RO" dirty="0" smtClean="0"/>
              <a:t>ă de alegerea vizitatorilor.</a:t>
            </a:r>
          </a:p>
          <a:p>
            <a:r>
              <a:rPr lang="ro-RO" dirty="0" smtClean="0"/>
              <a:t>În funcţie de aceşti factori un site urcă sau scade la o căutare.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r">
              <a:spcBef>
                <a:spcPct val="0"/>
              </a:spcBef>
            </a:pP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Cum se fac diferen</a:t>
            </a: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ţele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la c</a:t>
            </a: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ă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ut</a:t>
            </a: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ă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ri </a:t>
            </a:r>
          </a:p>
          <a:p>
            <a:pPr lvl="0" algn="r">
              <a:spcBef>
                <a:spcPct val="0"/>
              </a:spcBef>
            </a:pP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î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ntre 2 site-uri?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248400"/>
            <a:ext cx="2824145" cy="228600"/>
          </a:xfrm>
          <a:prstGeom prst="rect">
            <a:avLst/>
          </a:prstGeom>
          <a:noFill/>
        </p:spPr>
      </p:pic>
      <p:pic>
        <p:nvPicPr>
          <p:cNvPr id="6" name="Picture 5" descr="orizont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6705600"/>
            <a:ext cx="9144001" cy="152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" y="152400"/>
            <a:ext cx="914400" cy="9144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5400" dirty="0" smtClean="0"/>
              <a:t>9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 smtClean="0"/>
              <a:t>În .ro înscrierile în directoare </a:t>
            </a:r>
            <a:r>
              <a:rPr lang="ro-RO" dirty="0" smtClean="0"/>
              <a:t>sunt </a:t>
            </a:r>
            <a:r>
              <a:rPr lang="ro-RO" dirty="0" smtClean="0"/>
              <a:t>încă utile pentru urcarea la căutări.</a:t>
            </a:r>
          </a:p>
          <a:p>
            <a:r>
              <a:rPr lang="ro-RO" dirty="0" smtClean="0"/>
              <a:t>Înscrierile se fac după strategii şi analize prealabile. Directoarele se aleg după criterii clare.</a:t>
            </a:r>
          </a:p>
          <a:p>
            <a:r>
              <a:rPr lang="ro-RO" dirty="0" smtClean="0"/>
              <a:t>Rapoartele de înscrieri în directoare nu relevă faptul că un site e înscris sau nu. Rezultatele sînt cele care spun dacă înscrierea e bună sau nu.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r">
              <a:spcBef>
                <a:spcPct val="0"/>
              </a:spcBef>
            </a:pP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Î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nscrierile </a:t>
            </a: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î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 directoare </a:t>
            </a: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ş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 rapoartele </a:t>
            </a:r>
            <a:endParaRPr lang="ro-RO" sz="44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lvl="0" algn="r">
              <a:spcBef>
                <a:spcPct val="0"/>
              </a:spcBef>
            </a:pP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specifice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248400"/>
            <a:ext cx="2824145" cy="228600"/>
          </a:xfrm>
          <a:prstGeom prst="rect">
            <a:avLst/>
          </a:prstGeom>
          <a:noFill/>
        </p:spPr>
      </p:pic>
      <p:pic>
        <p:nvPicPr>
          <p:cNvPr id="6" name="Picture 5" descr="orizont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6705600"/>
            <a:ext cx="9144001" cy="152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" y="152400"/>
            <a:ext cx="990600" cy="9144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10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În .ro, da. Site-urile româneşti urcă la căutări cumpărând link-uri. Google nu agrează metoda asta, totuşi ea funcţionează în .ro</a:t>
            </a:r>
          </a:p>
          <a:p>
            <a:r>
              <a:rPr lang="ro-RO" dirty="0" smtClean="0"/>
              <a:t>Link-urile sitewide (de pe toate paginile ale unui site) merg în .ro, chiar dacă pe .com Google penalizează metoda asta.</a:t>
            </a:r>
          </a:p>
          <a:p>
            <a:r>
              <a:rPr lang="ro-RO" dirty="0" smtClean="0"/>
              <a:t>Totuşi, faceţi lucrurile în limita jocului impus de Google.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r">
              <a:spcBef>
                <a:spcPct val="0"/>
              </a:spcBef>
            </a:pP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Link-uri cumpărate şi sitewide. </a:t>
            </a:r>
          </a:p>
          <a:p>
            <a:pPr lvl="0" algn="r">
              <a:spcBef>
                <a:spcPct val="0"/>
              </a:spcBef>
            </a:pP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Funcţionează?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248400"/>
            <a:ext cx="2824145" cy="228600"/>
          </a:xfrm>
          <a:prstGeom prst="rect">
            <a:avLst/>
          </a:prstGeom>
          <a:noFill/>
        </p:spPr>
      </p:pic>
      <p:pic>
        <p:nvPicPr>
          <p:cNvPr id="6" name="Picture 5" descr="orizont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6705600"/>
            <a:ext cx="9144001" cy="152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" y="152400"/>
            <a:ext cx="1066800" cy="9144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5400" dirty="0" smtClean="0"/>
              <a:t>1</a:t>
            </a:r>
            <a:r>
              <a:rPr lang="en-US" sz="5400" dirty="0" smtClean="0"/>
              <a:t>1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 smtClean="0"/>
              <a:t>Nu se cer şi nu se oferă garanţii SEO. Nimeni nu poate garanta o poziţie la căutări.</a:t>
            </a:r>
          </a:p>
          <a:p>
            <a:r>
              <a:rPr lang="ro-RO" dirty="0" smtClean="0"/>
              <a:t>Poziţiile la căutări nu pot fi garantate datorită factorilor care influenţează </a:t>
            </a:r>
            <a:r>
              <a:rPr lang="ro-RO" dirty="0" smtClean="0"/>
              <a:t>permanent rezultatele </a:t>
            </a:r>
            <a:r>
              <a:rPr lang="ro-RO" dirty="0" smtClean="0"/>
              <a:t>şi a </a:t>
            </a:r>
            <a:r>
              <a:rPr lang="ro-RO" dirty="0" smtClean="0"/>
              <a:t>actualizărilor</a:t>
            </a:r>
            <a:r>
              <a:rPr lang="ro-RO" dirty="0" smtClean="0"/>
              <a:t> </a:t>
            </a:r>
            <a:r>
              <a:rPr lang="ro-RO" dirty="0" smtClean="0"/>
              <a:t>periodice făcute de Google.</a:t>
            </a:r>
          </a:p>
          <a:p>
            <a:r>
              <a:rPr lang="ro-RO" dirty="0" smtClean="0"/>
              <a:t>Garanţiile SEO sînt </a:t>
            </a:r>
            <a:r>
              <a:rPr lang="en-US" dirty="0" smtClean="0"/>
              <a:t>“</a:t>
            </a:r>
            <a:r>
              <a:rPr lang="ro-RO" dirty="0" smtClean="0"/>
              <a:t>favorurile</a:t>
            </a:r>
            <a:r>
              <a:rPr lang="en-US" dirty="0" smtClean="0"/>
              <a:t>”</a:t>
            </a:r>
            <a:r>
              <a:rPr lang="ro-RO" dirty="0" smtClean="0"/>
              <a:t> oferite de către firme pentru a avea clienţi şi a supravieţui pe piaţă.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</a:pP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Garanţii SEO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248400"/>
            <a:ext cx="2824145" cy="228600"/>
          </a:xfrm>
          <a:prstGeom prst="rect">
            <a:avLst/>
          </a:prstGeom>
          <a:noFill/>
        </p:spPr>
      </p:pic>
      <p:pic>
        <p:nvPicPr>
          <p:cNvPr id="6" name="Picture 5" descr="orizont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6705600"/>
            <a:ext cx="9144001" cy="152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" y="152400"/>
            <a:ext cx="1066800" cy="9144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5400" dirty="0" smtClean="0"/>
              <a:t>12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Preţurile </a:t>
            </a:r>
            <a:r>
              <a:rPr lang="ro-RO" dirty="0" smtClean="0"/>
              <a:t>în SEO se estimează în funcţie de cuvinte cheie, de site şi de concurenţă.</a:t>
            </a:r>
          </a:p>
          <a:p>
            <a:r>
              <a:rPr lang="ro-RO" dirty="0" smtClean="0"/>
              <a:t>Preţurile </a:t>
            </a:r>
            <a:r>
              <a:rPr lang="ro-RO" dirty="0" smtClean="0"/>
              <a:t>în SEO nu se pun fără a se şti criteriile </a:t>
            </a:r>
            <a:r>
              <a:rPr lang="ro-RO" dirty="0" smtClean="0"/>
              <a:t>anterioare.</a:t>
            </a:r>
            <a:endParaRPr lang="ro-RO" dirty="0" smtClean="0"/>
          </a:p>
          <a:p>
            <a:r>
              <a:rPr lang="ro-RO" dirty="0" smtClean="0"/>
              <a:t>Pachetele de </a:t>
            </a:r>
            <a:r>
              <a:rPr lang="ro-RO" dirty="0" smtClean="0"/>
              <a:t>preţuri </a:t>
            </a:r>
            <a:r>
              <a:rPr lang="ro-RO" dirty="0" smtClean="0"/>
              <a:t>prestabilite nu </a:t>
            </a:r>
            <a:r>
              <a:rPr lang="ro-RO" dirty="0" smtClean="0"/>
              <a:t>sunt în </a:t>
            </a:r>
            <a:r>
              <a:rPr lang="ro-RO" dirty="0" smtClean="0"/>
              <a:t>realitate cu ceea ce clientul ar putea avea nevoie, necesitând (re)negocieri.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</a:pP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Estim</a:t>
            </a: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ă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ri de pre</a:t>
            </a: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ţ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uri </a:t>
            </a: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î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 SEO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248400"/>
            <a:ext cx="2824145" cy="228600"/>
          </a:xfrm>
          <a:prstGeom prst="rect">
            <a:avLst/>
          </a:prstGeom>
          <a:noFill/>
        </p:spPr>
      </p:pic>
      <p:pic>
        <p:nvPicPr>
          <p:cNvPr id="6" name="Picture 5" descr="orizont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6705600"/>
            <a:ext cx="9144001" cy="152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" y="152400"/>
            <a:ext cx="1066800" cy="9144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5400" dirty="0" smtClean="0"/>
              <a:t>13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endParaRPr lang="ro-RO" dirty="0" smtClean="0"/>
          </a:p>
          <a:p>
            <a:r>
              <a:rPr lang="ro-RO" dirty="0" smtClean="0"/>
              <a:t>Nu, SEO e doar o tactică de a aduce vizitatori, tactică ce trebuie să aparţină unei strategii de promovare online.</a:t>
            </a:r>
          </a:p>
          <a:p>
            <a:r>
              <a:rPr lang="ro-RO" dirty="0" smtClean="0"/>
              <a:t>Poate fi </a:t>
            </a:r>
            <a:r>
              <a:rPr lang="ro-RO" dirty="0" smtClean="0"/>
              <a:t>îndeajuns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ro-RO" dirty="0" err="1" smtClean="0"/>
              <a:t>şe</a:t>
            </a:r>
            <a:r>
              <a:rPr lang="ro-RO" dirty="0" smtClean="0"/>
              <a:t>, </a:t>
            </a:r>
            <a:r>
              <a:rPr lang="ro-RO" dirty="0" smtClean="0"/>
              <a:t>dar e indicat să nu vă bazaţi doar pe traficul adus de motoarele de </a:t>
            </a:r>
            <a:r>
              <a:rPr lang="ro-RO" dirty="0" smtClean="0"/>
              <a:t>căutare şi să încercaţi şi alte metode de marketing online.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r">
              <a:spcBef>
                <a:spcPct val="0"/>
              </a:spcBef>
            </a:pP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 SEO îndeajuns </a:t>
            </a:r>
          </a:p>
          <a:p>
            <a:pPr lvl="0" algn="r">
              <a:spcBef>
                <a:spcPct val="0"/>
              </a:spcBef>
            </a:pP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pentru reusita?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248400"/>
            <a:ext cx="2824145" cy="228600"/>
          </a:xfrm>
          <a:prstGeom prst="rect">
            <a:avLst/>
          </a:prstGeom>
          <a:noFill/>
        </p:spPr>
      </p:pic>
      <p:pic>
        <p:nvPicPr>
          <p:cNvPr id="6" name="Picture 5" descr="orizont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6705600"/>
            <a:ext cx="9144001" cy="152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" y="152400"/>
            <a:ext cx="1066800" cy="9144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5400" dirty="0" smtClean="0"/>
              <a:t>14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smil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2286000"/>
            <a:ext cx="2943225" cy="3505200"/>
          </a:xfr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r">
              <a:spcBef>
                <a:spcPct val="0"/>
              </a:spcBef>
            </a:pP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 ramas ceva </a:t>
            </a:r>
          </a:p>
          <a:p>
            <a:pPr lvl="0" algn="r">
              <a:spcBef>
                <a:spcPct val="0"/>
              </a:spcBef>
            </a:pP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neclarificat din SEO?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6248400"/>
            <a:ext cx="2824145" cy="228600"/>
          </a:xfrm>
          <a:prstGeom prst="rect">
            <a:avLst/>
          </a:prstGeom>
          <a:noFill/>
        </p:spPr>
      </p:pic>
      <p:pic>
        <p:nvPicPr>
          <p:cNvPr id="6" name="Picture 5" descr="orizonta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6705600"/>
            <a:ext cx="9144001" cy="152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" y="152400"/>
            <a:ext cx="1066800" cy="9144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5400" dirty="0" smtClean="0"/>
              <a:t>15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Da, sunt multe lucruri neclarificate din SEO în .</a:t>
            </a:r>
            <a:r>
              <a:rPr lang="ro-RO" dirty="0" err="1" smtClean="0"/>
              <a:t>ro</a:t>
            </a:r>
            <a:r>
              <a:rPr lang="ro-RO" dirty="0" smtClean="0"/>
              <a:t>, dar probabil că ele vor rămâne înţelese aşa cum piaţa a apucat să le audă de la unii sau de la alţii.</a:t>
            </a:r>
          </a:p>
          <a:p>
            <a:r>
              <a:rPr lang="ro-RO" dirty="0" smtClean="0"/>
              <a:t>Cine le clarifică? Cei care scriu despre SEO în .</a:t>
            </a:r>
            <a:r>
              <a:rPr lang="ro-RO" dirty="0" err="1" smtClean="0"/>
              <a:t>ro</a:t>
            </a:r>
            <a:r>
              <a:rPr lang="ro-RO" dirty="0" smtClean="0"/>
              <a:t>, cei care împărtăşesc experienţa lor şi cărora le pasă de domeniul ăsta.</a:t>
            </a:r>
          </a:p>
          <a:p>
            <a:r>
              <a:rPr lang="ro-RO" dirty="0" smtClean="0"/>
              <a:t>Câţi sunt ei? Puţini relevanţi….</a:t>
            </a:r>
            <a:endParaRPr lang="ro-RO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r">
              <a:spcBef>
                <a:spcPct val="0"/>
              </a:spcBef>
            </a:pP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 ramas ceva </a:t>
            </a:r>
          </a:p>
          <a:p>
            <a:pPr lvl="0" algn="r">
              <a:spcBef>
                <a:spcPct val="0"/>
              </a:spcBef>
            </a:pP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neclarificat din SEO?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248400"/>
            <a:ext cx="2824145" cy="228600"/>
          </a:xfrm>
          <a:prstGeom prst="rect">
            <a:avLst/>
          </a:prstGeom>
          <a:noFill/>
        </p:spPr>
      </p:pic>
      <p:pic>
        <p:nvPicPr>
          <p:cNvPr id="6" name="Picture 5" descr="orizont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6705600"/>
            <a:ext cx="9144001" cy="152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" y="152400"/>
            <a:ext cx="1066800" cy="9144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5400" dirty="0" smtClean="0"/>
              <a:t>16</a:t>
            </a:r>
            <a:endParaRPr lang="en-US" sz="5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Seopedia</a:t>
            </a:r>
          </a:p>
          <a:p>
            <a:r>
              <a:rPr lang="ro-RO" dirty="0" smtClean="0"/>
              <a:t>Seo Point</a:t>
            </a:r>
          </a:p>
          <a:p>
            <a:r>
              <a:rPr lang="ro-RO" dirty="0" smtClean="0"/>
              <a:t>SeoPlus</a:t>
            </a:r>
          </a:p>
          <a:p>
            <a:r>
              <a:rPr lang="en-US" dirty="0" smtClean="0"/>
              <a:t>Wikipedia</a:t>
            </a:r>
          </a:p>
          <a:p>
            <a:r>
              <a:rPr lang="ro-RO" dirty="0" smtClean="0"/>
              <a:t>Cretu Remus</a:t>
            </a:r>
          </a:p>
          <a:p>
            <a:r>
              <a:rPr lang="ro-RO" dirty="0" smtClean="0"/>
              <a:t>Tudi</a:t>
            </a:r>
          </a:p>
          <a:p>
            <a:r>
              <a:rPr lang="ro-RO" dirty="0" smtClean="0"/>
              <a:t>etc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</a:pP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Resurse SEO româneşti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248400"/>
            <a:ext cx="2824145" cy="228600"/>
          </a:xfrm>
          <a:prstGeom prst="rect">
            <a:avLst/>
          </a:prstGeom>
          <a:noFill/>
        </p:spPr>
      </p:pic>
      <p:pic>
        <p:nvPicPr>
          <p:cNvPr id="6" name="Picture 5" descr="orizont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6705600"/>
            <a:ext cx="9144001" cy="152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" y="152400"/>
            <a:ext cx="1066800" cy="9144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5400" dirty="0" smtClean="0"/>
              <a:t>17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Lipsa conţinutului bogat în termeni specifici şi axarea campaniilor pe cuvinte cheie alese greşit. Se preferă volum, nu calitate.</a:t>
            </a:r>
          </a:p>
          <a:p>
            <a:r>
              <a:rPr lang="ro-RO" dirty="0" smtClean="0"/>
              <a:t>Lipsa ALT</a:t>
            </a:r>
            <a:r>
              <a:rPr lang="en-US" dirty="0" smtClean="0"/>
              <a:t>-</a:t>
            </a:r>
            <a:r>
              <a:rPr lang="ro-RO" dirty="0" smtClean="0"/>
              <a:t>urilor şi a TITLE</a:t>
            </a:r>
            <a:r>
              <a:rPr lang="en-US" dirty="0" smtClean="0"/>
              <a:t>-</a:t>
            </a:r>
            <a:r>
              <a:rPr lang="ro-RO" dirty="0" smtClean="0"/>
              <a:t>urilor pentru link</a:t>
            </a:r>
            <a:r>
              <a:rPr lang="en-US" dirty="0" smtClean="0"/>
              <a:t>-</a:t>
            </a:r>
            <a:r>
              <a:rPr lang="ro-RO" dirty="0" smtClean="0"/>
              <a:t>uri şi imagini. Denumirea greşită a imaginilor</a:t>
            </a:r>
            <a:r>
              <a:rPr lang="en-US" dirty="0" smtClean="0"/>
              <a:t>, </a:t>
            </a:r>
            <a:r>
              <a:rPr lang="ro-RO" dirty="0" smtClean="0"/>
              <a:t>Spam prin IBL sau densitate de cuvinte cheie (ascunse sau nu), Duplicate Content, fără </a:t>
            </a:r>
            <a:r>
              <a:rPr lang="ro-RO" dirty="0" err="1" smtClean="0"/>
              <a:t>Canonical</a:t>
            </a:r>
            <a:r>
              <a:rPr lang="ro-RO" dirty="0" smtClean="0"/>
              <a:t> </a:t>
            </a:r>
            <a:r>
              <a:rPr lang="ro-RO" dirty="0" err="1" smtClean="0"/>
              <a:t>links</a:t>
            </a:r>
            <a:r>
              <a:rPr lang="ro-RO" dirty="0" smtClean="0"/>
              <a:t>, </a:t>
            </a:r>
            <a:r>
              <a:rPr lang="ro-RO" sz="1900" dirty="0" smtClean="0"/>
              <a:t>lipsa </a:t>
            </a:r>
            <a:r>
              <a:rPr lang="ro-RO" sz="1900" dirty="0" err="1" smtClean="0"/>
              <a:t>internal</a:t>
            </a:r>
            <a:r>
              <a:rPr lang="ro-RO" sz="1900" dirty="0" smtClean="0"/>
              <a:t> </a:t>
            </a:r>
            <a:r>
              <a:rPr lang="ro-RO" sz="1900" dirty="0" err="1" smtClean="0"/>
              <a:t>linking</a:t>
            </a:r>
            <a:r>
              <a:rPr lang="ro-RO" dirty="0" smtClean="0"/>
              <a:t>, </a:t>
            </a:r>
            <a:r>
              <a:rPr lang="ro-RO" sz="1700" dirty="0" smtClean="0"/>
              <a:t>No </a:t>
            </a:r>
            <a:r>
              <a:rPr lang="ro-RO" sz="1700" dirty="0" err="1" smtClean="0"/>
              <a:t>robots.txt</a:t>
            </a:r>
            <a:r>
              <a:rPr lang="ro-RO" sz="1700" dirty="0" smtClean="0"/>
              <a:t> </a:t>
            </a:r>
            <a:r>
              <a:rPr lang="ro-RO" sz="1700" dirty="0" smtClean="0"/>
              <a:t>,  </a:t>
            </a:r>
            <a:r>
              <a:rPr lang="ro-RO" sz="1100" dirty="0" smtClean="0"/>
              <a:t>pagini orfane</a:t>
            </a:r>
            <a:r>
              <a:rPr lang="ro-RO" sz="900" dirty="0" smtClean="0"/>
              <a:t>,  server ce încarcă greu</a:t>
            </a:r>
            <a:r>
              <a:rPr lang="ro-RO" sz="1700" dirty="0" smtClean="0"/>
              <a:t> </a:t>
            </a:r>
            <a:r>
              <a:rPr lang="ro-RO" sz="800" dirty="0" smtClean="0"/>
              <a:t>e</a:t>
            </a:r>
            <a:r>
              <a:rPr lang="ro-RO" sz="800" dirty="0" smtClean="0"/>
              <a:t>tc</a:t>
            </a:r>
            <a:r>
              <a:rPr lang="ro-RO" sz="1700" dirty="0" smtClean="0"/>
              <a:t>.</a:t>
            </a:r>
            <a:endParaRPr lang="en-US" sz="17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</a:pP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Greşeli frecvente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248400"/>
            <a:ext cx="2824145" cy="228600"/>
          </a:xfrm>
          <a:prstGeom prst="rect">
            <a:avLst/>
          </a:prstGeom>
          <a:noFill/>
        </p:spPr>
      </p:pic>
      <p:pic>
        <p:nvPicPr>
          <p:cNvPr id="6" name="Picture 5" descr="orizont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6705600"/>
            <a:ext cx="9144001" cy="152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" y="152400"/>
            <a:ext cx="1066800" cy="9144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5400" dirty="0" smtClean="0"/>
              <a:t>18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 </a:t>
            </a:r>
            <a:r>
              <a:rPr lang="en-US" dirty="0" err="1" smtClean="0">
                <a:solidFill>
                  <a:schemeClr val="bg1"/>
                </a:solidFill>
              </a:rPr>
              <a:t>ce</a:t>
            </a:r>
            <a:r>
              <a:rPr lang="en-US" dirty="0" smtClean="0">
                <a:solidFill>
                  <a:schemeClr val="bg1"/>
                </a:solidFill>
              </a:rPr>
              <a:t> SEO?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Toata</a:t>
            </a:r>
            <a:r>
              <a:rPr lang="en-US" dirty="0" smtClean="0"/>
              <a:t> </a:t>
            </a:r>
            <a:r>
              <a:rPr lang="en-US" dirty="0" err="1" smtClean="0"/>
              <a:t>lumea</a:t>
            </a:r>
            <a:r>
              <a:rPr lang="en-US" dirty="0" smtClean="0"/>
              <a:t> de </a:t>
            </a:r>
            <a:r>
              <a:rPr lang="en-US" dirty="0" err="1" smtClean="0"/>
              <a:t>pe</a:t>
            </a:r>
            <a:r>
              <a:rPr lang="en-US" dirty="0" smtClean="0"/>
              <a:t> online </a:t>
            </a:r>
            <a:r>
              <a:rPr lang="en-US" dirty="0" err="1" smtClean="0"/>
              <a:t>caut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motoarele</a:t>
            </a:r>
            <a:r>
              <a:rPr lang="en-US" dirty="0" smtClean="0"/>
              <a:t> de c</a:t>
            </a:r>
            <a:r>
              <a:rPr lang="ro-RO" dirty="0" smtClean="0"/>
              <a:t>ă</a:t>
            </a:r>
            <a:r>
              <a:rPr lang="en-US" dirty="0" err="1" smtClean="0"/>
              <a:t>utare</a:t>
            </a:r>
            <a:r>
              <a:rPr lang="en-US" dirty="0" smtClean="0"/>
              <a:t>, </a:t>
            </a:r>
            <a:r>
              <a:rPr lang="ro-RO" dirty="0" smtClean="0"/>
              <a:t>în special </a:t>
            </a:r>
            <a:r>
              <a:rPr lang="ro-RO" dirty="0" smtClean="0"/>
              <a:t>Google.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aceste</a:t>
            </a:r>
            <a:r>
              <a:rPr lang="en-US" dirty="0" smtClean="0"/>
              <a:t> c</a:t>
            </a:r>
            <a:r>
              <a:rPr lang="ro-RO" dirty="0" smtClean="0"/>
              <a:t>ă</a:t>
            </a:r>
            <a:r>
              <a:rPr lang="en-US" dirty="0" err="1" smtClean="0"/>
              <a:t>ut</a:t>
            </a:r>
            <a:r>
              <a:rPr lang="ro-RO" dirty="0" smtClean="0"/>
              <a:t>ă</a:t>
            </a:r>
            <a:r>
              <a:rPr lang="en-US" dirty="0" err="1" smtClean="0"/>
              <a:t>ri</a:t>
            </a:r>
            <a:r>
              <a:rPr lang="en-US" dirty="0" smtClean="0"/>
              <a:t> site-</a:t>
            </a:r>
            <a:r>
              <a:rPr lang="en-US" dirty="0" err="1" smtClean="0"/>
              <a:t>urile</a:t>
            </a:r>
            <a:r>
              <a:rPr lang="en-US" dirty="0" smtClean="0"/>
              <a:t> se pot </a:t>
            </a:r>
            <a:r>
              <a:rPr lang="en-US" dirty="0" err="1" smtClean="0"/>
              <a:t>pozi</a:t>
            </a:r>
            <a:r>
              <a:rPr lang="ro-RO" dirty="0" smtClean="0"/>
              <a:t>ţ</a:t>
            </a:r>
            <a:r>
              <a:rPr lang="en-US" dirty="0" err="1" smtClean="0"/>
              <a:t>iona</a:t>
            </a:r>
            <a:r>
              <a:rPr lang="en-US" dirty="0" smtClean="0"/>
              <a:t> </a:t>
            </a:r>
            <a:r>
              <a:rPr lang="en-US" dirty="0" err="1" smtClean="0"/>
              <a:t>profitabil</a:t>
            </a:r>
            <a:r>
              <a:rPr lang="ro-RO" dirty="0" smtClean="0"/>
              <a:t> făcând </a:t>
            </a:r>
            <a:r>
              <a:rPr lang="ro-RO" dirty="0" smtClean="0"/>
              <a:t>SEO.</a:t>
            </a:r>
            <a:endParaRPr lang="en-US" dirty="0" smtClean="0"/>
          </a:p>
          <a:p>
            <a:r>
              <a:rPr lang="ro-RO" dirty="0" smtClean="0"/>
              <a:t>SEO e</a:t>
            </a:r>
            <a:r>
              <a:rPr lang="en-US" dirty="0" smtClean="0"/>
              <a:t> de lung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durat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ro-RO" dirty="0" smtClean="0"/>
              <a:t>ş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costurile</a:t>
            </a:r>
            <a:r>
              <a:rPr lang="en-US" dirty="0" smtClean="0"/>
              <a:t> </a:t>
            </a:r>
            <a:r>
              <a:rPr lang="en-US" dirty="0" err="1" smtClean="0"/>
              <a:t>convin</a:t>
            </a:r>
            <a:r>
              <a:rPr lang="ro-RO" dirty="0" smtClean="0"/>
              <a:t>.</a:t>
            </a:r>
            <a:endParaRPr lang="en-US" dirty="0" smtClean="0"/>
          </a:p>
          <a:p>
            <a:r>
              <a:rPr lang="en-US" dirty="0" err="1" smtClean="0"/>
              <a:t>Optimizarea</a:t>
            </a:r>
            <a:r>
              <a:rPr lang="en-US" dirty="0" smtClean="0"/>
              <a:t> site-</a:t>
            </a:r>
            <a:r>
              <a:rPr lang="en-US" dirty="0" err="1" smtClean="0"/>
              <a:t>ului</a:t>
            </a:r>
            <a:r>
              <a:rPr lang="en-US" dirty="0" smtClean="0"/>
              <a:t> se face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primul</a:t>
            </a:r>
            <a:r>
              <a:rPr lang="en-US" dirty="0" smtClean="0"/>
              <a:t> r</a:t>
            </a:r>
            <a:r>
              <a:rPr lang="ro-RO" dirty="0" smtClean="0"/>
              <a:t>â</a:t>
            </a:r>
            <a:r>
              <a:rPr lang="en-US" dirty="0" err="1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vizitatori</a:t>
            </a:r>
            <a:r>
              <a:rPr lang="en-US" dirty="0" smtClean="0"/>
              <a:t> </a:t>
            </a:r>
            <a:r>
              <a:rPr lang="ro-RO" dirty="0" smtClean="0"/>
              <a:t>ş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apoi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robo</a:t>
            </a:r>
            <a:r>
              <a:rPr lang="ro-RO" dirty="0" smtClean="0"/>
              <a:t>ţ</a:t>
            </a:r>
            <a:r>
              <a:rPr lang="en-US" dirty="0" err="1" smtClean="0"/>
              <a:t>i</a:t>
            </a:r>
            <a:r>
              <a:rPr lang="ro-RO" dirty="0" smtClean="0"/>
              <a:t>.</a:t>
            </a:r>
            <a:endParaRPr lang="en-US" dirty="0"/>
          </a:p>
        </p:txBody>
      </p:sp>
      <p:pic>
        <p:nvPicPr>
          <p:cNvPr id="4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248400"/>
            <a:ext cx="2824145" cy="228600"/>
          </a:xfrm>
          <a:prstGeom prst="rect">
            <a:avLst/>
          </a:prstGeom>
          <a:noFill/>
        </p:spPr>
      </p:pic>
      <p:pic>
        <p:nvPicPr>
          <p:cNvPr id="5" name="Picture 4" descr="orizont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6705600"/>
            <a:ext cx="9144001" cy="1524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533400" y="152400"/>
            <a:ext cx="914400" cy="9144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1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</a:t>
            </a:r>
            <a:r>
              <a:rPr lang="ro-RO" sz="2800" dirty="0" smtClean="0"/>
              <a:t>Optimizare SEO</a:t>
            </a:r>
            <a:r>
              <a:rPr lang="en-US" sz="2800" dirty="0" smtClean="0"/>
              <a:t>”</a:t>
            </a:r>
            <a:r>
              <a:rPr lang="ro-RO" sz="2800" dirty="0" smtClean="0"/>
              <a:t> – expresie des întâlnită şi printre cunoscătorii </a:t>
            </a:r>
            <a:r>
              <a:rPr lang="en-US" sz="2800" dirty="0" smtClean="0"/>
              <a:t> de SEO</a:t>
            </a:r>
            <a:r>
              <a:rPr lang="ro-RO" sz="2800" dirty="0" smtClean="0"/>
              <a:t>.</a:t>
            </a:r>
            <a:endParaRPr lang="en-US" sz="2800" dirty="0" smtClean="0"/>
          </a:p>
          <a:p>
            <a:r>
              <a:rPr lang="en-US" sz="2800" dirty="0" err="1" smtClean="0"/>
              <a:t>Optimizare</a:t>
            </a:r>
            <a:r>
              <a:rPr lang="en-US" sz="2800" dirty="0" smtClean="0"/>
              <a:t> site vs. </a:t>
            </a:r>
            <a:r>
              <a:rPr lang="en-US" sz="2800" dirty="0" err="1" smtClean="0"/>
              <a:t>Optimizare</a:t>
            </a:r>
            <a:r>
              <a:rPr lang="en-US" sz="2800" dirty="0" smtClean="0"/>
              <a:t> </a:t>
            </a:r>
            <a:r>
              <a:rPr lang="en-US" sz="2800" dirty="0" err="1" smtClean="0"/>
              <a:t>pentru</a:t>
            </a:r>
            <a:r>
              <a:rPr lang="en-US" sz="2800" dirty="0" smtClean="0"/>
              <a:t> </a:t>
            </a:r>
            <a:r>
              <a:rPr lang="en-US" sz="2800" dirty="0" err="1" smtClean="0"/>
              <a:t>motoare</a:t>
            </a:r>
            <a:r>
              <a:rPr lang="en-US" sz="2800" dirty="0" smtClean="0"/>
              <a:t> de c</a:t>
            </a:r>
            <a:r>
              <a:rPr lang="ro-RO" sz="2800" dirty="0" smtClean="0"/>
              <a:t>ă</a:t>
            </a:r>
            <a:r>
              <a:rPr lang="en-US" sz="2800" dirty="0" err="1" smtClean="0"/>
              <a:t>utare</a:t>
            </a:r>
            <a:r>
              <a:rPr lang="en-US" sz="2800" dirty="0" smtClean="0"/>
              <a:t> </a:t>
            </a:r>
            <a:r>
              <a:rPr lang="en-US" sz="2800" dirty="0" smtClean="0"/>
              <a:t>-&gt; </a:t>
            </a:r>
            <a:r>
              <a:rPr lang="en-US" sz="2800" dirty="0" err="1" smtClean="0"/>
              <a:t>Oameni</a:t>
            </a:r>
            <a:r>
              <a:rPr lang="en-US" sz="2800" dirty="0" smtClean="0"/>
              <a:t> vs. </a:t>
            </a:r>
            <a:r>
              <a:rPr lang="en-US" sz="2800" dirty="0" err="1" smtClean="0"/>
              <a:t>roboti</a:t>
            </a:r>
            <a:r>
              <a:rPr lang="en-US" sz="2800" dirty="0" smtClean="0"/>
              <a:t> web.</a:t>
            </a:r>
            <a:endParaRPr lang="ro-RO" sz="2800" dirty="0" smtClean="0"/>
          </a:p>
          <a:p>
            <a:r>
              <a:rPr lang="ro-RO" sz="2800" dirty="0" smtClean="0"/>
              <a:t>SEO </a:t>
            </a:r>
            <a:r>
              <a:rPr lang="en-US" sz="2800" dirty="0" smtClean="0"/>
              <a:t>= Social Media vs. </a:t>
            </a:r>
            <a:r>
              <a:rPr lang="en-US" sz="2800" dirty="0" err="1" smtClean="0"/>
              <a:t>optimizare</a:t>
            </a:r>
            <a:r>
              <a:rPr lang="en-US" sz="2800" dirty="0" smtClean="0"/>
              <a:t> = </a:t>
            </a:r>
            <a:r>
              <a:rPr lang="en-US" sz="2800" dirty="0" err="1" smtClean="0"/>
              <a:t>promovare</a:t>
            </a:r>
            <a:endParaRPr lang="en-US" sz="2800" dirty="0" smtClean="0"/>
          </a:p>
          <a:p>
            <a:r>
              <a:rPr lang="en-US" sz="2800" dirty="0" smtClean="0"/>
              <a:t>Page Rank = </a:t>
            </a:r>
            <a:r>
              <a:rPr lang="en-US" sz="2800" dirty="0" smtClean="0"/>
              <a:t>“</a:t>
            </a:r>
            <a:r>
              <a:rPr lang="en-US" sz="2800" dirty="0" err="1" smtClean="0"/>
              <a:t>ajuta</a:t>
            </a:r>
            <a:r>
              <a:rPr lang="en-US" sz="2800" dirty="0" smtClean="0"/>
              <a:t> la </a:t>
            </a:r>
            <a:r>
              <a:rPr lang="en-US" sz="2800" dirty="0" err="1" smtClean="0"/>
              <a:t>pozitionari</a:t>
            </a:r>
            <a:r>
              <a:rPr lang="en-US" sz="2800" dirty="0" smtClean="0"/>
              <a:t>”</a:t>
            </a:r>
            <a:endParaRPr lang="en-US" sz="2800" dirty="0" smtClean="0"/>
          </a:p>
          <a:p>
            <a:r>
              <a:rPr lang="en-US" sz="2800" dirty="0" smtClean="0"/>
              <a:t>Google Webmaster Tools = “</a:t>
            </a:r>
            <a:r>
              <a:rPr lang="en-US" sz="2800" dirty="0" err="1" smtClean="0"/>
              <a:t>ajuta</a:t>
            </a:r>
            <a:r>
              <a:rPr lang="en-US" sz="2800" dirty="0" smtClean="0"/>
              <a:t> la </a:t>
            </a:r>
            <a:r>
              <a:rPr lang="en-US" sz="2800" dirty="0" err="1" smtClean="0"/>
              <a:t>pozitionari</a:t>
            </a:r>
            <a:r>
              <a:rPr lang="en-US" sz="2800" dirty="0" smtClean="0"/>
              <a:t>”</a:t>
            </a:r>
          </a:p>
          <a:p>
            <a:r>
              <a:rPr lang="en-US" sz="2800" dirty="0" smtClean="0"/>
              <a:t>Ranking= Indexing</a:t>
            </a:r>
          </a:p>
          <a:p>
            <a:r>
              <a:rPr lang="en-US" sz="2800" dirty="0" smtClean="0"/>
              <a:t>SEO = </a:t>
            </a:r>
            <a:r>
              <a:rPr lang="en-US" sz="2800" dirty="0" err="1" smtClean="0"/>
              <a:t>Trafic</a:t>
            </a:r>
            <a:r>
              <a:rPr lang="en-US" sz="2800" dirty="0" smtClean="0"/>
              <a:t> </a:t>
            </a:r>
            <a:r>
              <a:rPr lang="en-US" sz="2800" dirty="0" err="1" smtClean="0"/>
              <a:t>mult</a:t>
            </a:r>
            <a:r>
              <a:rPr lang="en-US" sz="2800" dirty="0" smtClean="0"/>
              <a:t> </a:t>
            </a:r>
            <a:r>
              <a:rPr lang="en-US" sz="2800" dirty="0" err="1" smtClean="0"/>
              <a:t>fara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faci</a:t>
            </a:r>
            <a:r>
              <a:rPr lang="en-US" sz="2800" dirty="0" smtClean="0"/>
              <a:t> mare </a:t>
            </a:r>
            <a:r>
              <a:rPr lang="en-US" sz="2800" dirty="0" err="1" smtClean="0"/>
              <a:t>lucru</a:t>
            </a:r>
            <a:r>
              <a:rPr lang="en-US" sz="2800" smtClean="0"/>
              <a:t>.</a:t>
            </a:r>
            <a:endParaRPr lang="ro-RO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</a:pP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Confuzii frecvente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248400"/>
            <a:ext cx="2824145" cy="228600"/>
          </a:xfrm>
          <a:prstGeom prst="rect">
            <a:avLst/>
          </a:prstGeom>
          <a:noFill/>
        </p:spPr>
      </p:pic>
      <p:pic>
        <p:nvPicPr>
          <p:cNvPr id="6" name="Picture 5" descr="orizont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6705600"/>
            <a:ext cx="9144001" cy="152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" y="152400"/>
            <a:ext cx="1066800" cy="9144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5400" dirty="0" smtClean="0"/>
              <a:t>19</a:t>
            </a:r>
            <a:endParaRPr lang="en-US" sz="5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Foloseşte Google căutând: Krumel sau Curcudel Gabriel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</a:pP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Pentru a ma contacta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248400"/>
            <a:ext cx="2824145" cy="228600"/>
          </a:xfrm>
          <a:prstGeom prst="rect">
            <a:avLst/>
          </a:prstGeom>
          <a:noFill/>
        </p:spPr>
      </p:pic>
      <p:pic>
        <p:nvPicPr>
          <p:cNvPr id="6" name="Picture 5" descr="orizont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6705600"/>
            <a:ext cx="9144001" cy="152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" y="152400"/>
            <a:ext cx="1066800" cy="9144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20</a:t>
            </a:r>
            <a:endParaRPr lang="en-US" sz="5400" dirty="0"/>
          </a:p>
        </p:txBody>
      </p:sp>
      <p:pic>
        <p:nvPicPr>
          <p:cNvPr id="8" name="Picture 7" descr="bar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0" y="2743200"/>
            <a:ext cx="5572125" cy="34494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Cei</a:t>
            </a:r>
            <a:r>
              <a:rPr lang="en-US" dirty="0" smtClean="0"/>
              <a:t> care pot </a:t>
            </a:r>
            <a:r>
              <a:rPr lang="en-US" dirty="0" err="1" smtClean="0"/>
              <a:t>dovedi</a:t>
            </a:r>
            <a:r>
              <a:rPr lang="en-US" dirty="0" smtClean="0"/>
              <a:t> cu </a:t>
            </a:r>
            <a:r>
              <a:rPr lang="en-US" dirty="0" err="1" smtClean="0"/>
              <a:t>rezultate</a:t>
            </a:r>
            <a:r>
              <a:rPr lang="en-US" dirty="0" smtClean="0"/>
              <a:t> </a:t>
            </a:r>
            <a:r>
              <a:rPr lang="en-US" dirty="0" err="1" smtClean="0"/>
              <a:t>profesionalismul</a:t>
            </a:r>
            <a:r>
              <a:rPr lang="ro-RO" dirty="0" smtClean="0"/>
              <a:t>.</a:t>
            </a:r>
            <a:endParaRPr lang="en-US" dirty="0" smtClean="0"/>
          </a:p>
          <a:p>
            <a:r>
              <a:rPr lang="en-US" dirty="0" err="1" smtClean="0"/>
              <a:t>Cei</a:t>
            </a:r>
            <a:r>
              <a:rPr lang="en-US" dirty="0" smtClean="0"/>
              <a:t> care </a:t>
            </a:r>
            <a:r>
              <a:rPr lang="en-US" dirty="0" err="1" smtClean="0"/>
              <a:t>vin</a:t>
            </a:r>
            <a:r>
              <a:rPr lang="en-US" dirty="0" smtClean="0"/>
              <a:t> de la o </a:t>
            </a:r>
            <a:r>
              <a:rPr lang="en-US" dirty="0" err="1" smtClean="0"/>
              <a:t>recomandare</a:t>
            </a:r>
            <a:r>
              <a:rPr lang="en-US" dirty="0" smtClean="0"/>
              <a:t>,</a:t>
            </a:r>
            <a:r>
              <a:rPr lang="ro-RO" dirty="0" smtClean="0"/>
              <a:t> o persoană care a lucrat cu ei.</a:t>
            </a:r>
            <a:r>
              <a:rPr lang="en-US" dirty="0" smtClean="0"/>
              <a:t> </a:t>
            </a:r>
            <a:r>
              <a:rPr lang="ro-RO" dirty="0" smtClean="0"/>
              <a:t>R</a:t>
            </a:r>
            <a:r>
              <a:rPr lang="en-US" dirty="0" err="1" smtClean="0"/>
              <a:t>eputa</a:t>
            </a:r>
            <a:r>
              <a:rPr lang="ro-RO" dirty="0" smtClean="0"/>
              <a:t>ţ</a:t>
            </a:r>
            <a:r>
              <a:rPr lang="en-US" dirty="0" err="1" smtClean="0"/>
              <a:t>ia</a:t>
            </a:r>
            <a:r>
              <a:rPr lang="en-US" dirty="0" smtClean="0"/>
              <a:t> e important</a:t>
            </a:r>
            <a:r>
              <a:rPr lang="ro-RO" dirty="0" smtClean="0"/>
              <a:t>ă.</a:t>
            </a:r>
            <a:endParaRPr lang="en-US" dirty="0" smtClean="0"/>
          </a:p>
          <a:p>
            <a:r>
              <a:rPr lang="en-US" dirty="0" err="1" smtClean="0"/>
              <a:t>Cei</a:t>
            </a:r>
            <a:r>
              <a:rPr lang="en-US" dirty="0" smtClean="0"/>
              <a:t> care nu </a:t>
            </a:r>
            <a:r>
              <a:rPr lang="en-US" dirty="0" err="1" smtClean="0"/>
              <a:t>garanteaz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rezultate</a:t>
            </a:r>
            <a:r>
              <a:rPr lang="ro-RO" dirty="0" smtClean="0"/>
              <a:t>. Nici Google nu face asta, sugestia lor fiind să îi evitaţi.</a:t>
            </a:r>
            <a:endParaRPr lang="en-US" dirty="0" smtClean="0"/>
          </a:p>
          <a:p>
            <a:r>
              <a:rPr lang="en-US" dirty="0" err="1" smtClean="0"/>
              <a:t>Cei</a:t>
            </a:r>
            <a:r>
              <a:rPr lang="en-US" dirty="0" smtClean="0"/>
              <a:t> care </a:t>
            </a:r>
            <a:r>
              <a:rPr lang="en-US" dirty="0" err="1" smtClean="0"/>
              <a:t>taxeaz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locuri</a:t>
            </a:r>
            <a:r>
              <a:rPr lang="en-US" dirty="0" smtClean="0"/>
              <a:t> la c</a:t>
            </a:r>
            <a:r>
              <a:rPr lang="ro-RO" dirty="0" smtClean="0"/>
              <a:t>ă</a:t>
            </a:r>
            <a:r>
              <a:rPr lang="en-US" dirty="0" err="1" smtClean="0"/>
              <a:t>ut</a:t>
            </a:r>
            <a:r>
              <a:rPr lang="ro-RO" dirty="0" smtClean="0"/>
              <a:t>ă</a:t>
            </a:r>
            <a:r>
              <a:rPr lang="en-US" dirty="0" err="1" smtClean="0"/>
              <a:t>ri</a:t>
            </a:r>
            <a:r>
              <a:rPr lang="en-US" dirty="0" smtClean="0"/>
              <a:t> </a:t>
            </a:r>
            <a:r>
              <a:rPr lang="ro-RO" dirty="0" smtClean="0"/>
              <a:t>ş</a:t>
            </a:r>
            <a:r>
              <a:rPr lang="en-US" dirty="0" err="1" smtClean="0"/>
              <a:t>i</a:t>
            </a:r>
            <a:r>
              <a:rPr lang="en-US" dirty="0" smtClean="0"/>
              <a:t> nu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cre</a:t>
            </a:r>
            <a:r>
              <a:rPr lang="ro-RO" dirty="0" smtClean="0"/>
              <a:t>ş</a:t>
            </a:r>
            <a:r>
              <a:rPr lang="en-US" dirty="0" err="1" smtClean="0"/>
              <a:t>tere</a:t>
            </a:r>
            <a:r>
              <a:rPr lang="ro-RO" dirty="0" smtClean="0"/>
              <a:t>a</a:t>
            </a:r>
            <a:r>
              <a:rPr lang="en-US" dirty="0" smtClean="0"/>
              <a:t> de </a:t>
            </a:r>
            <a:r>
              <a:rPr lang="en-US" dirty="0" err="1" smtClean="0"/>
              <a:t>trafic</a:t>
            </a:r>
            <a:r>
              <a:rPr lang="ro-RO" dirty="0" smtClean="0"/>
              <a:t>. Poziţionările la căutări aduc trafic targetat</a:t>
            </a:r>
            <a:r>
              <a:rPr lang="en-US" dirty="0" smtClean="0"/>
              <a:t> </a:t>
            </a:r>
            <a:r>
              <a:rPr lang="en-US" dirty="0" err="1" smtClean="0"/>
              <a:t>oricum</a:t>
            </a:r>
            <a:r>
              <a:rPr lang="ro-RO" dirty="0" smtClean="0"/>
              <a:t>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7316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r">
              <a:spcBef>
                <a:spcPct val="0"/>
              </a:spcBef>
            </a:pP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Ce prestatori SEO s</a:t>
            </a: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ă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alegem?</a:t>
            </a:r>
            <a:endParaRPr lang="ro-RO" sz="44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lvl="0" algn="r">
              <a:spcBef>
                <a:spcPct val="0"/>
              </a:spcBef>
            </a:pPr>
            <a:r>
              <a:rPr kumimoji="0" lang="ro-RO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Câteva</a:t>
            </a:r>
            <a:r>
              <a:rPr kumimoji="0" lang="ro-RO" sz="4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criterii de selectare.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248400"/>
            <a:ext cx="2824145" cy="228600"/>
          </a:xfrm>
          <a:prstGeom prst="rect">
            <a:avLst/>
          </a:prstGeom>
          <a:noFill/>
        </p:spPr>
      </p:pic>
      <p:pic>
        <p:nvPicPr>
          <p:cNvPr id="6" name="Picture 5" descr="orizont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6705600"/>
            <a:ext cx="9144001" cy="152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" y="152400"/>
            <a:ext cx="914400" cy="9144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2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le </a:t>
            </a:r>
            <a:r>
              <a:rPr lang="en-US" dirty="0" err="1" smtClean="0"/>
              <a:t>cerem</a:t>
            </a:r>
            <a:r>
              <a:rPr lang="en-US" dirty="0" smtClean="0"/>
              <a:t> </a:t>
            </a:r>
            <a:r>
              <a:rPr lang="en-US" dirty="0" err="1" smtClean="0"/>
              <a:t>prestatorilor</a:t>
            </a:r>
            <a:r>
              <a:rPr lang="en-US" dirty="0" smtClean="0"/>
              <a:t> SEO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err="1" smtClean="0"/>
              <a:t>Optimizarea</a:t>
            </a:r>
            <a:r>
              <a:rPr lang="en-US" dirty="0" smtClean="0"/>
              <a:t> site-</a:t>
            </a:r>
            <a:r>
              <a:rPr lang="en-US" dirty="0" err="1" smtClean="0"/>
              <a:t>ului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vizitatori</a:t>
            </a:r>
            <a:r>
              <a:rPr lang="en-US" dirty="0" smtClean="0"/>
              <a:t> </a:t>
            </a:r>
            <a:r>
              <a:rPr lang="ro-RO" dirty="0" smtClean="0"/>
              <a:t>ş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robo</a:t>
            </a:r>
            <a:r>
              <a:rPr lang="ro-RO" dirty="0" smtClean="0"/>
              <a:t>ţ</a:t>
            </a:r>
            <a:r>
              <a:rPr lang="en-US" dirty="0" err="1" smtClean="0"/>
              <a:t>i</a:t>
            </a:r>
            <a:r>
              <a:rPr lang="ro-RO" dirty="0" smtClean="0"/>
              <a:t>.</a:t>
            </a:r>
            <a:endParaRPr lang="en-US" dirty="0" smtClean="0"/>
          </a:p>
          <a:p>
            <a:r>
              <a:rPr lang="en-US" dirty="0" err="1" smtClean="0"/>
              <a:t>Sugestii</a:t>
            </a:r>
            <a:r>
              <a:rPr lang="en-US" dirty="0" smtClean="0"/>
              <a:t> </a:t>
            </a:r>
            <a:r>
              <a:rPr lang="en-US" dirty="0" err="1" smtClean="0"/>
              <a:t>privind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err="1" smtClean="0"/>
              <a:t>mbun</a:t>
            </a:r>
            <a:r>
              <a:rPr lang="ro-RO" dirty="0" smtClean="0"/>
              <a:t>ă</a:t>
            </a:r>
            <a:r>
              <a:rPr lang="en-US" dirty="0" smtClean="0"/>
              <a:t>t</a:t>
            </a:r>
            <a:r>
              <a:rPr lang="ro-RO" dirty="0" smtClean="0"/>
              <a:t>ăţ</a:t>
            </a:r>
            <a:r>
              <a:rPr lang="en-US" dirty="0" err="1" smtClean="0"/>
              <a:t>irea</a:t>
            </a:r>
            <a:r>
              <a:rPr lang="en-US" dirty="0" smtClean="0"/>
              <a:t> site-</a:t>
            </a:r>
            <a:r>
              <a:rPr lang="en-US" dirty="0" err="1" smtClean="0"/>
              <a:t>ului</a:t>
            </a:r>
            <a:r>
              <a:rPr lang="en-US" dirty="0" smtClean="0"/>
              <a:t> </a:t>
            </a:r>
            <a:r>
              <a:rPr lang="ro-RO" dirty="0" smtClean="0"/>
              <a:t>.</a:t>
            </a:r>
            <a:endParaRPr lang="en-US" dirty="0" smtClean="0"/>
          </a:p>
          <a:p>
            <a:r>
              <a:rPr lang="en-US" dirty="0" err="1" smtClean="0"/>
              <a:t>Corectarea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eventuale</a:t>
            </a:r>
            <a:r>
              <a:rPr lang="en-US" dirty="0" smtClean="0"/>
              <a:t> </a:t>
            </a:r>
            <a:r>
              <a:rPr lang="en-US" dirty="0" err="1" smtClean="0"/>
              <a:t>erori</a:t>
            </a:r>
            <a:r>
              <a:rPr lang="en-US" dirty="0" smtClean="0"/>
              <a:t> </a:t>
            </a:r>
            <a:r>
              <a:rPr lang="en-US" dirty="0" err="1" smtClean="0"/>
              <a:t>existente</a:t>
            </a:r>
            <a:r>
              <a:rPr lang="ro-RO" dirty="0" smtClean="0"/>
              <a:t>.</a:t>
            </a:r>
            <a:endParaRPr lang="en-US" dirty="0" smtClean="0"/>
          </a:p>
          <a:p>
            <a:r>
              <a:rPr lang="en-US" dirty="0" err="1" smtClean="0"/>
              <a:t>Analiz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privind</a:t>
            </a:r>
            <a:r>
              <a:rPr lang="en-US" dirty="0" smtClean="0"/>
              <a:t> </a:t>
            </a:r>
            <a:r>
              <a:rPr lang="en-US" dirty="0" err="1" smtClean="0"/>
              <a:t>concuren</a:t>
            </a:r>
            <a:r>
              <a:rPr lang="ro-RO" dirty="0" smtClean="0"/>
              <a:t>ţ</a:t>
            </a:r>
            <a:r>
              <a:rPr lang="en-US" dirty="0" smtClean="0"/>
              <a:t>a </a:t>
            </a:r>
            <a:r>
              <a:rPr lang="ro-RO" dirty="0" smtClean="0"/>
              <a:t>ş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de </a:t>
            </a:r>
            <a:r>
              <a:rPr lang="en-US" dirty="0" err="1" smtClean="0"/>
              <a:t>dep</a:t>
            </a:r>
            <a:r>
              <a:rPr lang="ro-RO" dirty="0" smtClean="0"/>
              <a:t>ăş</a:t>
            </a:r>
            <a:r>
              <a:rPr lang="en-US" dirty="0" smtClean="0"/>
              <a:t>ire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rezultate</a:t>
            </a:r>
            <a:r>
              <a:rPr lang="en-US" dirty="0" smtClean="0"/>
              <a:t> </a:t>
            </a:r>
            <a:r>
              <a:rPr lang="ro-RO" dirty="0" smtClean="0"/>
              <a:t>ş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trafic</a:t>
            </a:r>
            <a:r>
              <a:rPr lang="ro-RO" dirty="0" smtClean="0"/>
              <a:t>.</a:t>
            </a:r>
            <a:endParaRPr lang="en-US" dirty="0" smtClean="0"/>
          </a:p>
          <a:p>
            <a:r>
              <a:rPr lang="en-US" dirty="0" err="1" smtClean="0"/>
              <a:t>Expertiz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privind</a:t>
            </a:r>
            <a:r>
              <a:rPr lang="en-US" dirty="0" smtClean="0"/>
              <a:t> </a:t>
            </a:r>
            <a:r>
              <a:rPr lang="en-US" dirty="0" err="1" smtClean="0"/>
              <a:t>posibile</a:t>
            </a:r>
            <a:r>
              <a:rPr lang="en-US" dirty="0" smtClean="0"/>
              <a:t> </a:t>
            </a:r>
            <a:r>
              <a:rPr lang="en-US" dirty="0" err="1" smtClean="0"/>
              <a:t>cuvinte</a:t>
            </a:r>
            <a:r>
              <a:rPr lang="en-US" dirty="0" smtClean="0"/>
              <a:t> </a:t>
            </a:r>
            <a:r>
              <a:rPr lang="en-US" dirty="0" err="1" smtClean="0"/>
              <a:t>cheie</a:t>
            </a:r>
            <a:r>
              <a:rPr lang="en-US" dirty="0" smtClean="0"/>
              <a:t> </a:t>
            </a:r>
            <a:r>
              <a:rPr lang="en-US" dirty="0" err="1" smtClean="0"/>
              <a:t>relevante</a:t>
            </a:r>
            <a:r>
              <a:rPr lang="ro-RO" dirty="0" smtClean="0"/>
              <a:t>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7316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r">
              <a:spcBef>
                <a:spcPct val="0"/>
              </a:spcBef>
            </a:pP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Ce s</a:t>
            </a: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ă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le cerem prestatorilor</a:t>
            </a: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de </a:t>
            </a:r>
          </a:p>
          <a:p>
            <a:pPr lvl="0" algn="r">
              <a:spcBef>
                <a:spcPct val="0"/>
              </a:spcBef>
            </a:pP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servicii SEO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248400"/>
            <a:ext cx="2824145" cy="228600"/>
          </a:xfrm>
          <a:prstGeom prst="rect">
            <a:avLst/>
          </a:prstGeom>
          <a:noFill/>
        </p:spPr>
      </p:pic>
      <p:pic>
        <p:nvPicPr>
          <p:cNvPr id="6" name="Picture 5" descr="orizont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6705600"/>
            <a:ext cx="9144001" cy="152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" y="152400"/>
            <a:ext cx="914400" cy="9144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3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, </a:t>
            </a:r>
            <a:r>
              <a:rPr lang="en-US" dirty="0" err="1" smtClean="0"/>
              <a:t>concuren</a:t>
            </a:r>
            <a:r>
              <a:rPr lang="ro-RO" dirty="0" smtClean="0"/>
              <a:t>ţ</a:t>
            </a:r>
            <a:r>
              <a:rPr lang="en-US" dirty="0" smtClean="0"/>
              <a:t>a e </a:t>
            </a:r>
            <a:r>
              <a:rPr lang="en-US" dirty="0" err="1" smtClean="0"/>
              <a:t>cea</a:t>
            </a:r>
            <a:r>
              <a:rPr lang="en-US" dirty="0" smtClean="0"/>
              <a:t> care </a:t>
            </a:r>
            <a:r>
              <a:rPr lang="ro-RO" dirty="0" smtClean="0"/>
              <a:t>îţ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ridic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ro-RO" dirty="0" smtClean="0"/>
              <a:t>ş</a:t>
            </a:r>
            <a:r>
              <a:rPr lang="en-US" dirty="0" err="1" smtClean="0"/>
              <a:t>tafeta</a:t>
            </a:r>
            <a:r>
              <a:rPr lang="ro-RO" dirty="0" smtClean="0"/>
              <a:t>.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, de la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ro-RO" dirty="0" smtClean="0"/>
              <a:t>ţ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err="1" smtClean="0"/>
              <a:t>nv</a:t>
            </a:r>
            <a:r>
              <a:rPr lang="ro-RO" dirty="0" smtClean="0"/>
              <a:t>ăţ</a:t>
            </a:r>
            <a:r>
              <a:rPr lang="en-US" dirty="0" smtClean="0"/>
              <a:t>a </a:t>
            </a:r>
            <a:r>
              <a:rPr lang="en-US" dirty="0" err="1" smtClean="0"/>
              <a:t>multe</a:t>
            </a:r>
            <a:r>
              <a:rPr lang="en-US" dirty="0" smtClean="0"/>
              <a:t> </a:t>
            </a:r>
            <a:r>
              <a:rPr lang="en-US" dirty="0" err="1" smtClean="0"/>
              <a:t>privind</a:t>
            </a:r>
            <a:r>
              <a:rPr lang="en-US" dirty="0" smtClean="0"/>
              <a:t> </a:t>
            </a:r>
            <a:r>
              <a:rPr lang="en-US" dirty="0" err="1" smtClean="0"/>
              <a:t>afacerile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smtClean="0"/>
              <a:t>online</a:t>
            </a:r>
            <a:r>
              <a:rPr lang="ro-RO" dirty="0" smtClean="0"/>
              <a:t>.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, </a:t>
            </a:r>
            <a:r>
              <a:rPr lang="en-US" dirty="0" err="1" smtClean="0"/>
              <a:t>pentru</a:t>
            </a:r>
            <a:r>
              <a:rPr lang="en-US" dirty="0" smtClean="0"/>
              <a:t> 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doar</a:t>
            </a:r>
            <a:r>
              <a:rPr lang="en-US" dirty="0" smtClean="0"/>
              <a:t> a</a:t>
            </a:r>
            <a:r>
              <a:rPr lang="ro-RO" dirty="0" smtClean="0"/>
              <a:t>ş</a:t>
            </a:r>
            <a:r>
              <a:rPr lang="en-US" dirty="0" smtClean="0"/>
              <a:t>a o s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ro-RO" dirty="0" smtClean="0"/>
              <a:t>îţ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apeciezi</a:t>
            </a:r>
            <a:r>
              <a:rPr lang="en-US" dirty="0" smtClean="0"/>
              <a:t> </a:t>
            </a:r>
            <a:r>
              <a:rPr lang="en-US" dirty="0" err="1" smtClean="0"/>
              <a:t>efortul</a:t>
            </a:r>
            <a:r>
              <a:rPr lang="ro-RO" dirty="0" smtClean="0"/>
              <a:t> </a:t>
            </a:r>
            <a:r>
              <a:rPr lang="ro-RO" dirty="0" smtClean="0"/>
              <a:t>făcut.</a:t>
            </a:r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, </a:t>
            </a:r>
            <a:r>
              <a:rPr lang="en-US" dirty="0" err="1" smtClean="0"/>
              <a:t>competi</a:t>
            </a:r>
            <a:r>
              <a:rPr lang="ro-RO" dirty="0" smtClean="0"/>
              <a:t>ţ</a:t>
            </a:r>
            <a:r>
              <a:rPr lang="en-US" dirty="0" err="1" smtClean="0"/>
              <a:t>ia</a:t>
            </a:r>
            <a:r>
              <a:rPr lang="en-US" dirty="0" smtClean="0"/>
              <a:t> const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a </a:t>
            </a:r>
            <a:r>
              <a:rPr lang="en-US" dirty="0" err="1" smtClean="0"/>
              <a:t>avea</a:t>
            </a:r>
            <a:r>
              <a:rPr lang="en-US" dirty="0" smtClean="0"/>
              <a:t> </a:t>
            </a:r>
            <a:r>
              <a:rPr lang="en-US" dirty="0" err="1" smtClean="0"/>
              <a:t>concuren</a:t>
            </a:r>
            <a:r>
              <a:rPr lang="ro-RO" dirty="0" smtClean="0"/>
              <a:t>ţ</a:t>
            </a:r>
            <a:r>
              <a:rPr lang="en-US" dirty="0" err="1" smtClean="0"/>
              <a:t>i</a:t>
            </a:r>
            <a:r>
              <a:rPr lang="ro-RO" dirty="0" smtClean="0"/>
              <a:t> şi deci locul 1 e mult mai </a:t>
            </a:r>
            <a:r>
              <a:rPr lang="ro-RO" dirty="0" smtClean="0"/>
              <a:t>profitabil.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</a:pP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Să 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</a:t>
            </a: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ă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intereseze</a:t>
            </a: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concuren</a:t>
            </a: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ţ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 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248400"/>
            <a:ext cx="2824145" cy="228600"/>
          </a:xfrm>
          <a:prstGeom prst="rect">
            <a:avLst/>
          </a:prstGeom>
          <a:noFill/>
        </p:spPr>
      </p:pic>
      <p:pic>
        <p:nvPicPr>
          <p:cNvPr id="6" name="Picture 5" descr="orizont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6705600"/>
            <a:ext cx="9144001" cy="152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" y="152400"/>
            <a:ext cx="914400" cy="9144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5400" dirty="0" smtClean="0"/>
              <a:t>4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o-RO" dirty="0" smtClean="0"/>
              <a:t>După modificări onpage şi susţinere offpage. Modificările specifice onpage şi Back Link-urile urcă sau coboară un site la căutări.</a:t>
            </a:r>
          </a:p>
          <a:p>
            <a:r>
              <a:rPr lang="ro-RO" dirty="0" smtClean="0"/>
              <a:t>Depinzând de concurenţă şi cuvinte cheie, între 2-4-6 luni de zile.  Un cuvânt cu o concurenţă mare necesită un efort de lungă durată</a:t>
            </a:r>
            <a:r>
              <a:rPr lang="ro-RO" dirty="0" smtClean="0"/>
              <a:t>.</a:t>
            </a:r>
          </a:p>
          <a:p>
            <a:r>
              <a:rPr lang="ro-RO" dirty="0" err="1" smtClean="0"/>
              <a:t>Long</a:t>
            </a:r>
            <a:r>
              <a:rPr lang="ro-RO" dirty="0" smtClean="0"/>
              <a:t> </a:t>
            </a:r>
            <a:r>
              <a:rPr lang="ro-RO" dirty="0" err="1" smtClean="0"/>
              <a:t>tail-ul</a:t>
            </a:r>
            <a:r>
              <a:rPr lang="ro-RO" dirty="0" smtClean="0"/>
              <a:t> e o modalitate de a aduce trafic </a:t>
            </a:r>
            <a:r>
              <a:rPr lang="ro-RO" dirty="0" err="1" smtClean="0"/>
              <a:t>targetat</a:t>
            </a:r>
            <a:r>
              <a:rPr lang="ro-RO" dirty="0" smtClean="0"/>
              <a:t> puţin înţeleasă şi folosită, totuşi se preferă cuvintele generale pentru volu</a:t>
            </a:r>
            <a:r>
              <a:rPr lang="ro-RO" dirty="0" smtClean="0"/>
              <a:t>m</a:t>
            </a:r>
            <a:r>
              <a:rPr lang="ro-RO" dirty="0" smtClean="0"/>
              <a:t>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r">
              <a:spcBef>
                <a:spcPct val="0"/>
              </a:spcBef>
            </a:pP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um </a:t>
            </a: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ş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 c</a:t>
            </a: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â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nd se v</a:t>
            </a: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ă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 </a:t>
            </a: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primele </a:t>
            </a:r>
          </a:p>
          <a:p>
            <a:pPr lvl="0" algn="r">
              <a:spcBef>
                <a:spcPct val="0"/>
              </a:spcBef>
            </a:pP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rezultate?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248400"/>
            <a:ext cx="2824145" cy="228600"/>
          </a:xfrm>
          <a:prstGeom prst="rect">
            <a:avLst/>
          </a:prstGeom>
          <a:noFill/>
        </p:spPr>
      </p:pic>
      <p:pic>
        <p:nvPicPr>
          <p:cNvPr id="6" name="Picture 5" descr="orizont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6705600"/>
            <a:ext cx="9144001" cy="152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" y="152400"/>
            <a:ext cx="914400" cy="9144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5400" dirty="0" smtClean="0"/>
              <a:t>5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Da, întotdeauna. Modificarile trebuiesc făcute la sugestia prestatorilor SEO şi în cunoştinţă de cauză.</a:t>
            </a:r>
          </a:p>
          <a:p>
            <a:r>
              <a:rPr lang="ro-RO" dirty="0" smtClean="0"/>
              <a:t>O modificare </a:t>
            </a:r>
            <a:r>
              <a:rPr lang="en-US" dirty="0" smtClean="0"/>
              <a:t>“</a:t>
            </a:r>
            <a:r>
              <a:rPr lang="ro-RO" dirty="0" smtClean="0"/>
              <a:t>neavizată</a:t>
            </a:r>
            <a:r>
              <a:rPr lang="en-US" dirty="0" smtClean="0"/>
              <a:t>”</a:t>
            </a:r>
            <a:r>
              <a:rPr lang="ro-RO" dirty="0" smtClean="0"/>
              <a:t> poate scoate un site de la cautări.</a:t>
            </a:r>
            <a:r>
              <a:rPr lang="en-US" dirty="0" smtClean="0"/>
              <a:t> </a:t>
            </a:r>
            <a:r>
              <a:rPr lang="en-US" dirty="0" err="1" smtClean="0"/>
              <a:t>Responsabilitatea</a:t>
            </a:r>
            <a:r>
              <a:rPr lang="en-US" dirty="0" smtClean="0"/>
              <a:t> </a:t>
            </a:r>
            <a:r>
              <a:rPr lang="en-US" dirty="0" err="1" smtClean="0"/>
              <a:t>apar</a:t>
            </a:r>
            <a:r>
              <a:rPr lang="ro-RO" dirty="0" smtClean="0"/>
              <a:t>ţ</a:t>
            </a:r>
            <a:r>
              <a:rPr lang="en-US" dirty="0" err="1" smtClean="0"/>
              <a:t>ine</a:t>
            </a:r>
            <a:r>
              <a:rPr lang="en-US" dirty="0" smtClean="0"/>
              <a:t> </a:t>
            </a:r>
            <a:r>
              <a:rPr lang="en-US" dirty="0" err="1" smtClean="0"/>
              <a:t>celui</a:t>
            </a:r>
            <a:r>
              <a:rPr lang="en-US" dirty="0" smtClean="0"/>
              <a:t> care a </a:t>
            </a:r>
            <a:r>
              <a:rPr lang="ro-RO" dirty="0" smtClean="0"/>
              <a:t>realizat modificarea.</a:t>
            </a:r>
          </a:p>
          <a:p>
            <a:r>
              <a:rPr lang="ro-RO" dirty="0" smtClean="0"/>
              <a:t>Repercursiunile se </a:t>
            </a:r>
            <a:r>
              <a:rPr lang="ro-RO" dirty="0" smtClean="0"/>
              <a:t>văd </a:t>
            </a:r>
            <a:r>
              <a:rPr lang="ro-RO" dirty="0" smtClean="0"/>
              <a:t>în funcţie de modificare şi de site.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r">
              <a:spcBef>
                <a:spcPct val="0"/>
              </a:spcBef>
            </a:pP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Modificările onpage au efect asupra poziţionărilor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248400"/>
            <a:ext cx="2824145" cy="228600"/>
          </a:xfrm>
          <a:prstGeom prst="rect">
            <a:avLst/>
          </a:prstGeom>
          <a:noFill/>
        </p:spPr>
      </p:pic>
      <p:pic>
        <p:nvPicPr>
          <p:cNvPr id="6" name="Picture 5" descr="orizont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6705600"/>
            <a:ext cx="9144001" cy="152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" y="152400"/>
            <a:ext cx="914400" cy="9144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5400" dirty="0" smtClean="0"/>
              <a:t>6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În fiecare oră, în fiecare zi, în fiecare lună : Google îşi actualizează frecvent rezultatele. Paginile cresc şi scad la căutări în funcţie de concurenţă.</a:t>
            </a:r>
          </a:p>
          <a:p>
            <a:r>
              <a:rPr lang="ro-RO" dirty="0" smtClean="0"/>
              <a:t>Motive: Concurenţa. Indexările făcute de Google. Actualizările periodice (updates).</a:t>
            </a:r>
          </a:p>
          <a:p>
            <a:r>
              <a:rPr lang="ro-RO" dirty="0" smtClean="0"/>
              <a:t>Exemple?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r">
              <a:spcBef>
                <a:spcPct val="0"/>
              </a:spcBef>
            </a:pP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 câte ori un site are fluctuaţii de poziţionare la o căutare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248400"/>
            <a:ext cx="2824145" cy="228600"/>
          </a:xfrm>
          <a:prstGeom prst="rect">
            <a:avLst/>
          </a:prstGeom>
          <a:noFill/>
        </p:spPr>
      </p:pic>
      <p:pic>
        <p:nvPicPr>
          <p:cNvPr id="6" name="Picture 5" descr="orizont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6705600"/>
            <a:ext cx="9144001" cy="152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" y="152400"/>
            <a:ext cx="914400" cy="9144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5400" dirty="0" smtClean="0"/>
              <a:t>7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r">
              <a:spcBef>
                <a:spcPct val="0"/>
              </a:spcBef>
            </a:pPr>
            <a:r>
              <a:rPr lang="ro-RO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 câte ori un site are fluctuaţii de poziţionare la o căutare</a:t>
            </a:r>
            <a:r>
              <a:rPr lang="it-I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248400"/>
            <a:ext cx="2824145" cy="228600"/>
          </a:xfrm>
          <a:prstGeom prst="rect">
            <a:avLst/>
          </a:prstGeom>
          <a:noFill/>
        </p:spPr>
      </p:pic>
      <p:pic>
        <p:nvPicPr>
          <p:cNvPr id="6" name="Picture 5" descr="orizont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6705600"/>
            <a:ext cx="9144001" cy="1524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" y="152400"/>
            <a:ext cx="914400" cy="9144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5400" dirty="0" smtClean="0"/>
              <a:t>8</a:t>
            </a:r>
            <a:endParaRPr lang="en-US" sz="5400" dirty="0"/>
          </a:p>
        </p:txBody>
      </p:sp>
      <p:pic>
        <p:nvPicPr>
          <p:cNvPr id="11" name="Content Placeholder 10" descr="visibility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685800" y="1676400"/>
            <a:ext cx="7543800" cy="1905000"/>
          </a:xfrm>
        </p:spPr>
      </p:pic>
      <p:pic>
        <p:nvPicPr>
          <p:cNvPr id="12" name="Picture 11" descr="google_ro_countr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3962400"/>
            <a:ext cx="7620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1218</Words>
  <Application>Microsoft Office PowerPoint</Application>
  <PresentationFormat>On-screen Show (4:3)</PresentationFormat>
  <Paragraphs>117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Întrebări frecvente şi lămuriri privind SEO în România</vt:lpstr>
      <vt:lpstr>De ce SEO?</vt:lpstr>
      <vt:lpstr>Slide 3</vt:lpstr>
      <vt:lpstr>Ce sa le cerem prestatorilor SEO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Intrebari frecvente si lamuriri privind SEO in Romania</dc:title>
  <dc:creator>Krumel</dc:creator>
  <cp:lastModifiedBy>Krumel</cp:lastModifiedBy>
  <cp:revision>120</cp:revision>
  <dcterms:created xsi:type="dcterms:W3CDTF">2006-08-16T00:00:00Z</dcterms:created>
  <dcterms:modified xsi:type="dcterms:W3CDTF">2010-01-31T12:42:02Z</dcterms:modified>
</cp:coreProperties>
</file>