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41" autoAdjust="0"/>
    <p:restoredTop sz="94618" autoAdjust="0"/>
  </p:normalViewPr>
  <p:slideViewPr>
    <p:cSldViewPr>
      <p:cViewPr>
        <p:scale>
          <a:sx n="100" d="100"/>
          <a:sy n="100" d="100"/>
        </p:scale>
        <p:origin x="-142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53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5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5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E17051-0A8E-4F9B-AF99-C8D855182F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9C029-3E94-49C4-A180-AF3BAB0B6B04}" type="slidenum">
              <a:rPr lang="en-US"/>
              <a:pPr/>
              <a:t>1</a:t>
            </a:fld>
            <a:endParaRPr lang="en-US"/>
          </a:p>
        </p:txBody>
      </p:sp>
      <p:sp>
        <p:nvSpPr>
          <p:cNvPr id="356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E8ED4-9BEF-4085-B10D-A80D9C6A98FA}" type="slidenum">
              <a:rPr lang="en-US"/>
              <a:pPr/>
              <a:t>10</a:t>
            </a:fld>
            <a:endParaRPr lang="en-US"/>
          </a:p>
        </p:txBody>
      </p:sp>
      <p:sp>
        <p:nvSpPr>
          <p:cNvPr id="385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21FF0-F5DF-4F9A-80F9-BCF5D7F704E1}" type="slidenum">
              <a:rPr lang="en-US"/>
              <a:pPr/>
              <a:t>11</a:t>
            </a:fld>
            <a:endParaRPr lang="en-US"/>
          </a:p>
        </p:txBody>
      </p:sp>
      <p:sp>
        <p:nvSpPr>
          <p:cNvPr id="387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20632-B805-4491-9EE2-7D3E99961721}" type="slidenum">
              <a:rPr lang="en-US"/>
              <a:pPr/>
              <a:t>12</a:t>
            </a:fld>
            <a:endParaRPr lang="en-US"/>
          </a:p>
        </p:txBody>
      </p:sp>
      <p:sp>
        <p:nvSpPr>
          <p:cNvPr id="389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2E792-3321-4B10-8611-077BDEF3E342}" type="slidenum">
              <a:rPr lang="en-US"/>
              <a:pPr/>
              <a:t>13</a:t>
            </a:fld>
            <a:endParaRPr lang="en-US"/>
          </a:p>
        </p:txBody>
      </p:sp>
      <p:sp>
        <p:nvSpPr>
          <p:cNvPr id="391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7093D-0080-47C5-92B9-401FB5A139A2}" type="slidenum">
              <a:rPr lang="en-US"/>
              <a:pPr/>
              <a:t>14</a:t>
            </a:fld>
            <a:endParaRPr lang="en-US"/>
          </a:p>
        </p:txBody>
      </p:sp>
      <p:sp>
        <p:nvSpPr>
          <p:cNvPr id="393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841A7-7E5F-406F-937D-421CC364AA66}" type="slidenum">
              <a:rPr lang="en-US"/>
              <a:pPr/>
              <a:t>15</a:t>
            </a:fld>
            <a:endParaRPr lang="en-US"/>
          </a:p>
        </p:txBody>
      </p:sp>
      <p:sp>
        <p:nvSpPr>
          <p:cNvPr id="395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E3748-2D58-4395-99CD-CEBCE4F8645D}" type="slidenum">
              <a:rPr lang="en-US"/>
              <a:pPr/>
              <a:t>16</a:t>
            </a:fld>
            <a:endParaRPr lang="en-US"/>
          </a:p>
        </p:txBody>
      </p:sp>
      <p:sp>
        <p:nvSpPr>
          <p:cNvPr id="397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57AF4-6B37-46EF-A08F-A0481BD2DABC}" type="slidenum">
              <a:rPr lang="en-US"/>
              <a:pPr/>
              <a:t>2</a:t>
            </a:fld>
            <a:endParaRPr lang="en-US"/>
          </a:p>
        </p:txBody>
      </p:sp>
      <p:sp>
        <p:nvSpPr>
          <p:cNvPr id="357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378C5-F8E2-408C-A5E4-3E059AF95F73}" type="slidenum">
              <a:rPr lang="en-US"/>
              <a:pPr/>
              <a:t>3</a:t>
            </a:fld>
            <a:endParaRPr lang="en-US"/>
          </a:p>
        </p:txBody>
      </p:sp>
      <p:sp>
        <p:nvSpPr>
          <p:cNvPr id="358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DA7D6-99BA-4DF9-B463-832FBE06B582}" type="slidenum">
              <a:rPr lang="en-US"/>
              <a:pPr/>
              <a:t>4</a:t>
            </a:fld>
            <a:endParaRPr lang="en-US"/>
          </a:p>
        </p:txBody>
      </p:sp>
      <p:sp>
        <p:nvSpPr>
          <p:cNvPr id="369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63DB4-9175-441F-B3EA-9B13E81C73C1}" type="slidenum">
              <a:rPr lang="en-US"/>
              <a:pPr/>
              <a:t>5</a:t>
            </a:fld>
            <a:endParaRPr lang="en-US"/>
          </a:p>
        </p:txBody>
      </p:sp>
      <p:sp>
        <p:nvSpPr>
          <p:cNvPr id="373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26246-05E2-4F63-B556-E365407212E3}" type="slidenum">
              <a:rPr lang="en-US"/>
              <a:pPr/>
              <a:t>6</a:t>
            </a:fld>
            <a:endParaRPr lang="en-US"/>
          </a:p>
        </p:txBody>
      </p:sp>
      <p:sp>
        <p:nvSpPr>
          <p:cNvPr id="375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AB91E-E963-4033-900F-A0F6CC58FC62}" type="slidenum">
              <a:rPr lang="en-US"/>
              <a:pPr/>
              <a:t>7</a:t>
            </a:fld>
            <a:endParaRPr lang="en-US"/>
          </a:p>
        </p:txBody>
      </p:sp>
      <p:sp>
        <p:nvSpPr>
          <p:cNvPr id="367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98301-6B43-4FC6-BC08-EFE4B484B44B}" type="slidenum">
              <a:rPr lang="en-US"/>
              <a:pPr/>
              <a:t>8</a:t>
            </a:fld>
            <a:endParaRPr lang="en-US"/>
          </a:p>
        </p:txBody>
      </p:sp>
      <p:sp>
        <p:nvSpPr>
          <p:cNvPr id="382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FBF5F-3A58-4568-BD67-799F865D0311}" type="slidenum">
              <a:rPr lang="en-US"/>
              <a:pPr/>
              <a:t>9</a:t>
            </a:fld>
            <a:endParaRPr lang="en-US"/>
          </a:p>
        </p:txBody>
      </p:sp>
      <p:sp>
        <p:nvSpPr>
          <p:cNvPr id="380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4365625"/>
            <a:ext cx="5111750" cy="750888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375" y="5086350"/>
            <a:ext cx="5111750" cy="503238"/>
          </a:xfrm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r>
              <a:rPr lang="ru-RU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3663" y="1196975"/>
            <a:ext cx="1871662" cy="5329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1196975"/>
            <a:ext cx="5464175" cy="5329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667125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73238"/>
            <a:ext cx="36687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196975"/>
            <a:ext cx="71294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4882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2"/>
            <a:r>
              <a:rPr lang="ru-RU" smtClean="0"/>
              <a:t>Fifth level</a:t>
            </a:r>
          </a:p>
          <a:p>
            <a:pPr lvl="1"/>
            <a:r>
              <a:rPr lang="ru-RU" smtClean="0"/>
              <a:t>Second level</a:t>
            </a:r>
          </a:p>
          <a:p>
            <a:pPr lvl="0"/>
            <a:r>
              <a:rPr lang="ru-RU" smtClean="0"/>
              <a:t>Third level</a:t>
            </a:r>
          </a:p>
          <a:p>
            <a:pPr lvl="1"/>
            <a:r>
              <a:rPr lang="ru-RU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365625"/>
            <a:ext cx="7559675" cy="504825"/>
          </a:xfrm>
          <a:noFill/>
        </p:spPr>
        <p:txBody>
          <a:bodyPr/>
          <a:lstStyle/>
          <a:p>
            <a:r>
              <a:rPr lang="en-US">
                <a:latin typeface="Tahoma" pitchFamily="34" charset="0"/>
              </a:rPr>
              <a:t>PageRank si Campanii de Link Building</a:t>
            </a:r>
            <a:endParaRPr lang="uk-UA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9700" y="4941888"/>
            <a:ext cx="3097213" cy="274637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/>
              <a:t>Vlad Andries</a:t>
            </a: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3.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Adaugarea in directoare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Se va alege un numar limitat de directoare – se prefera calitatea</a:t>
            </a:r>
          </a:p>
          <a:p>
            <a:r>
              <a:rPr lang="en-US" sz="2000">
                <a:solidFill>
                  <a:srgbClr val="000000"/>
                </a:solidFill>
              </a:rPr>
              <a:t>Se vor selecta directoare cu un pagerank &gt; 3 </a:t>
            </a:r>
          </a:p>
          <a:p>
            <a:r>
              <a:rPr lang="en-US" sz="2000">
                <a:solidFill>
                  <a:srgbClr val="000000"/>
                </a:solidFill>
              </a:rPr>
              <a:t>Sunt de preferat link-urile fara “nofollow”</a:t>
            </a:r>
          </a:p>
          <a:p>
            <a:r>
              <a:rPr lang="en-US" sz="2000">
                <a:solidFill>
                  <a:srgbClr val="000000"/>
                </a:solidFill>
              </a:rPr>
              <a:t>Sunt de preferat cele hostate in Romania</a:t>
            </a:r>
          </a:p>
          <a:p>
            <a:r>
              <a:rPr lang="en-US" sz="2000">
                <a:solidFill>
                  <a:srgbClr val="000000"/>
                </a:solidFill>
              </a:rPr>
              <a:t>Creati o pagina separata pentru codurile de confirmare</a:t>
            </a:r>
          </a:p>
          <a:p>
            <a:r>
              <a:rPr lang="en-US" sz="2000">
                <a:solidFill>
                  <a:srgbClr val="000000"/>
                </a:solidFill>
              </a:rPr>
              <a:t>Nu apelati la servicii de adaugare in directoare</a:t>
            </a:r>
          </a:p>
          <a:p>
            <a:r>
              <a:rPr lang="en-US" sz="2000">
                <a:solidFill>
                  <a:srgbClr val="000000"/>
                </a:solidFill>
              </a:rPr>
              <a:t>Poate duce la penalizari daca se abuzeaza</a:t>
            </a:r>
          </a:p>
          <a:p>
            <a:pPr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60350"/>
            <a:ext cx="7056438" cy="936625"/>
          </a:xfrm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4</a:t>
            </a:r>
            <a:r>
              <a:rPr lang="en-US" sz="3600">
                <a:solidFill>
                  <a:srgbClr val="000000"/>
                </a:solidFill>
              </a:rPr>
              <a:t>.</a:t>
            </a:r>
            <a:r>
              <a:rPr lang="en-US" sz="3600" b="1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Adaugarea in site-uri de tip social bookmarking</a:t>
            </a:r>
            <a:br>
              <a:rPr lang="en-US" sz="2400">
                <a:solidFill>
                  <a:srgbClr val="000000"/>
                </a:solidFill>
              </a:rPr>
            </a:b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412875"/>
            <a:ext cx="7056438" cy="518477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Digg.com</a:t>
            </a:r>
          </a:p>
          <a:p>
            <a:r>
              <a:rPr lang="en-US" sz="2000">
                <a:solidFill>
                  <a:srgbClr val="000000"/>
                </a:solidFill>
              </a:rPr>
              <a:t>StumbleUpon.com</a:t>
            </a:r>
          </a:p>
          <a:p>
            <a:r>
              <a:rPr lang="en-US" sz="2000">
                <a:solidFill>
                  <a:srgbClr val="000000"/>
                </a:solidFill>
              </a:rPr>
              <a:t>Reddit.com</a:t>
            </a:r>
          </a:p>
          <a:p>
            <a:r>
              <a:rPr lang="en-US" sz="2000">
                <a:solidFill>
                  <a:srgbClr val="000000"/>
                </a:solidFill>
              </a:rPr>
              <a:t>Del.icio.us</a:t>
            </a:r>
          </a:p>
          <a:p>
            <a:r>
              <a:rPr lang="en-US" sz="2000">
                <a:solidFill>
                  <a:srgbClr val="000000"/>
                </a:solidFill>
              </a:rPr>
              <a:t>Kaboodle.com</a:t>
            </a:r>
          </a:p>
          <a:p>
            <a:r>
              <a:rPr lang="en-US" sz="2000">
                <a:solidFill>
                  <a:srgbClr val="000000"/>
                </a:solidFill>
              </a:rPr>
              <a:t>Mixx.com</a:t>
            </a:r>
          </a:p>
          <a:p>
            <a:r>
              <a:rPr lang="en-US" sz="2000">
                <a:solidFill>
                  <a:srgbClr val="000000"/>
                </a:solidFill>
              </a:rPr>
              <a:t>Propeller.com</a:t>
            </a:r>
          </a:p>
          <a:p>
            <a:r>
              <a:rPr lang="en-US" sz="2000">
                <a:solidFill>
                  <a:srgbClr val="000000"/>
                </a:solidFill>
              </a:rPr>
              <a:t>Newsvine.com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5.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Crearea de bloguri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Platforme: 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wordpress.com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blogger.com 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typepad.com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weblog.ro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self hosted pe hosting separat</a:t>
            </a:r>
          </a:p>
          <a:p>
            <a:pPr marL="1150938" lvl="2"/>
            <a:endParaRPr lang="en-US" sz="18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Adaugarea constanta de continut nou</a:t>
            </a:r>
          </a:p>
          <a:p>
            <a:r>
              <a:rPr lang="en-US" sz="2000">
                <a:solidFill>
                  <a:srgbClr val="000000"/>
                </a:solidFill>
              </a:rPr>
              <a:t>Link-uri catre site-ul principal</a:t>
            </a:r>
          </a:p>
          <a:p>
            <a:r>
              <a:rPr lang="en-US" sz="2000">
                <a:solidFill>
                  <a:srgbClr val="000000"/>
                </a:solidFill>
              </a:rPr>
              <a:t>Campanii de link building pentru blog-uri</a:t>
            </a:r>
          </a:p>
          <a:p>
            <a:pPr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7.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Crearea de pagini hub si pagini pe site-urile social media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Hub Sites – site-uri ce va permit sa creati pagini independente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squidoo.com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Hubpages.com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Scribd.com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Bizoo.ro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Afacerist.ro etc.</a:t>
            </a:r>
          </a:p>
          <a:p>
            <a:pPr marL="1150938" lvl="2"/>
            <a:endParaRPr lang="en-US" sz="18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Social Media Sites: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Facebook.com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Twitter.com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Youtube.com</a:t>
            </a:r>
          </a:p>
          <a:p>
            <a:pPr marL="1150938" lvl="2"/>
            <a:endParaRPr lang="en-US" sz="1800">
              <a:solidFill>
                <a:srgbClr val="000000"/>
              </a:solidFill>
            </a:endParaRPr>
          </a:p>
          <a:p>
            <a:pPr marL="1150938" lvl="2"/>
            <a:endParaRPr lang="en-US" sz="180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60350"/>
            <a:ext cx="7056438" cy="719138"/>
          </a:xfrm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8. Adaugarea de comentarii si posturi pe blog-uri si forum-uri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244792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Adaugati valoare prin comentarii</a:t>
            </a:r>
          </a:p>
          <a:p>
            <a:r>
              <a:rPr lang="en-US" sz="2000">
                <a:solidFill>
                  <a:srgbClr val="000000"/>
                </a:solidFill>
              </a:rPr>
              <a:t>Sunt de preferat blog-urile ce nu folosesc “nofollow” pentru link-uri</a:t>
            </a:r>
          </a:p>
          <a:p>
            <a:r>
              <a:rPr lang="en-US" sz="2000">
                <a:solidFill>
                  <a:srgbClr val="000000"/>
                </a:solidFill>
              </a:rPr>
              <a:t>Nu abuzati folosind foarte multe cuvinte cheie in titlu/nume</a:t>
            </a:r>
          </a:p>
          <a:p>
            <a:pPr marL="1150938" lvl="2"/>
            <a:endParaRPr lang="en-US" sz="180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392196" name="Rectangle 4"/>
          <p:cNvSpPr>
            <a:spLocks noChangeArrowheads="1"/>
          </p:cNvSpPr>
          <p:nvPr/>
        </p:nvSpPr>
        <p:spPr bwMode="auto">
          <a:xfrm>
            <a:off x="1835150" y="3429000"/>
            <a:ext cx="70564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rgbClr val="000000"/>
                </a:solidFill>
              </a:rPr>
              <a:t>9. Cererea/Schimbul de link-uri </a:t>
            </a:r>
            <a:br>
              <a:rPr lang="en-US" sz="2400">
                <a:solidFill>
                  <a:srgbClr val="000000"/>
                </a:solidFill>
              </a:rPr>
            </a:b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2197" name="Rectangle 5"/>
          <p:cNvSpPr>
            <a:spLocks noChangeArrowheads="1"/>
          </p:cNvSpPr>
          <p:nvPr/>
        </p:nvSpPr>
        <p:spPr bwMode="auto">
          <a:xfrm>
            <a:off x="1979613" y="4005263"/>
            <a:ext cx="70564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Cautati site-uri cu pagerank egal sau mai mare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E de preferat ca link-ul sa vina de pe o pagina pe care nr. de link-uri nu este foarte mare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Incercati sa izolati pagina de pe care dati link prin “nofollow”</a:t>
            </a:r>
          </a:p>
          <a:p>
            <a:pPr marL="342900" indent="-342900">
              <a:spcBef>
                <a:spcPct val="20000"/>
              </a:spcBef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10.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Link baiting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Scrierea de continut de calitate ce va genera link-uri </a:t>
            </a:r>
          </a:p>
          <a:p>
            <a:pPr marL="1150938" lvl="2"/>
            <a:endParaRPr lang="en-US" sz="1800">
              <a:solidFill>
                <a:srgbClr val="000000"/>
              </a:solidFill>
            </a:endParaRP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Fiti primul care scrie despre o noutate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Faceti un interviu cu o persoana cunoscuta din nisa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Creati un tool folositor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Creati un articol controversat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Oferiti gratuit ceva folositor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Oferiti o abordare hazlie unei stiri serioase 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Creati un filmulet hazliu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Creati topuri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Faceti un concurs</a:t>
            </a: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11.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Cumpararea de link-uri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Nu cumparati link-uri sitewide decat de pe site-uri ce au continut similar cu site-ul dvs.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Cumparati link-uri in articole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Apelati la aceasta tehnica doar dupa ce ati epuizat toate celelalte posibilitati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Poate duce la penalizari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565400"/>
            <a:ext cx="7129462" cy="508000"/>
          </a:xfrm>
        </p:spPr>
        <p:txBody>
          <a:bodyPr/>
          <a:lstStyle/>
          <a:p>
            <a:pPr algn="ctr"/>
            <a:r>
              <a:rPr lang="en-US" sz="2800" b="1"/>
              <a:t>INTREBARI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36838"/>
            <a:ext cx="7129463" cy="508000"/>
          </a:xfrm>
        </p:spPr>
        <p:txBody>
          <a:bodyPr/>
          <a:lstStyle/>
          <a:p>
            <a:pPr algn="ctr"/>
            <a:r>
              <a:rPr lang="en-US" sz="2800"/>
              <a:t>VA MULTUMESC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3429000"/>
            <a:ext cx="7488237" cy="1295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Vlad Andries</a:t>
            </a:r>
          </a:p>
          <a:p>
            <a:pPr algn="ctr">
              <a:buFontTx/>
              <a:buNone/>
            </a:pPr>
            <a:r>
              <a:rPr lang="en-US"/>
              <a:t>vlad.andries@gmail.com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284538"/>
            <a:ext cx="7200900" cy="649287"/>
          </a:xfrm>
        </p:spPr>
        <p:txBody>
          <a:bodyPr/>
          <a:lstStyle/>
          <a:p>
            <a:pPr algn="ctr"/>
            <a:r>
              <a:rPr lang="en-US" b="1">
                <a:latin typeface="Tahoma" pitchFamily="34" charset="0"/>
              </a:rPr>
              <a:t>PageRank</a:t>
            </a:r>
            <a:endParaRPr lang="uk-UA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</a:rPr>
              <a:t>1. DATE GENERALE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908050"/>
            <a:ext cx="7056438" cy="5832475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Algoritm matematic ce acorda fiecarei pagini web o nota in functie de popularitatea acesteia (numarul si calitatea link-urilor catre aceasta pagina)</a:t>
            </a:r>
          </a:p>
          <a:p>
            <a:r>
              <a:rPr lang="en-US" sz="2400">
                <a:solidFill>
                  <a:srgbClr val="000000"/>
                </a:solidFill>
              </a:rPr>
              <a:t>Creat de Larry Page si Sergey Brin in 1998, este considerat baza algoritmului de ranking al rezultatelor in motorul de cautare Google</a:t>
            </a:r>
          </a:p>
          <a:p>
            <a:r>
              <a:rPr lang="en-US" sz="2400">
                <a:solidFill>
                  <a:srgbClr val="000000"/>
                </a:solidFill>
              </a:rPr>
              <a:t>Reprezinta importanta website-ului dvs. din punctul de vedere al Google.</a:t>
            </a:r>
          </a:p>
          <a:p>
            <a:r>
              <a:rPr lang="en-US" sz="2400">
                <a:solidFill>
                  <a:srgbClr val="000000"/>
                </a:solidFill>
              </a:rPr>
              <a:t>Formula exacta este secreta pentru a se evita manipularea rezultatelor si spam-ul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</a:rPr>
              <a:t>2. ALGORITM MATEMATIC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r>
              <a:rPr lang="en-US" sz="1800">
                <a:solidFill>
                  <a:srgbClr val="000000"/>
                </a:solidFill>
              </a:rPr>
              <a:t>Matematic, reprezinta un model de comportament al unui utilizator in care acesta acceseaza succesiv link-uri in mod aleatoriu, fara a tine cont de continutul paginilor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PR(A) = (1-d) + d (PR(T1)/C(T1) + ... + PR(Tn)/C(Tn)) </a:t>
            </a:r>
          </a:p>
          <a:p>
            <a:pPr lvl="1" indent="-220663"/>
            <a:r>
              <a:rPr lang="en-US" sz="1800" b="0">
                <a:solidFill>
                  <a:srgbClr val="000000"/>
                </a:solidFill>
              </a:rPr>
              <a:t>PR(A) reprezinta PageRank-ul paginii A,</a:t>
            </a:r>
            <a:r>
              <a:rPr lang="en-US" b="0">
                <a:solidFill>
                  <a:srgbClr val="000000"/>
                </a:solidFill>
              </a:rPr>
              <a:t> </a:t>
            </a:r>
          </a:p>
          <a:p>
            <a:pPr lvl="1" indent="-220663"/>
            <a:r>
              <a:rPr lang="en-US" sz="1800" b="0">
                <a:solidFill>
                  <a:srgbClr val="000000"/>
                </a:solidFill>
              </a:rPr>
              <a:t>PR(Ti) reprezinta PageRank-ul paginilor Ti ce au un link catre A</a:t>
            </a:r>
            <a:r>
              <a:rPr lang="en-US" sz="1800" b="0">
                <a:solidFill>
                  <a:schemeClr val="tx1"/>
                </a:solidFill>
              </a:rPr>
              <a:t> </a:t>
            </a:r>
          </a:p>
          <a:p>
            <a:pPr lvl="1" indent="-220663"/>
            <a:r>
              <a:rPr lang="en-US" sz="1800" b="0">
                <a:solidFill>
                  <a:srgbClr val="000000"/>
                </a:solidFill>
              </a:rPr>
              <a:t>C(Ti) reprezinta numarul link-urilor externe de pe pagina Ti </a:t>
            </a:r>
          </a:p>
          <a:p>
            <a:pPr lvl="1" indent="-220663"/>
            <a:r>
              <a:rPr lang="en-US" sz="1800" b="0">
                <a:solidFill>
                  <a:srgbClr val="000000"/>
                </a:solidFill>
              </a:rPr>
              <a:t>d reprezinta factorul de damping. Poate avea o valoare intre 0 si 1. Tipic 0.85</a:t>
            </a:r>
          </a:p>
          <a:p>
            <a:pPr lvl="1" indent="-220663"/>
            <a:endParaRPr lang="en-US" sz="1800" b="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PR(A) = (1-d) / N + d (PR(T1)/C(T1) + ... + PR(Tn)/C(Tn)) </a:t>
            </a:r>
          </a:p>
          <a:p>
            <a:pPr lvl="1" indent="-220663"/>
            <a:r>
              <a:rPr lang="en-US" sz="1800" b="0">
                <a:solidFill>
                  <a:srgbClr val="000000"/>
                </a:solidFill>
              </a:rPr>
              <a:t>N reprezinta numarul total de pagini existente</a:t>
            </a:r>
          </a:p>
          <a:p>
            <a:pPr lvl="1" indent="-220663"/>
            <a:r>
              <a:rPr lang="en-US" sz="1800" b="0">
                <a:solidFill>
                  <a:srgbClr val="000000"/>
                </a:solidFill>
              </a:rPr>
              <a:t>Aceasta varianta a algoritmului reprezinta probabilitatea ca utilizatorul sa ajunga pe pagina A dupa ce a accesat o serie de link-uri succesive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</a:rPr>
              <a:t>3. </a:t>
            </a:r>
            <a:r>
              <a:rPr lang="en-US" sz="2800" b="1">
                <a:solidFill>
                  <a:srgbClr val="000000"/>
                </a:solidFill>
              </a:rPr>
              <a:t>PAGERANK si TOOLBAR PAGERANK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</a:rPr>
              <a:t>Toolbar PageRank-ul reprezinta nota ce o gasiti in toolbar-ul Google</a:t>
            </a:r>
          </a:p>
          <a:p>
            <a:r>
              <a:rPr lang="en-US" sz="2000">
                <a:solidFill>
                  <a:srgbClr val="000000"/>
                </a:solidFill>
              </a:rPr>
              <a:t>Este updatat la fiecare 4 luni </a:t>
            </a:r>
          </a:p>
          <a:p>
            <a:r>
              <a:rPr lang="en-US" sz="2000">
                <a:solidFill>
                  <a:srgbClr val="000000"/>
                </a:solidFill>
              </a:rPr>
              <a:t>Nu reprezinta valoarea reala a PageRank-ului, ci doar o aproximare a acestuia facuta la ultimul update</a:t>
            </a:r>
          </a:p>
          <a:p>
            <a:r>
              <a:rPr lang="en-US" sz="2000">
                <a:solidFill>
                  <a:srgbClr val="000000"/>
                </a:solidFill>
              </a:rPr>
              <a:t>Procesul de optimizare nu trebuie sa aiba ca scop doar cresterea acestei note deoarece nu garanteaza o pozitie buna in SERP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 b="1">
              <a:solidFill>
                <a:srgbClr val="000000"/>
              </a:solidFill>
            </a:endParaRPr>
          </a:p>
        </p:txBody>
      </p:sp>
      <p:pic>
        <p:nvPicPr>
          <p:cNvPr id="372740" name="Picture 4" descr="bsp_tool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3933825"/>
            <a:ext cx="2000250" cy="1809750"/>
          </a:xfrm>
          <a:prstGeom prst="rect">
            <a:avLst/>
          </a:prstGeom>
          <a:noFill/>
        </p:spPr>
      </p:pic>
      <p:pic>
        <p:nvPicPr>
          <p:cNvPr id="372741" name="Picture 5" descr="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3573463"/>
            <a:ext cx="3619500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</a:rPr>
              <a:t>4. </a:t>
            </a:r>
            <a:r>
              <a:rPr lang="en-US" sz="2800" b="1">
                <a:solidFill>
                  <a:srgbClr val="000000"/>
                </a:solidFill>
              </a:rPr>
              <a:t>DE RETINUT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endParaRPr lang="en-US" sz="2000" b="1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Valoarea PageRank-ului este influentata doar de link-urile catre pagina respectiva</a:t>
            </a:r>
            <a:br>
              <a:rPr lang="en-US" sz="2000">
                <a:solidFill>
                  <a:srgbClr val="000000"/>
                </a:solidFill>
              </a:rPr>
            </a:b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Nu exista PageRank negativ – orice link, ce nu contine tag-ul “nofollow”, catre una din paginile site-ului va contribui la cresterea PageRank-ului acesteia</a:t>
            </a:r>
            <a:br>
              <a:rPr lang="en-US" sz="2000">
                <a:solidFill>
                  <a:srgbClr val="000000"/>
                </a:solidFill>
              </a:rPr>
            </a:b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Cu cat numarul de pagini de calitate indexate este mai mare, cu atat PageRank-ul total este mai mare</a:t>
            </a:r>
            <a:br>
              <a:rPr lang="en-US" sz="2000">
                <a:solidFill>
                  <a:srgbClr val="000000"/>
                </a:solidFill>
              </a:rPr>
            </a:b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Folositi tag-ul “nofollow” pentru link-urile catre paginile care nu doriti sa fie indexate. Ex: pagina de termeni si conditii</a:t>
            </a:r>
            <a:br>
              <a:rPr lang="en-US" sz="2000">
                <a:solidFill>
                  <a:srgbClr val="000000"/>
                </a:solidFill>
              </a:rPr>
            </a:br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Cresterea PageRank-ului ofera rezultate vizibile mai ales pe partea de “long tail traffic”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284538"/>
            <a:ext cx="7200900" cy="649287"/>
          </a:xfrm>
        </p:spPr>
        <p:txBody>
          <a:bodyPr/>
          <a:lstStyle/>
          <a:p>
            <a:pPr algn="ctr"/>
            <a:r>
              <a:rPr lang="en-US" b="1">
                <a:latin typeface="Tahoma" pitchFamily="34" charset="0"/>
              </a:rPr>
              <a:t>Strategii de Link Building</a:t>
            </a:r>
            <a:endParaRPr lang="uk-UA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</a:rPr>
              <a:t>1. DATE GENERALE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Forma generala a unui link este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&lt;a href=“http://www.mysite.com” title=“My Title” rel=“nofollow”&gt; Anchor Text &lt;/a&gt;</a:t>
            </a:r>
          </a:p>
          <a:p>
            <a:r>
              <a:rPr lang="en-US" sz="2000">
                <a:solidFill>
                  <a:srgbClr val="000000"/>
                </a:solidFill>
              </a:rPr>
              <a:t>Pentru fiecare link completati titlul si anchor textul cu un cuvant cheie specific paginii</a:t>
            </a:r>
          </a:p>
          <a:p>
            <a:r>
              <a:rPr lang="en-US" sz="2000">
                <a:solidFill>
                  <a:srgbClr val="000000"/>
                </a:solidFill>
              </a:rPr>
              <a:t>Fiti constant, folositi aceeasi forma pentru link :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www.mysite.ro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mysite.ro</a:t>
            </a:r>
          </a:p>
          <a:p>
            <a:pPr marL="1150938" lvl="2"/>
            <a:r>
              <a:rPr lang="en-US" sz="1800">
                <a:solidFill>
                  <a:srgbClr val="000000"/>
                </a:solidFill>
              </a:rPr>
              <a:t>mysite.ro/index.html</a:t>
            </a:r>
          </a:p>
          <a:p>
            <a:pPr lvl="1" indent="-220663">
              <a:buFontTx/>
              <a:buNone/>
            </a:pPr>
            <a:r>
              <a:rPr lang="en-US" sz="1800" b="0">
                <a:solidFill>
                  <a:srgbClr val="000000"/>
                </a:solidFill>
              </a:rPr>
              <a:t>	Chiar daca par a fi la fel, cele trei link-uri sunt considerate diferite de catre motorul de cautare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 </a:t>
            </a:r>
          </a:p>
          <a:p>
            <a:r>
              <a:rPr lang="en-US" sz="2000">
                <a:solidFill>
                  <a:srgbClr val="000000"/>
                </a:solidFill>
              </a:rPr>
              <a:t>Este mai importanta calitatea decat cantitatea</a:t>
            </a:r>
          </a:p>
          <a:p>
            <a:r>
              <a:rPr lang="en-US" sz="2000">
                <a:solidFill>
                  <a:srgbClr val="000000"/>
                </a:solidFill>
              </a:rPr>
              <a:t>Campania de link building se va face progresiv 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pPr marL="1150938" lvl="2"/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17475"/>
            <a:ext cx="7056438" cy="719138"/>
          </a:xfrm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</a:rPr>
              <a:t>2. STRATEGII DE LINK BUILDING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7056438" cy="5832475"/>
          </a:xfrm>
        </p:spPr>
        <p:txBody>
          <a:bodyPr/>
          <a:lstStyle/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Adaugarea in directoare</a:t>
            </a:r>
          </a:p>
          <a:p>
            <a:r>
              <a:rPr lang="en-US" sz="2000">
                <a:solidFill>
                  <a:srgbClr val="000000"/>
                </a:solidFill>
              </a:rPr>
              <a:t>Adaugarea in site-uri de tip social bookmarking</a:t>
            </a:r>
          </a:p>
          <a:p>
            <a:r>
              <a:rPr lang="en-US" sz="2000">
                <a:solidFill>
                  <a:srgbClr val="000000"/>
                </a:solidFill>
              </a:rPr>
              <a:t>Crearea de bloguri</a:t>
            </a:r>
          </a:p>
          <a:p>
            <a:r>
              <a:rPr lang="en-US" sz="2000">
                <a:solidFill>
                  <a:srgbClr val="000000"/>
                </a:solidFill>
              </a:rPr>
              <a:t>Crearea de pagini hub si pagini pe site-urile social media</a:t>
            </a:r>
          </a:p>
          <a:p>
            <a:r>
              <a:rPr lang="en-US" sz="2000">
                <a:solidFill>
                  <a:srgbClr val="000000"/>
                </a:solidFill>
              </a:rPr>
              <a:t>Trimiterea de comunicate de presa</a:t>
            </a:r>
          </a:p>
          <a:p>
            <a:r>
              <a:rPr lang="en-US" sz="2000">
                <a:solidFill>
                  <a:srgbClr val="000000"/>
                </a:solidFill>
              </a:rPr>
              <a:t>Adaugarea de comentarii si posturi pe blog-uri si forum-uri</a:t>
            </a:r>
          </a:p>
          <a:p>
            <a:r>
              <a:rPr lang="en-US" sz="2000">
                <a:solidFill>
                  <a:srgbClr val="000000"/>
                </a:solidFill>
              </a:rPr>
              <a:t>Scrierea de “guest posturi” pe bloguri</a:t>
            </a:r>
          </a:p>
          <a:p>
            <a:r>
              <a:rPr lang="en-US" sz="2000">
                <a:solidFill>
                  <a:srgbClr val="000000"/>
                </a:solidFill>
              </a:rPr>
              <a:t>Adaugarea de articole in directoare de articole</a:t>
            </a:r>
          </a:p>
          <a:p>
            <a:r>
              <a:rPr lang="en-US" sz="2000">
                <a:solidFill>
                  <a:srgbClr val="000000"/>
                </a:solidFill>
              </a:rPr>
              <a:t>Cererea/Schimbul de link-uri</a:t>
            </a:r>
          </a:p>
          <a:p>
            <a:r>
              <a:rPr lang="en-US" sz="2000">
                <a:solidFill>
                  <a:srgbClr val="000000"/>
                </a:solidFill>
              </a:rPr>
              <a:t>Link baiting</a:t>
            </a:r>
          </a:p>
          <a:p>
            <a:r>
              <a:rPr lang="en-US" sz="2000">
                <a:solidFill>
                  <a:srgbClr val="000000"/>
                </a:solidFill>
              </a:rPr>
              <a:t>Cumpararea de link-uri</a:t>
            </a: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4D4D4D"/>
      </a:dk1>
      <a:lt1>
        <a:srgbClr val="FFFFFF"/>
      </a:lt1>
      <a:dk2>
        <a:srgbClr val="4D4D4D"/>
      </a:dk2>
      <a:lt2>
        <a:srgbClr val="777777"/>
      </a:lt2>
      <a:accent1>
        <a:srgbClr val="969696"/>
      </a:accent1>
      <a:accent2>
        <a:srgbClr val="C0C0C0"/>
      </a:accent2>
      <a:accent3>
        <a:srgbClr val="FFFFFF"/>
      </a:accent3>
      <a:accent4>
        <a:srgbClr val="404040"/>
      </a:accent4>
      <a:accent5>
        <a:srgbClr val="C9C9C9"/>
      </a:accent5>
      <a:accent6>
        <a:srgbClr val="AEAEAE"/>
      </a:accent6>
      <a:hlink>
        <a:srgbClr val="CC00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254B83"/>
        </a:accent1>
        <a:accent2>
          <a:srgbClr val="406DAA"/>
        </a:accent2>
        <a:accent3>
          <a:srgbClr val="FFFFFF"/>
        </a:accent3>
        <a:accent4>
          <a:srgbClr val="404040"/>
        </a:accent4>
        <a:accent5>
          <a:srgbClr val="ACB1C1"/>
        </a:accent5>
        <a:accent6>
          <a:srgbClr val="39629A"/>
        </a:accent6>
        <a:hlink>
          <a:srgbClr val="3267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7F7F7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F5056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ABB4A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18191C"/>
        </a:lt2>
        <a:accent1>
          <a:srgbClr val="1F2229"/>
        </a:accent1>
        <a:accent2>
          <a:srgbClr val="3B4A61"/>
        </a:accent2>
        <a:accent3>
          <a:srgbClr val="FFFFFF"/>
        </a:accent3>
        <a:accent4>
          <a:srgbClr val="404040"/>
        </a:accent4>
        <a:accent5>
          <a:srgbClr val="ABABAC"/>
        </a:accent5>
        <a:accent6>
          <a:srgbClr val="354257"/>
        </a:accent6>
        <a:hlink>
          <a:srgbClr val="718CA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303030"/>
        </a:lt2>
        <a:accent1>
          <a:srgbClr val="C6714B"/>
        </a:accent1>
        <a:accent2>
          <a:srgbClr val="7FC3C3"/>
        </a:accent2>
        <a:accent3>
          <a:srgbClr val="FFFFFF"/>
        </a:accent3>
        <a:accent4>
          <a:srgbClr val="404040"/>
        </a:accent4>
        <a:accent5>
          <a:srgbClr val="DFBBB1"/>
        </a:accent5>
        <a:accent6>
          <a:srgbClr val="72B0B0"/>
        </a:accent6>
        <a:hlink>
          <a:srgbClr val="5D5D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292929"/>
        </a:lt2>
        <a:accent1>
          <a:srgbClr val="4D4D4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B2B2B2"/>
        </a:accent5>
        <a:accent6>
          <a:srgbClr val="555555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4D4D4D"/>
        </a:dk2>
        <a:lt2>
          <a:srgbClr val="777777"/>
        </a:lt2>
        <a:accent1>
          <a:srgbClr val="969696"/>
        </a:accent1>
        <a:accent2>
          <a:srgbClr val="C0C0C0"/>
        </a:accent2>
        <a:accent3>
          <a:srgbClr val="FFFFFF"/>
        </a:accent3>
        <a:accent4>
          <a:srgbClr val="404040"/>
        </a:accent4>
        <a:accent5>
          <a:srgbClr val="C9C9C9"/>
        </a:accent5>
        <a:accent6>
          <a:srgbClr val="AEAEAE"/>
        </a:accent6>
        <a:hlink>
          <a:srgbClr val="CC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455</TotalTime>
  <Words>737</Words>
  <Application>Microsoft Office PowerPoint</Application>
  <PresentationFormat>On-screen Show (4:3)</PresentationFormat>
  <Paragraphs>162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Tahoma</vt:lpstr>
      <vt:lpstr>template</vt:lpstr>
      <vt:lpstr>PageRank si Campanii de Link Building</vt:lpstr>
      <vt:lpstr>PageRank</vt:lpstr>
      <vt:lpstr>1. DATE GENERALE</vt:lpstr>
      <vt:lpstr>2. ALGORITM MATEMATIC</vt:lpstr>
      <vt:lpstr>3. PAGERANK si TOOLBAR PAGERANK</vt:lpstr>
      <vt:lpstr>4. DE RETINUT</vt:lpstr>
      <vt:lpstr>Strategii de Link Building</vt:lpstr>
      <vt:lpstr>1. DATE GENERALE</vt:lpstr>
      <vt:lpstr>2. STRATEGII DE LINK BUILDING</vt:lpstr>
      <vt:lpstr>3. Adaugarea in directoare</vt:lpstr>
      <vt:lpstr>4. Adaugarea in site-uri de tip social bookmarking </vt:lpstr>
      <vt:lpstr>5. Crearea de bloguri</vt:lpstr>
      <vt:lpstr>7. Crearea de pagini hub si pagini pe site-urile social media</vt:lpstr>
      <vt:lpstr>8. Adaugarea de comentarii si posturi pe blog-uri si forum-uri</vt:lpstr>
      <vt:lpstr>10. Link baiting</vt:lpstr>
      <vt:lpstr>11. Cumpararea de link-uri</vt:lpstr>
      <vt:lpstr>INTREBARI</vt:lpstr>
      <vt:lpstr>VA MULTUMESC</vt:lpstr>
    </vt:vector>
  </TitlesOfParts>
  <Company>Microsoft,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PageRank si Campanii de Link Building</dc:title>
  <dc:creator>Master</dc:creator>
  <cp:lastModifiedBy>Olivian BREDA</cp:lastModifiedBy>
  <cp:revision>8</cp:revision>
  <dcterms:created xsi:type="dcterms:W3CDTF">2010-02-07T21:58:10Z</dcterms:created>
  <dcterms:modified xsi:type="dcterms:W3CDTF">2010-02-09T04:05:46Z</dcterms:modified>
</cp:coreProperties>
</file>