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4" r:id="rId5"/>
    <p:sldId id="258" r:id="rId6"/>
    <p:sldId id="259" r:id="rId7"/>
    <p:sldId id="261" r:id="rId8"/>
    <p:sldId id="262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1CEFC-2376-4785-9662-60B94F05A1D3}" type="datetimeFigureOut">
              <a:rPr lang="en-US" smtClean="0"/>
              <a:t>3/11/2010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90B36-F61B-4150-B95E-AD896A2B16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1CEFC-2376-4785-9662-60B94F05A1D3}" type="datetimeFigureOut">
              <a:rPr lang="en-US" smtClean="0"/>
              <a:t>3/11/2010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90B36-F61B-4150-B95E-AD896A2B16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1CEFC-2376-4785-9662-60B94F05A1D3}" type="datetimeFigureOut">
              <a:rPr lang="en-US" smtClean="0"/>
              <a:t>3/11/2010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90B36-F61B-4150-B95E-AD896A2B16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1CEFC-2376-4785-9662-60B94F05A1D3}" type="datetimeFigureOut">
              <a:rPr lang="en-US" smtClean="0"/>
              <a:t>3/11/2010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90B36-F61B-4150-B95E-AD896A2B16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1CEFC-2376-4785-9662-60B94F05A1D3}" type="datetimeFigureOut">
              <a:rPr lang="en-US" smtClean="0"/>
              <a:t>3/11/2010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90B36-F61B-4150-B95E-AD896A2B16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1CEFC-2376-4785-9662-60B94F05A1D3}" type="datetimeFigureOut">
              <a:rPr lang="en-US" smtClean="0"/>
              <a:t>3/11/2010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90B36-F61B-4150-B95E-AD896A2B16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1CEFC-2376-4785-9662-60B94F05A1D3}" type="datetimeFigureOut">
              <a:rPr lang="en-US" smtClean="0"/>
              <a:t>3/11/2010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90B36-F61B-4150-B95E-AD896A2B16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1CEFC-2376-4785-9662-60B94F05A1D3}" type="datetimeFigureOut">
              <a:rPr lang="en-US" smtClean="0"/>
              <a:t>3/11/2010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90B36-F61B-4150-B95E-AD896A2B16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1CEFC-2376-4785-9662-60B94F05A1D3}" type="datetimeFigureOut">
              <a:rPr lang="en-US" smtClean="0"/>
              <a:t>3/11/2010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90B36-F61B-4150-B95E-AD896A2B16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1CEFC-2376-4785-9662-60B94F05A1D3}" type="datetimeFigureOut">
              <a:rPr lang="en-US" smtClean="0"/>
              <a:t>3/11/2010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90B36-F61B-4150-B95E-AD896A2B16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1CEFC-2376-4785-9662-60B94F05A1D3}" type="datetimeFigureOut">
              <a:rPr lang="en-US" smtClean="0"/>
              <a:t>3/11/2010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90B36-F61B-4150-B95E-AD896A2B16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41CEFC-2376-4785-9662-60B94F05A1D3}" type="datetimeFigureOut">
              <a:rPr lang="en-US" smtClean="0"/>
              <a:t>3/11/2010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990B36-F61B-4150-B95E-AD896A2B168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066800"/>
            <a:ext cx="9144000" cy="457200"/>
          </a:xfrm>
        </p:spPr>
        <p:txBody>
          <a:bodyPr>
            <a:noAutofit/>
          </a:bodyPr>
          <a:lstStyle/>
          <a:p>
            <a:r>
              <a:rPr lang="ro-RO" sz="2800" dirty="0" smtClean="0">
                <a:solidFill>
                  <a:schemeClr val="tx2"/>
                </a:solidFill>
                <a:latin typeface="Century Gothic" pitchFamily="34" charset="0"/>
              </a:rPr>
              <a:t>De ce Wordpress?</a:t>
            </a:r>
            <a:endParaRPr lang="ro-RO" sz="2800" dirty="0">
              <a:solidFill>
                <a:schemeClr val="tx2"/>
              </a:solidFill>
              <a:latin typeface="Century Gothic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798637"/>
            <a:ext cx="8153400" cy="4373563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spcAft>
                <a:spcPts val="600"/>
              </a:spcAft>
              <a:buFont typeface="Courier New" pitchFamily="49" charset="0"/>
              <a:buChar char="o"/>
            </a:pPr>
            <a:r>
              <a:rPr lang="ro-RO" sz="2000" dirty="0" smtClean="0">
                <a:latin typeface="Century Gothic" pitchFamily="34" charset="0"/>
              </a:rPr>
              <a:t>Este mai </a:t>
            </a:r>
            <a:r>
              <a:rPr lang="en-US" sz="2000" dirty="0" smtClean="0">
                <a:latin typeface="Century Gothic" pitchFamily="34" charset="0"/>
              </a:rPr>
              <a:t>search</a:t>
            </a:r>
            <a:r>
              <a:rPr lang="ro-RO" sz="2000" dirty="0" smtClean="0">
                <a:latin typeface="Century Gothic" pitchFamily="34" charset="0"/>
              </a:rPr>
              <a:t> </a:t>
            </a:r>
            <a:r>
              <a:rPr lang="ro-RO" sz="2000" dirty="0" err="1" smtClean="0">
                <a:latin typeface="Century Gothic" pitchFamily="34" charset="0"/>
              </a:rPr>
              <a:t>engine</a:t>
            </a:r>
            <a:r>
              <a:rPr lang="en-US" sz="2000" dirty="0" smtClean="0">
                <a:latin typeface="Century Gothic" pitchFamily="34" charset="0"/>
              </a:rPr>
              <a:t> friendly </a:t>
            </a:r>
            <a:r>
              <a:rPr lang="ro-RO" sz="2000" dirty="0" smtClean="0">
                <a:latin typeface="Century Gothic" pitchFamily="34" charset="0"/>
              </a:rPr>
              <a:t>decât alte site-uri, dar are şi el problemele sale.</a:t>
            </a:r>
          </a:p>
          <a:p>
            <a:pPr>
              <a:lnSpc>
                <a:spcPct val="150000"/>
              </a:lnSpc>
              <a:spcAft>
                <a:spcPts val="600"/>
              </a:spcAft>
              <a:buFont typeface="Courier New" pitchFamily="49" charset="0"/>
              <a:buChar char="o"/>
            </a:pPr>
            <a:r>
              <a:rPr lang="ro-RO" sz="2000" dirty="0" smtClean="0">
                <a:latin typeface="Century Gothic" pitchFamily="34" charset="0"/>
              </a:rPr>
              <a:t>Este probabil cea mai </a:t>
            </a:r>
            <a:r>
              <a:rPr lang="en-US" sz="2000" dirty="0" smtClean="0">
                <a:latin typeface="Century Gothic" pitchFamily="34" charset="0"/>
              </a:rPr>
              <a:t>user friendly </a:t>
            </a:r>
            <a:r>
              <a:rPr lang="ro-RO" sz="2000" dirty="0" smtClean="0">
                <a:latin typeface="Century Gothic" pitchFamily="34" charset="0"/>
              </a:rPr>
              <a:t>platformă:</a:t>
            </a:r>
          </a:p>
          <a:p>
            <a:pPr lvl="1">
              <a:lnSpc>
                <a:spcPct val="150000"/>
              </a:lnSpc>
              <a:spcAft>
                <a:spcPts val="600"/>
              </a:spcAft>
              <a:buFont typeface="Wingdings" pitchFamily="2" charset="2"/>
              <a:buChar char="ü"/>
            </a:pPr>
            <a:r>
              <a:rPr lang="ro-RO" sz="1800" dirty="0" smtClean="0">
                <a:latin typeface="Century Gothic" pitchFamily="34" charset="0"/>
              </a:rPr>
              <a:t>Ușor de postat</a:t>
            </a:r>
          </a:p>
          <a:p>
            <a:pPr lvl="1">
              <a:lnSpc>
                <a:spcPct val="150000"/>
              </a:lnSpc>
              <a:spcAft>
                <a:spcPts val="600"/>
              </a:spcAft>
              <a:buFont typeface="Wingdings" pitchFamily="2" charset="2"/>
              <a:buChar char="ü"/>
            </a:pPr>
            <a:r>
              <a:rPr lang="ro-RO" sz="1800" dirty="0" smtClean="0">
                <a:latin typeface="Century Gothic" pitchFamily="34" charset="0"/>
              </a:rPr>
              <a:t>Ușor de instalat</a:t>
            </a:r>
            <a:r>
              <a:rPr lang="en-US" sz="1800" dirty="0" smtClean="0">
                <a:latin typeface="Century Gothic" pitchFamily="34" charset="0"/>
              </a:rPr>
              <a:t> plugin-uri</a:t>
            </a:r>
            <a:endParaRPr lang="ro-RO" sz="1800" dirty="0" smtClean="0">
              <a:latin typeface="Century Gothic" pitchFamily="34" charset="0"/>
            </a:endParaRPr>
          </a:p>
          <a:p>
            <a:pPr lvl="1">
              <a:lnSpc>
                <a:spcPct val="150000"/>
              </a:lnSpc>
              <a:spcAft>
                <a:spcPts val="600"/>
              </a:spcAft>
              <a:buFont typeface="Wingdings" pitchFamily="2" charset="2"/>
              <a:buChar char="ü"/>
            </a:pPr>
            <a:r>
              <a:rPr lang="ro-RO" sz="1800" dirty="0" smtClean="0">
                <a:latin typeface="Century Gothic" pitchFamily="34" charset="0"/>
              </a:rPr>
              <a:t>Ușor de instalat teme</a:t>
            </a:r>
          </a:p>
          <a:p>
            <a:pPr lvl="1">
              <a:lnSpc>
                <a:spcPct val="150000"/>
              </a:lnSpc>
              <a:spcAft>
                <a:spcPts val="600"/>
              </a:spcAft>
              <a:buFont typeface="Wingdings" pitchFamily="2" charset="2"/>
              <a:buChar char="ü"/>
            </a:pPr>
            <a:r>
              <a:rPr lang="ro-RO" sz="1800" dirty="0" smtClean="0">
                <a:latin typeface="Century Gothic" pitchFamily="34" charset="0"/>
              </a:rPr>
              <a:t>Ușor de moderat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990600"/>
            <a:ext cx="9144000" cy="685800"/>
          </a:xfrm>
        </p:spPr>
        <p:txBody>
          <a:bodyPr>
            <a:normAutofit/>
          </a:bodyPr>
          <a:lstStyle/>
          <a:p>
            <a:r>
              <a:rPr lang="ro-RO" sz="2800" dirty="0" smtClean="0">
                <a:solidFill>
                  <a:schemeClr val="tx2"/>
                </a:solidFill>
                <a:latin typeface="Century Gothic" pitchFamily="34" charset="0"/>
              </a:rPr>
              <a:t>Setările pentru Wordpress</a:t>
            </a:r>
            <a:endParaRPr lang="ro-RO" sz="2800" dirty="0">
              <a:solidFill>
                <a:schemeClr val="tx2"/>
              </a:solidFill>
              <a:latin typeface="Century Gothic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305800" cy="312420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  <a:spcAft>
                <a:spcPts val="600"/>
              </a:spcAft>
              <a:buFont typeface="Courier New" pitchFamily="49" charset="0"/>
              <a:buChar char="o"/>
            </a:pPr>
            <a:r>
              <a:rPr lang="ro-RO" sz="2000" dirty="0" smtClean="0">
                <a:latin typeface="Century Gothic" pitchFamily="34" charset="0"/>
              </a:rPr>
              <a:t>Structura url-ului</a:t>
            </a:r>
          </a:p>
          <a:p>
            <a:pPr>
              <a:lnSpc>
                <a:spcPct val="150000"/>
              </a:lnSpc>
              <a:spcAft>
                <a:spcPts val="600"/>
              </a:spcAft>
              <a:buFont typeface="Courier New" pitchFamily="49" charset="0"/>
              <a:buChar char="o"/>
            </a:pPr>
            <a:r>
              <a:rPr lang="ro-RO" sz="2000" dirty="0" smtClean="0">
                <a:latin typeface="Century Gothic" pitchFamily="34" charset="0"/>
              </a:rPr>
              <a:t>Domeniul Canonic</a:t>
            </a:r>
          </a:p>
          <a:p>
            <a:pPr>
              <a:lnSpc>
                <a:spcPct val="150000"/>
              </a:lnSpc>
              <a:spcAft>
                <a:spcPts val="600"/>
              </a:spcAft>
              <a:buFont typeface="Courier New" pitchFamily="49" charset="0"/>
              <a:buChar char="o"/>
            </a:pPr>
            <a:r>
              <a:rPr lang="ro-RO" sz="2000" dirty="0" smtClean="0">
                <a:latin typeface="Century Gothic" pitchFamily="34" charset="0"/>
              </a:rPr>
              <a:t>Robots.txt</a:t>
            </a:r>
          </a:p>
          <a:p>
            <a:pPr>
              <a:lnSpc>
                <a:spcPct val="150000"/>
              </a:lnSpc>
              <a:spcAft>
                <a:spcPts val="600"/>
              </a:spcAft>
              <a:buFont typeface="Courier New" pitchFamily="49" charset="0"/>
              <a:buChar char="o"/>
            </a:pPr>
            <a:r>
              <a:rPr lang="ro-RO" sz="2000" dirty="0" smtClean="0">
                <a:latin typeface="Century Gothic" pitchFamily="34" charset="0"/>
              </a:rPr>
              <a:t>Sitemap.xml</a:t>
            </a:r>
          </a:p>
          <a:p>
            <a:pPr>
              <a:lnSpc>
                <a:spcPct val="150000"/>
              </a:lnSpc>
              <a:spcAft>
                <a:spcPts val="600"/>
              </a:spcAft>
              <a:buFont typeface="Courier New" pitchFamily="49" charset="0"/>
              <a:buChar char="o"/>
            </a:pPr>
            <a:r>
              <a:rPr lang="ro-RO" sz="2000" dirty="0" smtClean="0">
                <a:latin typeface="Century Gothic" pitchFamily="34" charset="0"/>
              </a:rPr>
              <a:t>Optimizarea imaginilor</a:t>
            </a:r>
          </a:p>
          <a:p>
            <a:pPr>
              <a:lnSpc>
                <a:spcPct val="150000"/>
              </a:lnSpc>
              <a:spcAft>
                <a:spcPts val="600"/>
              </a:spcAft>
              <a:buFont typeface="Courier New" pitchFamily="49" charset="0"/>
              <a:buChar char="o"/>
            </a:pPr>
            <a:r>
              <a:rPr lang="ro-RO" sz="2000" dirty="0" smtClean="0">
                <a:latin typeface="Century Gothic" pitchFamily="34" charset="0"/>
              </a:rPr>
              <a:t>Titlu sa fie H1</a:t>
            </a:r>
            <a:endParaRPr lang="ro-RO" sz="2000" dirty="0">
              <a:latin typeface="Century Gothic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990600"/>
            <a:ext cx="9144000" cy="609600"/>
          </a:xfrm>
        </p:spPr>
        <p:txBody>
          <a:bodyPr>
            <a:normAutofit/>
          </a:bodyPr>
          <a:lstStyle/>
          <a:p>
            <a:r>
              <a:rPr lang="ro-RO" sz="2800" dirty="0" smtClean="0">
                <a:solidFill>
                  <a:schemeClr val="tx2"/>
                </a:solidFill>
                <a:latin typeface="Century Gothic" pitchFamily="34" charset="0"/>
              </a:rPr>
              <a:t>De ce s</a:t>
            </a:r>
            <a:r>
              <a:rPr lang="ro-RO" sz="2800" dirty="0">
                <a:solidFill>
                  <a:schemeClr val="tx2"/>
                </a:solidFill>
                <a:latin typeface="Century Gothic" pitchFamily="34" charset="0"/>
              </a:rPr>
              <a:t>ă</a:t>
            </a:r>
            <a:r>
              <a:rPr lang="ro-RO" sz="2800" dirty="0" smtClean="0">
                <a:solidFill>
                  <a:schemeClr val="tx2"/>
                </a:solidFill>
                <a:latin typeface="Century Gothic" pitchFamily="34" charset="0"/>
              </a:rPr>
              <a:t> avem grijă când scriem</a:t>
            </a:r>
            <a:endParaRPr lang="ro-RO" sz="2800" dirty="0">
              <a:solidFill>
                <a:schemeClr val="tx2"/>
              </a:solidFill>
              <a:latin typeface="Century Gothic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951037"/>
            <a:ext cx="8229600" cy="4525963"/>
          </a:xfrm>
        </p:spPr>
        <p:txBody>
          <a:bodyPr>
            <a:normAutofit fontScale="92500" lnSpcReduction="20000"/>
          </a:bodyPr>
          <a:lstStyle/>
          <a:p>
            <a:pPr marL="457200" indent="-457200">
              <a:lnSpc>
                <a:spcPct val="150000"/>
              </a:lnSpc>
              <a:spcAft>
                <a:spcPts val="600"/>
              </a:spcAft>
              <a:buFont typeface="Courier New" pitchFamily="49" charset="0"/>
              <a:buChar char="o"/>
            </a:pPr>
            <a:r>
              <a:rPr lang="ro-RO" sz="2000" dirty="0" smtClean="0">
                <a:latin typeface="Century Gothic" pitchFamily="34" charset="0"/>
              </a:rPr>
              <a:t>Despre cuvinte cheie:</a:t>
            </a:r>
          </a:p>
          <a:p>
            <a:pPr lvl="1">
              <a:lnSpc>
                <a:spcPct val="150000"/>
              </a:lnSpc>
              <a:spcAft>
                <a:spcPts val="600"/>
              </a:spcAft>
              <a:buFont typeface="Wingdings" pitchFamily="2" charset="2"/>
              <a:buChar char="ü"/>
            </a:pPr>
            <a:r>
              <a:rPr lang="ro-RO" sz="1800" dirty="0" smtClean="0">
                <a:latin typeface="Century Gothic" pitchFamily="34" charset="0"/>
              </a:rPr>
              <a:t>Utilizarea cuvintelor cheie în titlu.</a:t>
            </a:r>
          </a:p>
          <a:p>
            <a:pPr lvl="1">
              <a:lnSpc>
                <a:spcPct val="150000"/>
              </a:lnSpc>
              <a:spcAft>
                <a:spcPts val="600"/>
              </a:spcAft>
              <a:buFont typeface="Wingdings" pitchFamily="2" charset="2"/>
              <a:buChar char="ü"/>
            </a:pPr>
            <a:r>
              <a:rPr lang="ro-RO" sz="1800" dirty="0" smtClean="0">
                <a:latin typeface="Century Gothic" pitchFamily="34" charset="0"/>
              </a:rPr>
              <a:t>Utilizarea cuvintelor cheie </a:t>
            </a:r>
            <a:r>
              <a:rPr lang="ro-RO" sz="1800" dirty="0">
                <a:latin typeface="Century Gothic" pitchFamily="34" charset="0"/>
              </a:rPr>
              <a:t>î</a:t>
            </a:r>
            <a:r>
              <a:rPr lang="ro-RO" sz="1800" dirty="0" smtClean="0">
                <a:latin typeface="Century Gothic" pitchFamily="34" charset="0"/>
              </a:rPr>
              <a:t>n primele cuvinte.</a:t>
            </a:r>
          </a:p>
          <a:p>
            <a:pPr lvl="1">
              <a:lnSpc>
                <a:spcPct val="150000"/>
              </a:lnSpc>
              <a:spcAft>
                <a:spcPts val="600"/>
              </a:spcAft>
              <a:buFont typeface="Wingdings" pitchFamily="2" charset="2"/>
              <a:buChar char="ü"/>
            </a:pPr>
            <a:r>
              <a:rPr lang="ro-RO" sz="1800" dirty="0" smtClean="0">
                <a:latin typeface="Century Gothic" pitchFamily="34" charset="0"/>
              </a:rPr>
              <a:t>Utilizarea cuvintelor cheie în URL.</a:t>
            </a:r>
          </a:p>
          <a:p>
            <a:pPr lvl="1">
              <a:lnSpc>
                <a:spcPct val="150000"/>
              </a:lnSpc>
              <a:spcAft>
                <a:spcPts val="600"/>
              </a:spcAft>
              <a:buFont typeface="Wingdings" pitchFamily="2" charset="2"/>
              <a:buChar char="ü"/>
            </a:pPr>
            <a:r>
              <a:rPr lang="ro-RO" sz="1800" dirty="0" smtClean="0">
                <a:latin typeface="Century Gothic" pitchFamily="34" charset="0"/>
              </a:rPr>
              <a:t>Utilizarea cuvintelor cheie în alt-ul imaginilor.</a:t>
            </a:r>
          </a:p>
          <a:p>
            <a:pPr>
              <a:lnSpc>
                <a:spcPct val="150000"/>
              </a:lnSpc>
              <a:spcAft>
                <a:spcPts val="600"/>
              </a:spcAft>
              <a:buFont typeface="Courier New" pitchFamily="49" charset="0"/>
              <a:buChar char="o"/>
            </a:pPr>
            <a:r>
              <a:rPr lang="ro-RO" sz="2000" dirty="0" smtClean="0">
                <a:latin typeface="Century Gothic" pitchFamily="34" charset="0"/>
              </a:rPr>
              <a:t>Despre blog:</a:t>
            </a:r>
          </a:p>
          <a:p>
            <a:pPr lvl="1">
              <a:lnSpc>
                <a:spcPct val="150000"/>
              </a:lnSpc>
              <a:spcAft>
                <a:spcPts val="600"/>
              </a:spcAft>
              <a:buFont typeface="Wingdings" pitchFamily="2" charset="2"/>
              <a:buChar char="ü"/>
            </a:pPr>
            <a:r>
              <a:rPr lang="ro-RO" sz="1800" dirty="0" smtClean="0">
                <a:latin typeface="Century Gothic" pitchFamily="34" charset="0"/>
              </a:rPr>
              <a:t>Conținut unic.</a:t>
            </a:r>
          </a:p>
          <a:p>
            <a:pPr lvl="1">
              <a:lnSpc>
                <a:spcPct val="150000"/>
              </a:lnSpc>
              <a:spcAft>
                <a:spcPts val="600"/>
              </a:spcAft>
              <a:buFont typeface="Wingdings" pitchFamily="2" charset="2"/>
              <a:buChar char="ü"/>
            </a:pPr>
            <a:r>
              <a:rPr lang="ro-RO" sz="1800" dirty="0" smtClean="0">
                <a:latin typeface="Century Gothic" pitchFamily="34" charset="0"/>
              </a:rPr>
              <a:t>Intervalul de postare.</a:t>
            </a:r>
          </a:p>
          <a:p>
            <a:pPr lvl="1">
              <a:lnSpc>
                <a:spcPct val="150000"/>
              </a:lnSpc>
              <a:spcAft>
                <a:spcPts val="600"/>
              </a:spcAft>
              <a:buFont typeface="Wingdings" pitchFamily="2" charset="2"/>
              <a:buChar char="ü"/>
            </a:pPr>
            <a:r>
              <a:rPr lang="ro-RO" sz="1800" dirty="0" smtClean="0">
                <a:latin typeface="Century Gothic" pitchFamily="34" charset="0"/>
              </a:rPr>
              <a:t>Să scriem primii o știre.</a:t>
            </a:r>
            <a:endParaRPr lang="ro-RO" sz="1800" dirty="0" smtClean="0">
              <a:latin typeface="Century Gothic" pitchFamily="34" charset="0"/>
            </a:endParaRPr>
          </a:p>
          <a:p>
            <a:pPr>
              <a:lnSpc>
                <a:spcPct val="150000"/>
              </a:lnSpc>
              <a:spcAft>
                <a:spcPts val="600"/>
              </a:spcAft>
            </a:pPr>
            <a:endParaRPr lang="ro-RO" sz="2400" dirty="0" smtClean="0">
              <a:latin typeface="Century Gothic" pitchFamily="34" charset="0"/>
            </a:endParaRPr>
          </a:p>
          <a:p>
            <a:pPr>
              <a:lnSpc>
                <a:spcPct val="150000"/>
              </a:lnSpc>
              <a:spcAft>
                <a:spcPts val="600"/>
              </a:spcAft>
            </a:pPr>
            <a:endParaRPr lang="ro-RO" sz="2400" dirty="0">
              <a:latin typeface="Century Gothic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990600"/>
            <a:ext cx="9144000" cy="6858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tx2"/>
                </a:solidFill>
                <a:latin typeface="Century Gothic" pitchFamily="34" charset="0"/>
              </a:rPr>
              <a:t>Plugin-uri</a:t>
            </a:r>
            <a:endParaRPr lang="en-US" sz="2800" dirty="0">
              <a:solidFill>
                <a:schemeClr val="tx2"/>
              </a:solidFill>
              <a:latin typeface="Century Gothic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525963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  <a:buFont typeface="Courier New" pitchFamily="49" charset="0"/>
              <a:buChar char="o"/>
            </a:pPr>
            <a:r>
              <a:rPr lang="en-US" sz="2000" dirty="0" smtClean="0">
                <a:latin typeface="Century Gothic" pitchFamily="34" charset="0"/>
              </a:rPr>
              <a:t>All in One SEO pack</a:t>
            </a:r>
          </a:p>
          <a:p>
            <a:pPr>
              <a:lnSpc>
                <a:spcPct val="150000"/>
              </a:lnSpc>
              <a:buFont typeface="Courier New" pitchFamily="49" charset="0"/>
              <a:buChar char="o"/>
            </a:pPr>
            <a:r>
              <a:rPr lang="en-US" sz="2000" dirty="0" smtClean="0">
                <a:latin typeface="Century Gothic" pitchFamily="34" charset="0"/>
              </a:rPr>
              <a:t>S</a:t>
            </a:r>
            <a:r>
              <a:rPr lang="en-US" sz="2000" dirty="0">
                <a:latin typeface="Century Gothic" pitchFamily="34" charset="0"/>
              </a:rPr>
              <a:t>EO Friendly Images</a:t>
            </a:r>
          </a:p>
          <a:p>
            <a:pPr>
              <a:lnSpc>
                <a:spcPct val="150000"/>
              </a:lnSpc>
              <a:buFont typeface="Courier New" pitchFamily="49" charset="0"/>
              <a:buChar char="o"/>
            </a:pPr>
            <a:r>
              <a:rPr lang="en-US" sz="2000" dirty="0" smtClean="0">
                <a:latin typeface="Century Gothic" pitchFamily="34" charset="0"/>
              </a:rPr>
              <a:t>XML sitemap </a:t>
            </a:r>
          </a:p>
          <a:p>
            <a:pPr>
              <a:lnSpc>
                <a:spcPct val="150000"/>
              </a:lnSpc>
              <a:buFont typeface="Courier New" pitchFamily="49" charset="0"/>
              <a:buChar char="o"/>
            </a:pPr>
            <a:r>
              <a:rPr lang="en-US" sz="2000" dirty="0" smtClean="0">
                <a:latin typeface="Century Gothic" pitchFamily="34" charset="0"/>
              </a:rPr>
              <a:t>Do follow</a:t>
            </a:r>
            <a:r>
              <a:rPr lang="en-US" sz="2000" dirty="0">
                <a:latin typeface="Century Gothic" pitchFamily="34" charset="0"/>
              </a:rPr>
              <a:t> </a:t>
            </a:r>
          </a:p>
          <a:p>
            <a:pPr>
              <a:lnSpc>
                <a:spcPct val="150000"/>
              </a:lnSpc>
              <a:buFont typeface="Courier New" pitchFamily="49" charset="0"/>
              <a:buChar char="o"/>
            </a:pPr>
            <a:r>
              <a:rPr lang="en-US" sz="2000" dirty="0">
                <a:latin typeface="Century Gothic" pitchFamily="34" charset="0"/>
              </a:rPr>
              <a:t>Related Posts</a:t>
            </a:r>
          </a:p>
          <a:p>
            <a:pPr>
              <a:lnSpc>
                <a:spcPct val="150000"/>
              </a:lnSpc>
              <a:buFont typeface="Courier New" pitchFamily="49" charset="0"/>
              <a:buChar char="o"/>
            </a:pPr>
            <a:r>
              <a:rPr lang="en-US" sz="2000" dirty="0" smtClean="0">
                <a:latin typeface="Century Gothic" pitchFamily="34" charset="0"/>
              </a:rPr>
              <a:t>PC Robots.txt</a:t>
            </a:r>
          </a:p>
          <a:p>
            <a:pPr>
              <a:lnSpc>
                <a:spcPct val="150000"/>
              </a:lnSpc>
              <a:buFont typeface="Courier New" pitchFamily="49" charset="0"/>
              <a:buChar char="o"/>
            </a:pPr>
            <a:r>
              <a:rPr lang="en-US" sz="2000" dirty="0" smtClean="0">
                <a:latin typeface="Century Gothic" pitchFamily="34" charset="0"/>
              </a:rPr>
              <a:t>W3 Total cache</a:t>
            </a:r>
            <a:endParaRPr lang="en-US" sz="2000" dirty="0">
              <a:latin typeface="Century Gothic" pitchFamily="34" charset="0"/>
            </a:endParaRPr>
          </a:p>
          <a:p>
            <a:pPr>
              <a:lnSpc>
                <a:spcPct val="150000"/>
              </a:lnSpc>
              <a:buFont typeface="Courier New" pitchFamily="49" charset="0"/>
              <a:buChar char="o"/>
            </a:pPr>
            <a:r>
              <a:rPr lang="en-US" sz="2000" dirty="0" err="1" smtClean="0">
                <a:latin typeface="Century Gothic" pitchFamily="34" charset="0"/>
              </a:rPr>
              <a:t>Unul</a:t>
            </a:r>
            <a:r>
              <a:rPr lang="en-US" sz="2000" dirty="0" smtClean="0">
                <a:latin typeface="Century Gothic" pitchFamily="34" charset="0"/>
              </a:rPr>
              <a:t> de Social Media</a:t>
            </a:r>
          </a:p>
          <a:p>
            <a:pPr>
              <a:lnSpc>
                <a:spcPct val="150000"/>
              </a:lnSpc>
              <a:buFont typeface="Courier New" pitchFamily="49" charset="0"/>
              <a:buChar char="o"/>
            </a:pPr>
            <a:r>
              <a:rPr lang="en-US" sz="2000" dirty="0" smtClean="0">
                <a:latin typeface="Century Gothic" pitchFamily="34" charset="0"/>
              </a:rPr>
              <a:t>Google Analytics for Wordpress</a:t>
            </a:r>
          </a:p>
          <a:p>
            <a:pPr>
              <a:lnSpc>
                <a:spcPct val="150000"/>
              </a:lnSpc>
              <a:buFont typeface="Courier New" pitchFamily="49" charset="0"/>
              <a:buChar char="o"/>
            </a:pPr>
            <a:endParaRPr lang="en-US" sz="2000" dirty="0" smtClean="0">
              <a:latin typeface="Century Gothic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990600"/>
            <a:ext cx="9144000" cy="6858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tx2"/>
                </a:solidFill>
                <a:latin typeface="Century Gothic" pitchFamily="34" charset="0"/>
              </a:rPr>
              <a:t>Social media </a:t>
            </a:r>
            <a:r>
              <a:rPr lang="ro-RO" sz="2800" dirty="0" err="1">
                <a:solidFill>
                  <a:schemeClr val="tx2"/>
                </a:solidFill>
                <a:latin typeface="Century Gothic" pitchFamily="34" charset="0"/>
              </a:rPr>
              <a:t>ş</a:t>
            </a:r>
            <a:r>
              <a:rPr lang="en-US" sz="2800" dirty="0" err="1" smtClean="0">
                <a:solidFill>
                  <a:schemeClr val="tx2"/>
                </a:solidFill>
                <a:latin typeface="Century Gothic" pitchFamily="34" charset="0"/>
              </a:rPr>
              <a:t>i</a:t>
            </a:r>
            <a:r>
              <a:rPr lang="en-US" sz="2800" dirty="0" smtClean="0">
                <a:solidFill>
                  <a:schemeClr val="tx2"/>
                </a:solidFill>
                <a:latin typeface="Century Gothic" pitchFamily="34" charset="0"/>
              </a:rPr>
              <a:t> Wordpress</a:t>
            </a:r>
            <a:endParaRPr lang="en-US" sz="2800" dirty="0">
              <a:solidFill>
                <a:schemeClr val="tx2"/>
              </a:solidFill>
              <a:latin typeface="Century Gothic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27432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Aft>
                <a:spcPts val="600"/>
              </a:spcAft>
              <a:buFont typeface="Courier New" pitchFamily="49" charset="0"/>
              <a:buChar char="o"/>
            </a:pPr>
            <a:r>
              <a:rPr lang="ro-RO" sz="2000" dirty="0" smtClean="0">
                <a:latin typeface="Century Gothic" pitchFamily="34" charset="0"/>
              </a:rPr>
              <a:t>Wordpress face parte din suita de site-uri web 2.0.</a:t>
            </a:r>
          </a:p>
          <a:p>
            <a:pPr>
              <a:lnSpc>
                <a:spcPct val="150000"/>
              </a:lnSpc>
              <a:spcAft>
                <a:spcPts val="600"/>
              </a:spcAft>
              <a:buFont typeface="Courier New" pitchFamily="49" charset="0"/>
              <a:buChar char="o"/>
            </a:pPr>
            <a:r>
              <a:rPr lang="ro-RO" sz="2000" dirty="0" smtClean="0">
                <a:latin typeface="Century Gothic" pitchFamily="34" charset="0"/>
              </a:rPr>
              <a:t>Wordpress este deschis către partea cu social media si social bookmarking.</a:t>
            </a:r>
          </a:p>
          <a:p>
            <a:pPr>
              <a:lnSpc>
                <a:spcPct val="150000"/>
              </a:lnSpc>
              <a:spcAft>
                <a:spcPts val="600"/>
              </a:spcAft>
              <a:buFont typeface="Courier New" pitchFamily="49" charset="0"/>
              <a:buChar char="o"/>
            </a:pPr>
            <a:r>
              <a:rPr lang="ro-RO" sz="2000" dirty="0" smtClean="0">
                <a:latin typeface="Century Gothic" pitchFamily="34" charset="0"/>
              </a:rPr>
              <a:t>Wordpress este o etapa importanta din activitatea unui om deschis către social media.</a:t>
            </a:r>
            <a:endParaRPr lang="ro-RO" sz="2000" dirty="0">
              <a:latin typeface="Century Gothic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66800"/>
            <a:ext cx="8229600" cy="457200"/>
          </a:xfrm>
        </p:spPr>
        <p:txBody>
          <a:bodyPr>
            <a:noAutofit/>
          </a:bodyPr>
          <a:lstStyle/>
          <a:p>
            <a:r>
              <a:rPr lang="ro-RO" sz="2800" dirty="0" smtClean="0">
                <a:solidFill>
                  <a:schemeClr val="tx2"/>
                </a:solidFill>
                <a:latin typeface="Century Gothic" pitchFamily="34" charset="0"/>
              </a:rPr>
              <a:t>Avantajele folosirii Wordpress în PPC</a:t>
            </a:r>
            <a:endParaRPr lang="ro-RO" sz="2800" dirty="0">
              <a:solidFill>
                <a:schemeClr val="tx2"/>
              </a:solidFill>
              <a:latin typeface="Century Gothic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55837"/>
            <a:ext cx="8229600" cy="3611563"/>
          </a:xfrm>
        </p:spPr>
        <p:txBody>
          <a:bodyPr>
            <a:normAutofit/>
          </a:bodyPr>
          <a:lstStyle/>
          <a:p>
            <a:pPr>
              <a:lnSpc>
                <a:spcPct val="160000"/>
              </a:lnSpc>
              <a:spcAft>
                <a:spcPts val="600"/>
              </a:spcAft>
              <a:buFont typeface="Courier New" pitchFamily="49" charset="0"/>
              <a:buChar char="o"/>
            </a:pPr>
            <a:r>
              <a:rPr lang="ro-RO" sz="1800" dirty="0" smtClean="0">
                <a:latin typeface="Century Gothic" pitchFamily="34" charset="0"/>
              </a:rPr>
              <a:t>Site-ul este deja optimizat nu mai are nevoie de timp pierdut pentru verificarea optimizării.</a:t>
            </a:r>
          </a:p>
          <a:p>
            <a:pPr>
              <a:lnSpc>
                <a:spcPct val="160000"/>
              </a:lnSpc>
              <a:spcAft>
                <a:spcPts val="600"/>
              </a:spcAft>
              <a:buFont typeface="Courier New" pitchFamily="49" charset="0"/>
              <a:buChar char="o"/>
            </a:pPr>
            <a:r>
              <a:rPr lang="ro-RO" sz="1800" dirty="0" smtClean="0">
                <a:latin typeface="Century Gothic" pitchFamily="34" charset="0"/>
              </a:rPr>
              <a:t>Probabil site-ul este indexat in proporție de 80-90%, iar daca nu este indexarea se face foarte ușor.</a:t>
            </a:r>
          </a:p>
          <a:p>
            <a:pPr>
              <a:lnSpc>
                <a:spcPct val="160000"/>
              </a:lnSpc>
              <a:spcAft>
                <a:spcPts val="600"/>
              </a:spcAft>
              <a:buFont typeface="Courier New" pitchFamily="49" charset="0"/>
              <a:buChar char="o"/>
            </a:pPr>
            <a:r>
              <a:rPr lang="ro-RO" sz="1800" dirty="0" smtClean="0">
                <a:latin typeface="Century Gothic" pitchFamily="34" charset="0"/>
              </a:rPr>
              <a:t>Este mult mai simplu să desfășori o companie PPC pentru un blog.</a:t>
            </a:r>
          </a:p>
          <a:p>
            <a:pPr>
              <a:lnSpc>
                <a:spcPct val="160000"/>
              </a:lnSpc>
              <a:spcAft>
                <a:spcPts val="600"/>
              </a:spcAft>
              <a:buFont typeface="Courier New" pitchFamily="49" charset="0"/>
              <a:buChar char="o"/>
            </a:pPr>
            <a:r>
              <a:rPr lang="ro-RO" sz="1800" dirty="0" smtClean="0">
                <a:latin typeface="Century Gothic" pitchFamily="34" charset="0"/>
              </a:rPr>
              <a:t>Vizitatorii sunt mai deschiși la landing-page-urile gen blog.</a:t>
            </a:r>
            <a:endParaRPr lang="ro-RO" sz="1800" dirty="0">
              <a:latin typeface="Century Gothic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066800"/>
            <a:ext cx="9144000" cy="457200"/>
          </a:xfrm>
        </p:spPr>
        <p:txBody>
          <a:bodyPr>
            <a:noAutofit/>
          </a:bodyPr>
          <a:lstStyle/>
          <a:p>
            <a:r>
              <a:rPr lang="ro-RO" sz="2800" dirty="0" smtClean="0">
                <a:solidFill>
                  <a:schemeClr val="tx2"/>
                </a:solidFill>
                <a:latin typeface="Century Gothic" pitchFamily="34" charset="0"/>
              </a:rPr>
              <a:t>Avantajele folosirii Wordpress in PPC</a:t>
            </a:r>
            <a:endParaRPr lang="ro-RO" sz="2800" dirty="0">
              <a:solidFill>
                <a:schemeClr val="tx2"/>
              </a:solidFill>
              <a:latin typeface="Century Gothic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55837"/>
            <a:ext cx="8229600" cy="300196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Aft>
                <a:spcPts val="600"/>
              </a:spcAft>
              <a:buFont typeface="Courier New" pitchFamily="49" charset="0"/>
              <a:buChar char="o"/>
            </a:pPr>
            <a:r>
              <a:rPr lang="ro-RO" sz="1800" dirty="0" smtClean="0">
                <a:latin typeface="Century Gothic" pitchFamily="34" charset="0"/>
              </a:rPr>
              <a:t>Dacă targhetul vizitatorilor este in vârsta 15 – 30 de ani atunci este recomandat ca landing-page-ul sa fie către un blog, sau ca site-ul să aibă un blog pe pagină. </a:t>
            </a:r>
          </a:p>
          <a:p>
            <a:pPr>
              <a:lnSpc>
                <a:spcPct val="150000"/>
              </a:lnSpc>
              <a:spcAft>
                <a:spcPts val="600"/>
              </a:spcAft>
              <a:buFont typeface="Courier New" pitchFamily="49" charset="0"/>
              <a:buChar char="o"/>
            </a:pPr>
            <a:r>
              <a:rPr lang="ro-RO" sz="1800" dirty="0" smtClean="0">
                <a:latin typeface="Century Gothic" pitchFamily="34" charset="0"/>
              </a:rPr>
              <a:t>Este foarte ușor sa creezi pagini diferite pentru fiecare campanie PPC în parte.</a:t>
            </a:r>
          </a:p>
          <a:p>
            <a:pPr>
              <a:lnSpc>
                <a:spcPct val="150000"/>
              </a:lnSpc>
              <a:spcAft>
                <a:spcPts val="600"/>
              </a:spcAft>
              <a:buFont typeface="Courier New" pitchFamily="49" charset="0"/>
              <a:buChar char="o"/>
            </a:pPr>
            <a:r>
              <a:rPr lang="ro-RO" sz="1800" dirty="0" smtClean="0">
                <a:latin typeface="Century Gothic" pitchFamily="34" charset="0"/>
              </a:rPr>
              <a:t>Este ușor de urmărit cu Analytics.</a:t>
            </a:r>
            <a:endParaRPr lang="ro-RO" sz="1800" dirty="0">
              <a:latin typeface="Century Gothic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</TotalTime>
  <Words>283</Words>
  <Application>Microsoft Office PowerPoint</Application>
  <PresentationFormat>On-screen Show (4:3)</PresentationFormat>
  <Paragraphs>47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Slide 1</vt:lpstr>
      <vt:lpstr>De ce Wordpress?</vt:lpstr>
      <vt:lpstr>Setările pentru Wordpress</vt:lpstr>
      <vt:lpstr>De ce să avem grijă când scriem</vt:lpstr>
      <vt:lpstr>Plugin-uri</vt:lpstr>
      <vt:lpstr>Social media şi Wordpress</vt:lpstr>
      <vt:lpstr>Avantajele folosirii Wordpress în PPC</vt:lpstr>
      <vt:lpstr>Avantajele folosirii Wordpress in PPC</vt:lpstr>
      <vt:lpstr>Slide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Alina</dc:creator>
  <cp:lastModifiedBy>Alina</cp:lastModifiedBy>
  <cp:revision>30</cp:revision>
  <dcterms:created xsi:type="dcterms:W3CDTF">2010-03-11T07:09:04Z</dcterms:created>
  <dcterms:modified xsi:type="dcterms:W3CDTF">2010-03-11T08:55:17Z</dcterms:modified>
</cp:coreProperties>
</file>