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92" r:id="rId4"/>
    <p:sldId id="306" r:id="rId5"/>
    <p:sldId id="293" r:id="rId6"/>
    <p:sldId id="294" r:id="rId7"/>
    <p:sldId id="297" r:id="rId8"/>
    <p:sldId id="298" r:id="rId9"/>
    <p:sldId id="299" r:id="rId10"/>
    <p:sldId id="300" r:id="rId11"/>
    <p:sldId id="301" r:id="rId12"/>
    <p:sldId id="296" r:id="rId13"/>
    <p:sldId id="302" r:id="rId14"/>
    <p:sldId id="303" r:id="rId15"/>
    <p:sldId id="304" r:id="rId16"/>
    <p:sldId id="307" r:id="rId17"/>
    <p:sldId id="308" r:id="rId18"/>
    <p:sldId id="309" r:id="rId19"/>
    <p:sldId id="311" r:id="rId20"/>
    <p:sldId id="312" r:id="rId21"/>
    <p:sldId id="305" r:id="rId22"/>
  </p:sldIdLst>
  <p:sldSz cx="10075863" cy="7562850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100000"/>
      <a:buFont typeface="Times New Roman" pitchFamily="18" charset="0"/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Helvetica-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77B224"/>
    <a:srgbClr val="333333"/>
    <a:srgbClr val="678611"/>
    <a:srgbClr val="8ABB39"/>
    <a:srgbClr val="96969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roratoma.ARBOMEDIA\AppData\Local\Temp\report-15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3.1727870684738001E-2"/>
          <c:y val="0"/>
          <c:w val="0.87562625977677078"/>
          <c:h val="0.89183390082996339"/>
        </c:manualLayout>
      </c:layout>
      <c:line3DChart>
        <c:grouping val="standard"/>
        <c:ser>
          <c:idx val="0"/>
          <c:order val="0"/>
          <c:tx>
            <c:strRef>
              <c:f>'report-15'!$B$5</c:f>
              <c:strCache>
                <c:ptCount val="1"/>
                <c:pt idx="0">
                  <c:v>lumea cafelei</c:v>
                </c:pt>
              </c:strCache>
            </c:strRef>
          </c:tx>
          <c:cat>
            <c:numRef>
              <c:f>'report-15'!$A$6:$A$93</c:f>
              <c:numCache>
                <c:formatCode>dd/mm/yyyy</c:formatCode>
                <c:ptCount val="88"/>
                <c:pt idx="0">
                  <c:v>40199</c:v>
                </c:pt>
                <c:pt idx="1">
                  <c:v>40200</c:v>
                </c:pt>
                <c:pt idx="2">
                  <c:v>40201</c:v>
                </c:pt>
                <c:pt idx="3">
                  <c:v>40202</c:v>
                </c:pt>
                <c:pt idx="4">
                  <c:v>40203</c:v>
                </c:pt>
                <c:pt idx="5">
                  <c:v>40204</c:v>
                </c:pt>
                <c:pt idx="6">
                  <c:v>40205</c:v>
                </c:pt>
                <c:pt idx="7">
                  <c:v>40206</c:v>
                </c:pt>
                <c:pt idx="8">
                  <c:v>40207</c:v>
                </c:pt>
                <c:pt idx="9">
                  <c:v>40208</c:v>
                </c:pt>
                <c:pt idx="10">
                  <c:v>40209</c:v>
                </c:pt>
                <c:pt idx="11">
                  <c:v>40210</c:v>
                </c:pt>
                <c:pt idx="12">
                  <c:v>40211</c:v>
                </c:pt>
                <c:pt idx="13">
                  <c:v>40212</c:v>
                </c:pt>
                <c:pt idx="14">
                  <c:v>40213</c:v>
                </c:pt>
                <c:pt idx="15">
                  <c:v>40214</c:v>
                </c:pt>
                <c:pt idx="16">
                  <c:v>40215</c:v>
                </c:pt>
                <c:pt idx="17">
                  <c:v>40216</c:v>
                </c:pt>
                <c:pt idx="18">
                  <c:v>40217</c:v>
                </c:pt>
                <c:pt idx="19">
                  <c:v>40218</c:v>
                </c:pt>
                <c:pt idx="20">
                  <c:v>40219</c:v>
                </c:pt>
                <c:pt idx="21">
                  <c:v>40220</c:v>
                </c:pt>
                <c:pt idx="22">
                  <c:v>40221</c:v>
                </c:pt>
                <c:pt idx="23">
                  <c:v>40222</c:v>
                </c:pt>
                <c:pt idx="24">
                  <c:v>40223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40228</c:v>
                </c:pt>
                <c:pt idx="30">
                  <c:v>40229</c:v>
                </c:pt>
                <c:pt idx="31">
                  <c:v>40230</c:v>
                </c:pt>
                <c:pt idx="32">
                  <c:v>40231</c:v>
                </c:pt>
                <c:pt idx="33">
                  <c:v>40232</c:v>
                </c:pt>
                <c:pt idx="34">
                  <c:v>40233</c:v>
                </c:pt>
                <c:pt idx="35">
                  <c:v>40234</c:v>
                </c:pt>
                <c:pt idx="36">
                  <c:v>40235</c:v>
                </c:pt>
                <c:pt idx="37">
                  <c:v>40236</c:v>
                </c:pt>
                <c:pt idx="38">
                  <c:v>40237</c:v>
                </c:pt>
                <c:pt idx="39">
                  <c:v>40238</c:v>
                </c:pt>
                <c:pt idx="40">
                  <c:v>40239</c:v>
                </c:pt>
                <c:pt idx="41">
                  <c:v>40240</c:v>
                </c:pt>
                <c:pt idx="42">
                  <c:v>40241</c:v>
                </c:pt>
                <c:pt idx="43">
                  <c:v>40242</c:v>
                </c:pt>
                <c:pt idx="44">
                  <c:v>40243</c:v>
                </c:pt>
                <c:pt idx="45">
                  <c:v>40244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40250</c:v>
                </c:pt>
                <c:pt idx="52">
                  <c:v>40251</c:v>
                </c:pt>
                <c:pt idx="53">
                  <c:v>40252</c:v>
                </c:pt>
                <c:pt idx="54">
                  <c:v>40253</c:v>
                </c:pt>
                <c:pt idx="55">
                  <c:v>40254</c:v>
                </c:pt>
                <c:pt idx="56">
                  <c:v>40255</c:v>
                </c:pt>
                <c:pt idx="57">
                  <c:v>40256</c:v>
                </c:pt>
                <c:pt idx="58">
                  <c:v>40257</c:v>
                </c:pt>
                <c:pt idx="59">
                  <c:v>40258</c:v>
                </c:pt>
                <c:pt idx="60">
                  <c:v>40259</c:v>
                </c:pt>
                <c:pt idx="61">
                  <c:v>40260</c:v>
                </c:pt>
                <c:pt idx="62">
                  <c:v>40261</c:v>
                </c:pt>
                <c:pt idx="63">
                  <c:v>40262</c:v>
                </c:pt>
                <c:pt idx="64">
                  <c:v>40263</c:v>
                </c:pt>
                <c:pt idx="65">
                  <c:v>40264</c:v>
                </c:pt>
                <c:pt idx="66">
                  <c:v>40265</c:v>
                </c:pt>
                <c:pt idx="67">
                  <c:v>40266</c:v>
                </c:pt>
                <c:pt idx="68">
                  <c:v>40267</c:v>
                </c:pt>
                <c:pt idx="69">
                  <c:v>40268</c:v>
                </c:pt>
                <c:pt idx="70">
                  <c:v>40269</c:v>
                </c:pt>
                <c:pt idx="71">
                  <c:v>40270</c:v>
                </c:pt>
                <c:pt idx="72">
                  <c:v>40271</c:v>
                </c:pt>
                <c:pt idx="73">
                  <c:v>40272</c:v>
                </c:pt>
                <c:pt idx="74">
                  <c:v>40273</c:v>
                </c:pt>
                <c:pt idx="75">
                  <c:v>40274</c:v>
                </c:pt>
                <c:pt idx="76">
                  <c:v>40275</c:v>
                </c:pt>
                <c:pt idx="77">
                  <c:v>40276</c:v>
                </c:pt>
                <c:pt idx="78">
                  <c:v>40277</c:v>
                </c:pt>
                <c:pt idx="79">
                  <c:v>40278</c:v>
                </c:pt>
                <c:pt idx="80">
                  <c:v>40279</c:v>
                </c:pt>
                <c:pt idx="81">
                  <c:v>40280</c:v>
                </c:pt>
                <c:pt idx="82">
                  <c:v>40281</c:v>
                </c:pt>
                <c:pt idx="83">
                  <c:v>40282</c:v>
                </c:pt>
                <c:pt idx="84">
                  <c:v>40283</c:v>
                </c:pt>
                <c:pt idx="85">
                  <c:v>40284</c:v>
                </c:pt>
                <c:pt idx="86">
                  <c:v>40285</c:v>
                </c:pt>
                <c:pt idx="87">
                  <c:v>40286</c:v>
                </c:pt>
              </c:numCache>
            </c:numRef>
          </c:cat>
          <c:val>
            <c:numRef>
              <c:f>'report-15'!$B$6:$B$93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15</c:v>
                </c:pt>
                <c:pt idx="44">
                  <c:v>23</c:v>
                </c:pt>
                <c:pt idx="45">
                  <c:v>17</c:v>
                </c:pt>
                <c:pt idx="46">
                  <c:v>18</c:v>
                </c:pt>
                <c:pt idx="47">
                  <c:v>26</c:v>
                </c:pt>
                <c:pt idx="48">
                  <c:v>21</c:v>
                </c:pt>
                <c:pt idx="49">
                  <c:v>32</c:v>
                </c:pt>
                <c:pt idx="50">
                  <c:v>33</c:v>
                </c:pt>
                <c:pt idx="51">
                  <c:v>31</c:v>
                </c:pt>
                <c:pt idx="52">
                  <c:v>49</c:v>
                </c:pt>
                <c:pt idx="53">
                  <c:v>56</c:v>
                </c:pt>
                <c:pt idx="54">
                  <c:v>40</c:v>
                </c:pt>
                <c:pt idx="55">
                  <c:v>60</c:v>
                </c:pt>
                <c:pt idx="56">
                  <c:v>59</c:v>
                </c:pt>
                <c:pt idx="57">
                  <c:v>72</c:v>
                </c:pt>
                <c:pt idx="58">
                  <c:v>68</c:v>
                </c:pt>
                <c:pt idx="59">
                  <c:v>95</c:v>
                </c:pt>
                <c:pt idx="60">
                  <c:v>74</c:v>
                </c:pt>
                <c:pt idx="61">
                  <c:v>79</c:v>
                </c:pt>
                <c:pt idx="62">
                  <c:v>72</c:v>
                </c:pt>
                <c:pt idx="63">
                  <c:v>83</c:v>
                </c:pt>
                <c:pt idx="64">
                  <c:v>100</c:v>
                </c:pt>
                <c:pt idx="65">
                  <c:v>86</c:v>
                </c:pt>
                <c:pt idx="66">
                  <c:v>81</c:v>
                </c:pt>
                <c:pt idx="67">
                  <c:v>82</c:v>
                </c:pt>
                <c:pt idx="68">
                  <c:v>68</c:v>
                </c:pt>
                <c:pt idx="69">
                  <c:v>84</c:v>
                </c:pt>
                <c:pt idx="70">
                  <c:v>86</c:v>
                </c:pt>
                <c:pt idx="71">
                  <c:v>70</c:v>
                </c:pt>
                <c:pt idx="72">
                  <c:v>82</c:v>
                </c:pt>
                <c:pt idx="73">
                  <c:v>92</c:v>
                </c:pt>
                <c:pt idx="74">
                  <c:v>69</c:v>
                </c:pt>
                <c:pt idx="75">
                  <c:v>50</c:v>
                </c:pt>
                <c:pt idx="76">
                  <c:v>73</c:v>
                </c:pt>
                <c:pt idx="77">
                  <c:v>62</c:v>
                </c:pt>
                <c:pt idx="78">
                  <c:v>71</c:v>
                </c:pt>
                <c:pt idx="79">
                  <c:v>76</c:v>
                </c:pt>
                <c:pt idx="80">
                  <c:v>63</c:v>
                </c:pt>
                <c:pt idx="81">
                  <c:v>66</c:v>
                </c:pt>
                <c:pt idx="82">
                  <c:v>91</c:v>
                </c:pt>
                <c:pt idx="83">
                  <c:v>65</c:v>
                </c:pt>
                <c:pt idx="84">
                  <c:v>89</c:v>
                </c:pt>
                <c:pt idx="85">
                  <c:v>74</c:v>
                </c:pt>
                <c:pt idx="86">
                  <c:v>81</c:v>
                </c:pt>
                <c:pt idx="87">
                  <c:v>64</c:v>
                </c:pt>
              </c:numCache>
            </c:numRef>
          </c:val>
        </c:ser>
        <c:ser>
          <c:idx val="1"/>
          <c:order val="1"/>
          <c:tx>
            <c:strRef>
              <c:f>'report-15'!$C$5</c:f>
              <c:strCache>
                <c:ptCount val="1"/>
                <c:pt idx="0">
                  <c:v>nescafe</c:v>
                </c:pt>
              </c:strCache>
            </c:strRef>
          </c:tx>
          <c:cat>
            <c:numRef>
              <c:f>'report-15'!$A$6:$A$93</c:f>
              <c:numCache>
                <c:formatCode>dd/mm/yyyy</c:formatCode>
                <c:ptCount val="88"/>
                <c:pt idx="0">
                  <c:v>40199</c:v>
                </c:pt>
                <c:pt idx="1">
                  <c:v>40200</c:v>
                </c:pt>
                <c:pt idx="2">
                  <c:v>40201</c:v>
                </c:pt>
                <c:pt idx="3">
                  <c:v>40202</c:v>
                </c:pt>
                <c:pt idx="4">
                  <c:v>40203</c:v>
                </c:pt>
                <c:pt idx="5">
                  <c:v>40204</c:v>
                </c:pt>
                <c:pt idx="6">
                  <c:v>40205</c:v>
                </c:pt>
                <c:pt idx="7">
                  <c:v>40206</c:v>
                </c:pt>
                <c:pt idx="8">
                  <c:v>40207</c:v>
                </c:pt>
                <c:pt idx="9">
                  <c:v>40208</c:v>
                </c:pt>
                <c:pt idx="10">
                  <c:v>40209</c:v>
                </c:pt>
                <c:pt idx="11">
                  <c:v>40210</c:v>
                </c:pt>
                <c:pt idx="12">
                  <c:v>40211</c:v>
                </c:pt>
                <c:pt idx="13">
                  <c:v>40212</c:v>
                </c:pt>
                <c:pt idx="14">
                  <c:v>40213</c:v>
                </c:pt>
                <c:pt idx="15">
                  <c:v>40214</c:v>
                </c:pt>
                <c:pt idx="16">
                  <c:v>40215</c:v>
                </c:pt>
                <c:pt idx="17">
                  <c:v>40216</c:v>
                </c:pt>
                <c:pt idx="18">
                  <c:v>40217</c:v>
                </c:pt>
                <c:pt idx="19">
                  <c:v>40218</c:v>
                </c:pt>
                <c:pt idx="20">
                  <c:v>40219</c:v>
                </c:pt>
                <c:pt idx="21">
                  <c:v>40220</c:v>
                </c:pt>
                <c:pt idx="22">
                  <c:v>40221</c:v>
                </c:pt>
                <c:pt idx="23">
                  <c:v>40222</c:v>
                </c:pt>
                <c:pt idx="24">
                  <c:v>40223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40228</c:v>
                </c:pt>
                <c:pt idx="30">
                  <c:v>40229</c:v>
                </c:pt>
                <c:pt idx="31">
                  <c:v>40230</c:v>
                </c:pt>
                <c:pt idx="32">
                  <c:v>40231</c:v>
                </c:pt>
                <c:pt idx="33">
                  <c:v>40232</c:v>
                </c:pt>
                <c:pt idx="34">
                  <c:v>40233</c:v>
                </c:pt>
                <c:pt idx="35">
                  <c:v>40234</c:v>
                </c:pt>
                <c:pt idx="36">
                  <c:v>40235</c:v>
                </c:pt>
                <c:pt idx="37">
                  <c:v>40236</c:v>
                </c:pt>
                <c:pt idx="38">
                  <c:v>40237</c:v>
                </c:pt>
                <c:pt idx="39">
                  <c:v>40238</c:v>
                </c:pt>
                <c:pt idx="40">
                  <c:v>40239</c:v>
                </c:pt>
                <c:pt idx="41">
                  <c:v>40240</c:v>
                </c:pt>
                <c:pt idx="42">
                  <c:v>40241</c:v>
                </c:pt>
                <c:pt idx="43">
                  <c:v>40242</c:v>
                </c:pt>
                <c:pt idx="44">
                  <c:v>40243</c:v>
                </c:pt>
                <c:pt idx="45">
                  <c:v>40244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40250</c:v>
                </c:pt>
                <c:pt idx="52">
                  <c:v>40251</c:v>
                </c:pt>
                <c:pt idx="53">
                  <c:v>40252</c:v>
                </c:pt>
                <c:pt idx="54">
                  <c:v>40253</c:v>
                </c:pt>
                <c:pt idx="55">
                  <c:v>40254</c:v>
                </c:pt>
                <c:pt idx="56">
                  <c:v>40255</c:v>
                </c:pt>
                <c:pt idx="57">
                  <c:v>40256</c:v>
                </c:pt>
                <c:pt idx="58">
                  <c:v>40257</c:v>
                </c:pt>
                <c:pt idx="59">
                  <c:v>40258</c:v>
                </c:pt>
                <c:pt idx="60">
                  <c:v>40259</c:v>
                </c:pt>
                <c:pt idx="61">
                  <c:v>40260</c:v>
                </c:pt>
                <c:pt idx="62">
                  <c:v>40261</c:v>
                </c:pt>
                <c:pt idx="63">
                  <c:v>40262</c:v>
                </c:pt>
                <c:pt idx="64">
                  <c:v>40263</c:v>
                </c:pt>
                <c:pt idx="65">
                  <c:v>40264</c:v>
                </c:pt>
                <c:pt idx="66">
                  <c:v>40265</c:v>
                </c:pt>
                <c:pt idx="67">
                  <c:v>40266</c:v>
                </c:pt>
                <c:pt idx="68">
                  <c:v>40267</c:v>
                </c:pt>
                <c:pt idx="69">
                  <c:v>40268</c:v>
                </c:pt>
                <c:pt idx="70">
                  <c:v>40269</c:v>
                </c:pt>
                <c:pt idx="71">
                  <c:v>40270</c:v>
                </c:pt>
                <c:pt idx="72">
                  <c:v>40271</c:v>
                </c:pt>
                <c:pt idx="73">
                  <c:v>40272</c:v>
                </c:pt>
                <c:pt idx="74">
                  <c:v>40273</c:v>
                </c:pt>
                <c:pt idx="75">
                  <c:v>40274</c:v>
                </c:pt>
                <c:pt idx="76">
                  <c:v>40275</c:v>
                </c:pt>
                <c:pt idx="77">
                  <c:v>40276</c:v>
                </c:pt>
                <c:pt idx="78">
                  <c:v>40277</c:v>
                </c:pt>
                <c:pt idx="79">
                  <c:v>40278</c:v>
                </c:pt>
                <c:pt idx="80">
                  <c:v>40279</c:v>
                </c:pt>
                <c:pt idx="81">
                  <c:v>40280</c:v>
                </c:pt>
                <c:pt idx="82">
                  <c:v>40281</c:v>
                </c:pt>
                <c:pt idx="83">
                  <c:v>40282</c:v>
                </c:pt>
                <c:pt idx="84">
                  <c:v>40283</c:v>
                </c:pt>
                <c:pt idx="85">
                  <c:v>40284</c:v>
                </c:pt>
                <c:pt idx="86">
                  <c:v>40285</c:v>
                </c:pt>
                <c:pt idx="87">
                  <c:v>40286</c:v>
                </c:pt>
              </c:numCache>
            </c:numRef>
          </c:cat>
          <c:val>
            <c:numRef>
              <c:f>'report-15'!$C$6:$C$93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12</c:v>
                </c:pt>
                <c:pt idx="42">
                  <c:v>10</c:v>
                </c:pt>
                <c:pt idx="43">
                  <c:v>11</c:v>
                </c:pt>
                <c:pt idx="44">
                  <c:v>14</c:v>
                </c:pt>
                <c:pt idx="45">
                  <c:v>17</c:v>
                </c:pt>
                <c:pt idx="46">
                  <c:v>26</c:v>
                </c:pt>
                <c:pt idx="47">
                  <c:v>18</c:v>
                </c:pt>
                <c:pt idx="48">
                  <c:v>17</c:v>
                </c:pt>
                <c:pt idx="49">
                  <c:v>20</c:v>
                </c:pt>
                <c:pt idx="50">
                  <c:v>20</c:v>
                </c:pt>
                <c:pt idx="51">
                  <c:v>19</c:v>
                </c:pt>
                <c:pt idx="52">
                  <c:v>17</c:v>
                </c:pt>
                <c:pt idx="53">
                  <c:v>17</c:v>
                </c:pt>
                <c:pt idx="54">
                  <c:v>19</c:v>
                </c:pt>
                <c:pt idx="55">
                  <c:v>18</c:v>
                </c:pt>
                <c:pt idx="56">
                  <c:v>20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15</c:v>
                </c:pt>
                <c:pt idx="61">
                  <c:v>29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26</c:v>
                </c:pt>
                <c:pt idx="66">
                  <c:v>13</c:v>
                </c:pt>
                <c:pt idx="67">
                  <c:v>13</c:v>
                </c:pt>
                <c:pt idx="68">
                  <c:v>19</c:v>
                </c:pt>
                <c:pt idx="69">
                  <c:v>21</c:v>
                </c:pt>
                <c:pt idx="70">
                  <c:v>24</c:v>
                </c:pt>
                <c:pt idx="71">
                  <c:v>27</c:v>
                </c:pt>
                <c:pt idx="72">
                  <c:v>36</c:v>
                </c:pt>
                <c:pt idx="73">
                  <c:v>46</c:v>
                </c:pt>
                <c:pt idx="74">
                  <c:v>29</c:v>
                </c:pt>
                <c:pt idx="75">
                  <c:v>22</c:v>
                </c:pt>
                <c:pt idx="76">
                  <c:v>28</c:v>
                </c:pt>
                <c:pt idx="77">
                  <c:v>23</c:v>
                </c:pt>
                <c:pt idx="78">
                  <c:v>23</c:v>
                </c:pt>
                <c:pt idx="79">
                  <c:v>19</c:v>
                </c:pt>
                <c:pt idx="80">
                  <c:v>12</c:v>
                </c:pt>
                <c:pt idx="81">
                  <c:v>12</c:v>
                </c:pt>
                <c:pt idx="82">
                  <c:v>11</c:v>
                </c:pt>
                <c:pt idx="83">
                  <c:v>11</c:v>
                </c:pt>
                <c:pt idx="84">
                  <c:v>12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</c:numCache>
            </c:numRef>
          </c:val>
        </c:ser>
        <c:axId val="59301248"/>
        <c:axId val="60257408"/>
        <c:axId val="76027200"/>
      </c:line3DChart>
      <c:dateAx>
        <c:axId val="59301248"/>
        <c:scaling>
          <c:orientation val="minMax"/>
        </c:scaling>
        <c:axPos val="b"/>
        <c:numFmt formatCode="dd/mm/yyyy" sourceLinked="1"/>
        <c:tickLblPos val="nextTo"/>
        <c:txPr>
          <a:bodyPr rot="0" vert="horz" anchor="b" anchorCtr="0"/>
          <a:lstStyle/>
          <a:p>
            <a:pPr>
              <a:defRPr sz="1200"/>
            </a:pPr>
            <a:endParaRPr lang="en-US"/>
          </a:p>
        </c:txPr>
        <c:crossAx val="60257408"/>
        <c:crosses val="autoZero"/>
        <c:auto val="1"/>
        <c:lblOffset val="100"/>
      </c:dateAx>
      <c:valAx>
        <c:axId val="602574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9301248"/>
        <c:crosses val="autoZero"/>
        <c:crossBetween val="between"/>
      </c:valAx>
      <c:serAx>
        <c:axId val="76027200"/>
        <c:scaling>
          <c:orientation val="minMax"/>
        </c:scaling>
        <c:delete val="1"/>
        <c:axPos val="b"/>
        <c:tickLblPos val="none"/>
        <c:crossAx val="60257408"/>
        <c:crosses val="autoZero"/>
      </c:serAx>
    </c:plotArea>
    <c:legend>
      <c:legendPos val="r"/>
      <c:layout>
        <c:manualLayout>
          <c:xMode val="edge"/>
          <c:yMode val="edge"/>
          <c:x val="1.6122727966117849E-2"/>
          <c:y val="0.73039494218628165"/>
          <c:w val="0.17680439088667851"/>
          <c:h val="0.2448302230675543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C250461-333F-42A3-9142-B76E4B15B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4CE939-8382-4661-9180-822535CF85C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322763" y="10177463"/>
            <a:ext cx="3219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76" tIns="49887" rIns="99776" bIns="49887" anchor="b"/>
          <a:lstStyle/>
          <a:p>
            <a:pPr algn="r" defTabSz="996950"/>
            <a:fld id="{859F5036-D95F-421C-B2C1-8F16A533F3F0}" type="slidenum">
              <a:rPr lang="de-DE" sz="1300">
                <a:latin typeface="Verdana" pitchFamily="34" charset="0"/>
              </a:rPr>
              <a:pPr algn="r" defTabSz="996950"/>
              <a:t>10</a:t>
            </a:fld>
            <a:endParaRPr lang="de-DE" sz="1300">
              <a:latin typeface="Verdana" pitchFamily="34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322763" y="10177463"/>
            <a:ext cx="3219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76" tIns="49887" rIns="99776" bIns="49887" anchor="b"/>
          <a:lstStyle/>
          <a:p>
            <a:pPr algn="r" defTabSz="996950"/>
            <a:fld id="{A4BE7844-B5E7-49CC-BB03-5D74908788E8}" type="slidenum">
              <a:rPr lang="de-DE" sz="1300">
                <a:latin typeface="Verdana" pitchFamily="34" charset="0"/>
              </a:rPr>
              <a:pPr algn="r" defTabSz="996950"/>
              <a:t>11</a:t>
            </a:fld>
            <a:endParaRPr lang="de-DE" sz="1300">
              <a:latin typeface="Verdana" pitchFamily="34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CF236B-DB2E-4220-A785-A0E9DEFADAB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37161F-C828-47A3-9903-EF11F2D593C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5FC4E8-FC1A-4816-8474-7EC9C3A36DC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851300-ED4A-4C02-947F-6B028C00192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2A8DC3-FF26-4430-855C-1ADD02EF776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07B9F0-77F6-44F4-85A7-9FEF6461567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BAF196-9F3E-47C6-90F5-CC4D998F81D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D6CC89-B595-41FB-AF48-71A80B8248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8BB42F-B2BF-48B6-8B8E-24E69142580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9B654B-80D3-49ED-A631-B17C5828A0B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B037B3-9F40-4719-8C64-A288994D95A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D43FC2-EC33-4D75-9776-4AB70F1971E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9E28E5-1514-4166-B725-88C1D7FB307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A1A40F-08AF-4CDB-8B46-86862A35643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o-RO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C7F54B-B11E-4832-BFD2-0E3F6424DD8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BDBF37-EF4A-428E-9E9D-1CC0D5D8072D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092034-2005-44EF-A5FA-5E58B3795A90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B0D252-EFC7-4D0D-ABF0-BF865D69D792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9663" y="812800"/>
            <a:ext cx="5334000" cy="4003675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E683-B03D-4A94-96CB-4FFEE265F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1773-75BB-426D-9739-0019C40BE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8E98-FFD6-42FA-B4A9-4531FB6D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39" y="1636867"/>
            <a:ext cx="8984311" cy="504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793" y="2669757"/>
            <a:ext cx="4408190" cy="422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14" y="2669757"/>
            <a:ext cx="4408190" cy="422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C653-6EFA-48C5-A9F9-32DC957BA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BDFD-0EDD-4C72-9F10-7E01BC5B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6112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70063"/>
            <a:ext cx="445611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ECB6-4E12-4BE0-BE4D-B0EC3756F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CD87-4C94-4F6E-9CC5-A9D7A501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86FA-A9A6-43C6-916E-0B05D0F98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27AA-72AC-43F1-8F24-25124048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C9E7-F036-4BB2-B40D-1903629C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B350-7B43-4686-B43A-9EEC1569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4625" cy="498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4875" y="6889750"/>
            <a:ext cx="3189288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A7C3659-395B-43E5-9AB1-E81D6D71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124325" cy="357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Bubble VIP</a:t>
            </a:r>
          </a:p>
          <a:p>
            <a:pPr eaLnBrk="1" hangingPunct="1">
              <a:buFontTx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Dimensiunea fişierului de tip  SWF este max. 300x300 pixeli si max. 150 kB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31963" y="1800225"/>
          <a:ext cx="8145462" cy="4945063"/>
        </p:xfrm>
        <a:graphic>
          <a:graphicData uri="http://schemas.openxmlformats.org/presentationml/2006/ole">
            <p:oleObj spid="_x0000_s7170" name="Bitmap Image" r:id="rId4" imgW="5609524" imgH="313416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124325" cy="357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Bubble VIP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504825"/>
            <a:ext cx="9170987" cy="662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428625"/>
            <a:ext cx="8915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4124325" cy="357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42900" indent="-342900" hangingPunct="1">
              <a:buFontTx/>
              <a:buNone/>
              <a:defRPr/>
            </a:pPr>
            <a:r>
              <a:rPr lang="en-US" sz="2600" b="1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Bubble VIP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hart 1"/>
          <p:cNvGraphicFramePr>
            <a:graphicFrameLocks/>
          </p:cNvGraphicFramePr>
          <p:nvPr/>
        </p:nvGraphicFramePr>
        <p:xfrm>
          <a:off x="1679575" y="1543050"/>
          <a:ext cx="6716713" cy="4476750"/>
        </p:xfrm>
        <a:graphic>
          <a:graphicData uri="http://schemas.openxmlformats.org/presentationml/2006/ole">
            <p:oleObj spid="_x0000_s8194" r:id="rId4" imgW="6718374" imgH="44809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36538" y="200025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Pasi campanie</a:t>
            </a:r>
            <a:r>
              <a:rPr lang="en-US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stabilire mesaj</a:t>
            </a:r>
            <a:r>
              <a:rPr lang="en-US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definire cuvinte cheie, alegere formate publicitare, targetare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Cand se recomanda?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transmiterea unui mesaj publicitar clar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schimbarea /intarirea perceptiei consumatorului prin asocierea produsului cu cuvintele dorite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creare de branding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campanie comunicare integrata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Avantaje</a:t>
            </a:r>
            <a:endParaRPr lang="ro-RO" sz="2000" b="1">
              <a:solidFill>
                <a:srgbClr val="8ABB3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o-RO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Tarifare</a:t>
            </a:r>
            <a:r>
              <a:rPr lang="en-US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CPC (cost per click)</a:t>
            </a:r>
            <a:endParaRPr lang="ro-RO" sz="2000" b="1">
              <a:solidFill>
                <a:srgbClr val="8ABB3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o-RO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osturi reduse</a:t>
            </a:r>
          </a:p>
          <a:p>
            <a:pPr>
              <a:spcBef>
                <a:spcPct val="50000"/>
              </a:spcBef>
            </a:pPr>
            <a:r>
              <a:rPr lang="ro-RO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0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ontrol permanent al campaniei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738" y="2943225"/>
            <a:ext cx="320040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9064625" cy="1257300"/>
          </a:xfrm>
        </p:spPr>
        <p:txBody>
          <a:bodyPr/>
          <a:lstStyle/>
          <a:p>
            <a:r>
              <a:rPr lang="ro-RO" smtClean="0"/>
              <a:t>Google AdWords (search)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1185863"/>
            <a:ext cx="984885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8938" y="301625"/>
            <a:ext cx="9372600" cy="1257300"/>
          </a:xfrm>
        </p:spPr>
        <p:txBody>
          <a:bodyPr/>
          <a:lstStyle/>
          <a:p>
            <a:r>
              <a:rPr lang="ro-RO" smtClean="0"/>
              <a:t>Google AdWords (Content Network-AdSense)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5438" y="1571625"/>
            <a:ext cx="932815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41338" y="0"/>
            <a:ext cx="9064625" cy="1257300"/>
          </a:xfrm>
        </p:spPr>
        <p:txBody>
          <a:bodyPr/>
          <a:lstStyle/>
          <a:p>
            <a:r>
              <a:rPr lang="ro-RO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ce si pentru ce Google AdWords?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41338" y="1343025"/>
            <a:ext cx="9064625" cy="5440363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ce?</a:t>
            </a: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targetare</a:t>
            </a: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tarifare CPC</a:t>
            </a:r>
          </a:p>
          <a:p>
            <a:r>
              <a:rPr lang="en-GB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campanie buna poate tine loc oricand partii de SEO a site-ului</a:t>
            </a:r>
            <a:endParaRPr lang="ro-RO" sz="2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.................etc </a:t>
            </a:r>
          </a:p>
          <a:p>
            <a:pPr>
              <a:buFont typeface="Times New Roman" pitchFamily="18" charset="0"/>
              <a:buNone/>
            </a:pPr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Pentru ce? </a:t>
            </a: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Vanzari</a:t>
            </a: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Leaduri </a:t>
            </a: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Trafic</a:t>
            </a:r>
          </a:p>
          <a:p>
            <a:r>
              <a:rPr lang="ro-RO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Comunicare</a:t>
            </a:r>
          </a:p>
          <a:p>
            <a:endParaRPr lang="ro-RO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 New Roman" pitchFamily="18" charset="0"/>
              <a:buNone/>
            </a:pPr>
            <a:endParaRPr lang="ro-RO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 New Roman" pitchFamily="18" charset="0"/>
              <a:buNone/>
            </a:pPr>
            <a:endParaRPr lang="ro-RO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smtClean="0"/>
              <a:t>Efectele comunicarii pe Google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13531" y="1495425"/>
          <a:ext cx="952500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60338" y="7213600"/>
            <a:ext cx="32813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>
                <a:solidFill>
                  <a:schemeClr val="tx1"/>
                </a:solidFill>
              </a:rPr>
              <a:t>http://www.google.com/insights/search</a:t>
            </a:r>
            <a:r>
              <a:rPr lang="ro-RO" sz="140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ogo_arbo_intera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8338" y="3019425"/>
            <a:ext cx="33115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38" y="1571625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38" y="5610225"/>
            <a:ext cx="15224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0063" y="5794375"/>
            <a:ext cx="26193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6_V2Med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3" y="4452938"/>
            <a:ext cx="22669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35"/>
          <p:cNvSpPr txBox="1">
            <a:spLocks noChangeArrowheads="1"/>
          </p:cNvSpPr>
          <p:nvPr/>
        </p:nvSpPr>
        <p:spPr bwMode="auto">
          <a:xfrm>
            <a:off x="3208338" y="504825"/>
            <a:ext cx="3733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33"/>
                </a:solidFill>
                <a:latin typeface="Helvetica 55 Roman" pitchFamily="34" charset="0"/>
              </a:rPr>
              <a:t>Display Advertising</a:t>
            </a:r>
          </a:p>
        </p:txBody>
      </p:sp>
      <p:sp>
        <p:nvSpPr>
          <p:cNvPr id="1033" name="AutoShape 36"/>
          <p:cNvSpPr>
            <a:spLocks noChangeArrowheads="1"/>
          </p:cNvSpPr>
          <p:nvPr/>
        </p:nvSpPr>
        <p:spPr bwMode="auto">
          <a:xfrm rot="-1763840">
            <a:off x="6053138" y="3189288"/>
            <a:ext cx="671512" cy="168275"/>
          </a:xfrm>
          <a:prstGeom prst="rightArrow">
            <a:avLst>
              <a:gd name="adj1" fmla="val 50000"/>
              <a:gd name="adj2" fmla="val 99838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34" name="AutoShape 37"/>
          <p:cNvSpPr>
            <a:spLocks noChangeArrowheads="1"/>
          </p:cNvSpPr>
          <p:nvPr/>
        </p:nvSpPr>
        <p:spPr bwMode="auto">
          <a:xfrm rot="-5400000">
            <a:off x="3843338" y="1927225"/>
            <a:ext cx="1778000" cy="152400"/>
          </a:xfrm>
          <a:prstGeom prst="rightArrow">
            <a:avLst>
              <a:gd name="adj1" fmla="val 50000"/>
              <a:gd name="adj2" fmla="val 99977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35" name="AutoShape 38"/>
          <p:cNvSpPr>
            <a:spLocks noChangeArrowheads="1"/>
          </p:cNvSpPr>
          <p:nvPr/>
        </p:nvSpPr>
        <p:spPr bwMode="auto">
          <a:xfrm rot="1432516">
            <a:off x="6053138" y="4618038"/>
            <a:ext cx="671512" cy="168275"/>
          </a:xfrm>
          <a:prstGeom prst="rightArrow">
            <a:avLst>
              <a:gd name="adj1" fmla="val 50000"/>
              <a:gd name="adj2" fmla="val 99838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36" name="AutoShape 39"/>
          <p:cNvSpPr>
            <a:spLocks noChangeArrowheads="1"/>
          </p:cNvSpPr>
          <p:nvPr/>
        </p:nvSpPr>
        <p:spPr bwMode="auto">
          <a:xfrm rot="9189727">
            <a:off x="3113088" y="4618038"/>
            <a:ext cx="673100" cy="168275"/>
          </a:xfrm>
          <a:prstGeom prst="rightArrow">
            <a:avLst>
              <a:gd name="adj1" fmla="val 50000"/>
              <a:gd name="adj2" fmla="val 100074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37" name="AutoShape 40"/>
          <p:cNvSpPr>
            <a:spLocks noChangeArrowheads="1"/>
          </p:cNvSpPr>
          <p:nvPr/>
        </p:nvSpPr>
        <p:spPr bwMode="auto">
          <a:xfrm rot="7238333">
            <a:off x="3701256" y="5290344"/>
            <a:ext cx="671513" cy="168275"/>
          </a:xfrm>
          <a:prstGeom prst="rightArrow">
            <a:avLst>
              <a:gd name="adj1" fmla="val 50000"/>
              <a:gd name="adj2" fmla="val 99690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38" name="AutoShape 41"/>
          <p:cNvSpPr>
            <a:spLocks noChangeArrowheads="1"/>
          </p:cNvSpPr>
          <p:nvPr/>
        </p:nvSpPr>
        <p:spPr bwMode="auto">
          <a:xfrm rot="3285508">
            <a:off x="5212556" y="5290344"/>
            <a:ext cx="671513" cy="168275"/>
          </a:xfrm>
          <a:prstGeom prst="rightArrow">
            <a:avLst>
              <a:gd name="adj1" fmla="val 50000"/>
              <a:gd name="adj2" fmla="val 99690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39" name="AutoShape 42"/>
          <p:cNvSpPr>
            <a:spLocks noChangeArrowheads="1"/>
          </p:cNvSpPr>
          <p:nvPr/>
        </p:nvSpPr>
        <p:spPr bwMode="auto">
          <a:xfrm rot="-8686526">
            <a:off x="2824163" y="2830513"/>
            <a:ext cx="998537" cy="225425"/>
          </a:xfrm>
          <a:prstGeom prst="rightArrow">
            <a:avLst>
              <a:gd name="adj1" fmla="val 50000"/>
              <a:gd name="adj2" fmla="val 100547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84988" y="4387850"/>
          <a:ext cx="2098675" cy="906463"/>
        </p:xfrm>
        <a:graphic>
          <a:graphicData uri="http://schemas.openxmlformats.org/presentationml/2006/ole">
            <p:oleObj spid="_x0000_s1026" name="Bitmap Image" r:id="rId9" imgW="2276793" imgH="980952" progId="Paint.Picture">
              <p:embed/>
            </p:oleObj>
          </a:graphicData>
        </a:graphic>
      </p:graphicFrame>
      <p:pic>
        <p:nvPicPr>
          <p:cNvPr id="1040" name="Picture 49" descr="performanc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4988" y="2689225"/>
            <a:ext cx="2603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AutoShape 50"/>
          <p:cNvSpPr>
            <a:spLocks noChangeArrowheads="1"/>
          </p:cNvSpPr>
          <p:nvPr/>
        </p:nvSpPr>
        <p:spPr bwMode="auto">
          <a:xfrm rot="4890376">
            <a:off x="4104481" y="5820569"/>
            <a:ext cx="1317625" cy="153988"/>
          </a:xfrm>
          <a:prstGeom prst="rightArrow">
            <a:avLst>
              <a:gd name="adj1" fmla="val 50000"/>
              <a:gd name="adj2" fmla="val 213758"/>
            </a:avLst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0785" tIns="50393" rIns="100785" bIns="50393" anchor="ctr"/>
          <a:lstStyle/>
          <a:p>
            <a:endParaRPr lang="ro-RO"/>
          </a:p>
        </p:txBody>
      </p:sp>
      <p:sp>
        <p:nvSpPr>
          <p:cNvPr id="1042" name="Text Box 51"/>
          <p:cNvSpPr txBox="1">
            <a:spLocks noChangeArrowheads="1"/>
          </p:cNvSpPr>
          <p:nvPr/>
        </p:nvSpPr>
        <p:spPr bwMode="auto">
          <a:xfrm>
            <a:off x="4786313" y="6723063"/>
            <a:ext cx="31067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tx1"/>
                </a:solidFill>
              </a:rPr>
              <a:t>ARBO</a:t>
            </a:r>
            <a:r>
              <a:rPr lang="en-US" sz="2200" b="1">
                <a:solidFill>
                  <a:srgbClr val="FF3300"/>
                </a:solidFill>
              </a:rPr>
              <a:t>social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1338" y="0"/>
            <a:ext cx="9064625" cy="1257300"/>
          </a:xfrm>
        </p:spPr>
        <p:txBody>
          <a:bodyPr/>
          <a:lstStyle/>
          <a:p>
            <a:r>
              <a:rPr lang="ro-RO" sz="6000" smtClean="0">
                <a:solidFill>
                  <a:srgbClr val="121CEE"/>
                </a:solidFill>
              </a:rPr>
              <a:t>C</a:t>
            </a:r>
            <a:r>
              <a:rPr lang="ro-RO" sz="6000" smtClean="0">
                <a:solidFill>
                  <a:srgbClr val="FF0000"/>
                </a:solidFill>
              </a:rPr>
              <a:t>o</a:t>
            </a:r>
            <a:r>
              <a:rPr lang="ro-RO" sz="6000" smtClean="0">
                <a:solidFill>
                  <a:srgbClr val="FFFF00"/>
                </a:solidFill>
              </a:rPr>
              <a:t>n</a:t>
            </a:r>
            <a:r>
              <a:rPr lang="ro-RO" sz="6000" smtClean="0">
                <a:solidFill>
                  <a:srgbClr val="121CEE"/>
                </a:solidFill>
              </a:rPr>
              <a:t>c</a:t>
            </a:r>
            <a:r>
              <a:rPr lang="ro-RO" sz="6000" smtClean="0">
                <a:solidFill>
                  <a:srgbClr val="4AD729"/>
                </a:solidFill>
              </a:rPr>
              <a:t>l</a:t>
            </a:r>
            <a:r>
              <a:rPr lang="ro-RO" sz="6000" smtClean="0">
                <a:solidFill>
                  <a:srgbClr val="FF0000"/>
                </a:solidFill>
              </a:rPr>
              <a:t>u</a:t>
            </a:r>
            <a:r>
              <a:rPr lang="ro-RO" sz="6000" smtClean="0">
                <a:solidFill>
                  <a:srgbClr val="121CEE"/>
                </a:solidFill>
              </a:rPr>
              <a:t>z</a:t>
            </a:r>
            <a:r>
              <a:rPr lang="ro-RO" sz="6000" smtClean="0">
                <a:solidFill>
                  <a:srgbClr val="FF0000"/>
                </a:solidFill>
              </a:rPr>
              <a:t>i</a:t>
            </a:r>
            <a:r>
              <a:rPr lang="ro-RO" sz="6000" smtClean="0">
                <a:solidFill>
                  <a:srgbClr val="FFFF00"/>
                </a:solidFill>
              </a:rPr>
              <a:t>e</a:t>
            </a:r>
            <a:endParaRPr lang="ro-RO" sz="6000" smtClean="0">
              <a:solidFill>
                <a:srgbClr val="4AD729"/>
              </a:solidFill>
            </a:endParaRPr>
          </a:p>
        </p:txBody>
      </p:sp>
      <p:sp>
        <p:nvSpPr>
          <p:cNvPr id="13315" name="Rounded Rectangle 5"/>
          <p:cNvSpPr>
            <a:spLocks noChangeArrowheads="1"/>
          </p:cNvSpPr>
          <p:nvPr/>
        </p:nvSpPr>
        <p:spPr bwMode="auto">
          <a:xfrm>
            <a:off x="617538" y="1190625"/>
            <a:ext cx="1752600" cy="1371600"/>
          </a:xfrm>
          <a:prstGeom prst="roundRect">
            <a:avLst>
              <a:gd name="adj" fmla="val 16667"/>
            </a:avLst>
          </a:prstGeom>
          <a:solidFill>
            <a:srgbClr val="121CE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o-RO" sz="6000"/>
              <a:t>TV</a:t>
            </a:r>
          </a:p>
        </p:txBody>
      </p:sp>
      <p:sp>
        <p:nvSpPr>
          <p:cNvPr id="13316" name="Rounded Rectangle 8"/>
          <p:cNvSpPr>
            <a:spLocks noChangeArrowheads="1"/>
          </p:cNvSpPr>
          <p:nvPr/>
        </p:nvSpPr>
        <p:spPr bwMode="auto">
          <a:xfrm>
            <a:off x="5875338" y="1495425"/>
            <a:ext cx="1752600" cy="1371600"/>
          </a:xfrm>
          <a:prstGeom prst="roundRect">
            <a:avLst>
              <a:gd name="adj" fmla="val 16667"/>
            </a:avLst>
          </a:prstGeom>
          <a:solidFill>
            <a:srgbClr val="F4330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o-RO" sz="5400"/>
              <a:t>Print</a:t>
            </a:r>
          </a:p>
        </p:txBody>
      </p:sp>
      <p:sp>
        <p:nvSpPr>
          <p:cNvPr id="13317" name="Rounded Rectangle 9"/>
          <p:cNvSpPr>
            <a:spLocks noChangeArrowheads="1"/>
          </p:cNvSpPr>
          <p:nvPr/>
        </p:nvSpPr>
        <p:spPr bwMode="auto">
          <a:xfrm>
            <a:off x="846138" y="5305425"/>
            <a:ext cx="1752600" cy="1371600"/>
          </a:xfrm>
          <a:prstGeom prst="roundRect">
            <a:avLst>
              <a:gd name="adj" fmla="val 16667"/>
            </a:avLst>
          </a:prstGeom>
          <a:solidFill>
            <a:srgbClr val="4AD72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o-RO"/>
              <a:t>Online</a:t>
            </a:r>
          </a:p>
        </p:txBody>
      </p:sp>
      <p:sp>
        <p:nvSpPr>
          <p:cNvPr id="13318" name="Rounded Rectangle 10"/>
          <p:cNvSpPr>
            <a:spLocks noChangeArrowheads="1"/>
          </p:cNvSpPr>
          <p:nvPr/>
        </p:nvSpPr>
        <p:spPr bwMode="auto">
          <a:xfrm>
            <a:off x="5646738" y="5915025"/>
            <a:ext cx="17526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o-RO" sz="4000"/>
              <a:t>Radio</a:t>
            </a:r>
          </a:p>
        </p:txBody>
      </p:sp>
      <p:cxnSp>
        <p:nvCxnSpPr>
          <p:cNvPr id="21511" name="Straight Arrow Connector 12"/>
          <p:cNvCxnSpPr>
            <a:cxnSpLocks noChangeShapeType="1"/>
          </p:cNvCxnSpPr>
          <p:nvPr/>
        </p:nvCxnSpPr>
        <p:spPr bwMode="auto">
          <a:xfrm>
            <a:off x="2293938" y="2562225"/>
            <a:ext cx="11430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0" name="Rounded Rectangle 13"/>
          <p:cNvSpPr>
            <a:spLocks noChangeArrowheads="1"/>
          </p:cNvSpPr>
          <p:nvPr/>
        </p:nvSpPr>
        <p:spPr bwMode="auto">
          <a:xfrm>
            <a:off x="7704138" y="4391025"/>
            <a:ext cx="1752600" cy="1371600"/>
          </a:xfrm>
          <a:prstGeom prst="roundRect">
            <a:avLst>
              <a:gd name="adj" fmla="val 16667"/>
            </a:avLst>
          </a:prstGeom>
          <a:solidFill>
            <a:srgbClr val="121CE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o-RO" sz="2800" b="1"/>
              <a:t>Outdoor</a:t>
            </a:r>
          </a:p>
        </p:txBody>
      </p:sp>
      <p:pic>
        <p:nvPicPr>
          <p:cNvPr id="133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36938" y="3705225"/>
            <a:ext cx="2930525" cy="1220788"/>
          </a:xfrm>
          <a:noFill/>
        </p:spPr>
      </p:pic>
      <p:cxnSp>
        <p:nvCxnSpPr>
          <p:cNvPr id="21514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2713038" y="5038725"/>
            <a:ext cx="6858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5" name="Straight Arrow Connector 21"/>
          <p:cNvCxnSpPr>
            <a:cxnSpLocks noChangeShapeType="1"/>
          </p:cNvCxnSpPr>
          <p:nvPr/>
        </p:nvCxnSpPr>
        <p:spPr bwMode="auto">
          <a:xfrm rot="5400000">
            <a:off x="5799138" y="3171825"/>
            <a:ext cx="533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23"/>
          <p:cNvCxnSpPr>
            <a:cxnSpLocks noChangeShapeType="1"/>
          </p:cNvCxnSpPr>
          <p:nvPr/>
        </p:nvCxnSpPr>
        <p:spPr bwMode="auto">
          <a:xfrm rot="10800000">
            <a:off x="6561138" y="4467225"/>
            <a:ext cx="9906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7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5608638" y="5191125"/>
            <a:ext cx="7620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8938" y="1876425"/>
            <a:ext cx="9064625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Aurora Toma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Project Manager</a:t>
            </a:r>
            <a:endParaRPr lang="en-US" sz="2400" smtClean="0"/>
          </a:p>
          <a:p>
            <a:pPr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u="sng" smtClean="0"/>
              <a:t>aurora.toma@logicsearch.ro</a:t>
            </a:r>
            <a:r>
              <a:rPr lang="en-US" sz="2400" smtClean="0"/>
              <a:t>        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Mobil:  +40   723.768.962</a:t>
            </a:r>
          </a:p>
          <a:p>
            <a:pPr>
              <a:lnSpc>
                <a:spcPct val="80000"/>
              </a:lnSpc>
            </a:pPr>
            <a:r>
              <a:rPr lang="ro-RO" sz="2400" smtClean="0"/>
              <a:t>Phone: +400</a:t>
            </a:r>
            <a:r>
              <a:rPr lang="en-US" sz="2400" smtClean="0"/>
              <a:t> </a:t>
            </a:r>
            <a:r>
              <a:rPr lang="ro-RO" sz="2400" smtClean="0"/>
              <a:t>372.111.777</a:t>
            </a:r>
            <a:br>
              <a:rPr lang="ro-RO" sz="2400" smtClean="0"/>
            </a:br>
            <a:r>
              <a:rPr lang="ro-RO" sz="2400" smtClean="0"/>
              <a:t>Fax:     +400</a:t>
            </a:r>
            <a:r>
              <a:rPr lang="en-US" sz="2400" smtClean="0"/>
              <a:t> </a:t>
            </a:r>
            <a:r>
              <a:rPr lang="ro-RO" sz="2400" smtClean="0"/>
              <a:t> 372.111.711</a:t>
            </a:r>
            <a:endParaRPr lang="fr-FR" sz="2400" smtClean="0"/>
          </a:p>
          <a:p>
            <a:pPr>
              <a:lnSpc>
                <a:spcPct val="80000"/>
              </a:lnSpc>
            </a:pPr>
            <a:r>
              <a:rPr lang="en-GB" sz="2400" u="sng" smtClean="0"/>
              <a:t>www.logicsearch.ro</a:t>
            </a:r>
            <a:endParaRPr lang="en-US" sz="2400" u="sng" smtClean="0"/>
          </a:p>
          <a:p>
            <a:endParaRPr lang="ro-RO" sz="12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338" y="416242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55938" y="0"/>
            <a:ext cx="62976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Departament SEM </a:t>
            </a:r>
            <a:r>
              <a:rPr lang="ro-RO" sz="3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structura </a:t>
            </a:r>
            <a:r>
              <a:rPr lang="ro-RO" sz="32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ARBOinteractive</a:t>
            </a:r>
            <a:endParaRPr lang="en-US" sz="3200" b="1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36550" y="2544763"/>
            <a:ext cx="94027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16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738" y="1571625"/>
            <a:ext cx="1847850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Graphics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9338" y="3248025"/>
            <a:ext cx="2016125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46525" y="4927600"/>
          <a:ext cx="2014538" cy="869950"/>
        </p:xfrm>
        <a:graphic>
          <a:graphicData uri="http://schemas.openxmlformats.org/presentationml/2006/ole">
            <p:oleObj spid="_x0000_s2050" name="Bitmap Image" r:id="rId7" imgW="2276793" imgH="980952" progId="Paint.Picture">
              <p:embed/>
            </p:oleObj>
          </a:graphicData>
        </a:graphic>
      </p:graphicFrame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3284538" y="1266825"/>
            <a:ext cx="3429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Dezvoltarea</a:t>
            </a:r>
            <a:r>
              <a:rPr lang="en-US" sz="32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 </a:t>
            </a:r>
            <a:r>
              <a:rPr lang="ro-RO" sz="32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managementul</a:t>
            </a:r>
            <a:r>
              <a:rPr lang="en-US" sz="32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campaniilor CPC prin:</a:t>
            </a:r>
            <a:endParaRPr lang="en-US" sz="3200">
              <a:solidFill>
                <a:srgbClr val="8ABB3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0" y="2562225"/>
            <a:ext cx="369411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Principalul sistem de publicitate al motorului de cautare Google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Reclama apare pe pagina de cautare Google sub forma de </a:t>
            </a:r>
            <a:r>
              <a:rPr lang="en-US" sz="16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“linkuri sponsorizate”</a:t>
            </a:r>
            <a:r>
              <a:rPr lang="en-US" sz="1600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sz="16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iar pe reteaua de continut sub forma de </a:t>
            </a:r>
            <a:r>
              <a:rPr lang="en-US" sz="16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“anunturi Google”.</a:t>
            </a:r>
            <a:r>
              <a:rPr lang="en-US" sz="1600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8" name="Line 15"/>
          <p:cNvSpPr>
            <a:spLocks noChangeShapeType="1"/>
          </p:cNvSpPr>
          <p:nvPr/>
        </p:nvSpPr>
        <p:spPr bwMode="auto">
          <a:xfrm flipH="1" flipV="1">
            <a:off x="2370138" y="2181225"/>
            <a:ext cx="965200" cy="460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  <p:sp>
        <p:nvSpPr>
          <p:cNvPr id="2059" name="Line 16"/>
          <p:cNvSpPr>
            <a:spLocks noChangeShapeType="1"/>
          </p:cNvSpPr>
          <p:nvPr/>
        </p:nvSpPr>
        <p:spPr bwMode="auto">
          <a:xfrm flipH="1">
            <a:off x="4886325" y="3805238"/>
            <a:ext cx="68263" cy="8905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  <p:sp>
        <p:nvSpPr>
          <p:cNvPr id="2060" name="Line 17"/>
          <p:cNvSpPr>
            <a:spLocks noChangeShapeType="1"/>
          </p:cNvSpPr>
          <p:nvPr/>
        </p:nvSpPr>
        <p:spPr bwMode="auto">
          <a:xfrm>
            <a:off x="6716713" y="3133725"/>
            <a:ext cx="504825" cy="4206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  <p:sp>
        <p:nvSpPr>
          <p:cNvPr id="2061" name="Text Box 18"/>
          <p:cNvSpPr txBox="1">
            <a:spLocks noChangeArrowheads="1"/>
          </p:cNvSpPr>
          <p:nvPr/>
        </p:nvSpPr>
        <p:spPr bwMode="auto">
          <a:xfrm>
            <a:off x="6884988" y="4141788"/>
            <a:ext cx="302260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7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Sistemul </a:t>
            </a:r>
            <a:r>
              <a:rPr lang="it-IT" sz="17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Etarget </a:t>
            </a:r>
            <a:r>
              <a:rPr lang="it-IT" sz="17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 posibila aparitia reclamei pe </a:t>
            </a:r>
            <a:r>
              <a:rPr lang="it-IT" sz="17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220 de portaluri romanesti</a:t>
            </a:r>
            <a:r>
              <a:rPr lang="it-IT" sz="17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r>
              <a:rPr lang="en-US" sz="17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pot servi :</a:t>
            </a:r>
          </a:p>
          <a:p>
            <a:r>
              <a:rPr lang="en-US" sz="18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Anunturi text</a:t>
            </a:r>
          </a:p>
          <a:p>
            <a:r>
              <a:rPr lang="en-US" sz="1800" b="1">
                <a:solidFill>
                  <a:srgbClr val="8ABB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Anunturi text + imagine</a:t>
            </a:r>
          </a:p>
        </p:txBody>
      </p:sp>
      <p:sp>
        <p:nvSpPr>
          <p:cNvPr id="2062" name="Text Box 20"/>
          <p:cNvSpPr txBox="1">
            <a:spLocks noChangeArrowheads="1"/>
          </p:cNvSpPr>
          <p:nvPr/>
        </p:nvSpPr>
        <p:spPr bwMode="auto">
          <a:xfrm>
            <a:off x="3443288" y="5948363"/>
            <a:ext cx="3022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700" b="1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Publicitate contextuala</a:t>
            </a:r>
            <a:r>
              <a:rPr lang="it-IT" sz="17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reteaua de site-uri ARBOcontext</a:t>
            </a:r>
            <a:endParaRPr lang="en-US" sz="1700" b="1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63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65547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0538" y="5076825"/>
            <a:ext cx="1562100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65" name="Text Box 18"/>
          <p:cNvSpPr txBox="1">
            <a:spLocks noChangeArrowheads="1"/>
          </p:cNvSpPr>
          <p:nvPr/>
        </p:nvSpPr>
        <p:spPr bwMode="auto">
          <a:xfrm>
            <a:off x="465138" y="5838825"/>
            <a:ext cx="25574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7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Publicitate</a:t>
            </a:r>
            <a:r>
              <a:rPr lang="ro-RO" sz="17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 paginile de profil din reteaua sociala</a:t>
            </a:r>
            <a:r>
              <a:rPr lang="ro-RO" sz="17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Facebook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66" name="Line 16"/>
          <p:cNvSpPr>
            <a:spLocks noChangeShapeType="1"/>
          </p:cNvSpPr>
          <p:nvPr/>
        </p:nvSpPr>
        <p:spPr bwMode="auto">
          <a:xfrm flipH="1">
            <a:off x="3284538" y="3705225"/>
            <a:ext cx="762000" cy="121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lIns="100785" tIns="50393" rIns="100785" bIns="50393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41338" y="504825"/>
            <a:ext cx="9064625" cy="1257300"/>
          </a:xfrm>
        </p:spPr>
        <p:txBody>
          <a:bodyPr/>
          <a:lstStyle/>
          <a:p>
            <a:r>
              <a:rPr lang="ro-RO" sz="3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Promovare PPC prin media locala</a:t>
            </a:r>
            <a:r>
              <a:rPr lang="ro-RO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o-RO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o-RO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ro-RO" smtClean="0"/>
          </a:p>
          <a:p>
            <a:r>
              <a:rPr lang="ro-RO" smtClean="0"/>
              <a:t>ARBOcontext</a:t>
            </a:r>
          </a:p>
          <a:p>
            <a:pPr>
              <a:buFont typeface="Times New Roman" pitchFamily="18" charset="0"/>
              <a:buNone/>
            </a:pPr>
            <a:endParaRPr lang="ro-RO" smtClean="0"/>
          </a:p>
          <a:p>
            <a:pPr>
              <a:buFont typeface="Times New Roman" pitchFamily="18" charset="0"/>
              <a:buNone/>
            </a:pPr>
            <a:endParaRPr lang="ro-RO" smtClean="0"/>
          </a:p>
          <a:p>
            <a:r>
              <a:rPr lang="ro-RO" smtClean="0"/>
              <a:t>Google AdWords</a:t>
            </a:r>
          </a:p>
          <a:p>
            <a:endParaRPr lang="ro-RO" smtClean="0"/>
          </a:p>
          <a:p>
            <a:endParaRPr lang="ro-RO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51138" y="2790825"/>
          <a:ext cx="4373562" cy="1298575"/>
        </p:xfrm>
        <a:graphic>
          <a:graphicData uri="http://schemas.openxmlformats.org/presentationml/2006/ole">
            <p:oleObj spid="_x0000_s3074" name="Bitmap Image" r:id="rId4" imgW="13695238" imgH="4067743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88938" y="200025"/>
            <a:ext cx="9064625" cy="3535363"/>
          </a:xfrm>
        </p:spPr>
        <p:txBody>
          <a:bodyPr/>
          <a:lstStyle/>
          <a:p>
            <a:r>
              <a:rPr lang="ro-RO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Cuvinte subliniate </a:t>
            </a:r>
          </a:p>
          <a:p>
            <a:r>
              <a:rPr lang="ro-RO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Evidentierea cuvintelor cheie din text</a:t>
            </a:r>
          </a:p>
          <a:p>
            <a:r>
              <a:rPr lang="ro-RO" sz="24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mouse over se declanseaza aparitia bubble-ului</a:t>
            </a:r>
          </a:p>
          <a:p>
            <a:endParaRPr lang="ro-RO" sz="2800" smtClean="0">
              <a:solidFill>
                <a:schemeClr val="tx1"/>
              </a:solidFill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617538" y="2181225"/>
            <a:ext cx="6096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5" tIns="50393" rIns="100785" bIns="50393">
            <a:spAutoFit/>
          </a:bodyPr>
          <a:lstStyle/>
          <a:p>
            <a:pPr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¥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Ideal pentru generarea de trafic</a:t>
            </a:r>
            <a:r>
              <a:rPr lang="ro-RO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/brand awarness/comunicare</a:t>
            </a:r>
            <a:endParaRPr lang="en-GB" sz="24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¥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 pot servi bannere:</a:t>
            </a:r>
          </a:p>
          <a:p>
            <a:pPr lvl="1"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Ü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text</a:t>
            </a:r>
          </a:p>
          <a:p>
            <a:pPr lvl="1"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Ü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imagine</a:t>
            </a:r>
          </a:p>
          <a:p>
            <a:pPr lvl="1"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Ü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text+imagine</a:t>
            </a:r>
          </a:p>
          <a:p>
            <a:pPr lvl="1"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Ü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flash</a:t>
            </a:r>
            <a:endParaRPr lang="ro-RO" sz="24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Ü"/>
            </a:pPr>
            <a:r>
              <a:rPr lang="en-GB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video  </a:t>
            </a:r>
            <a:endParaRPr lang="ro-RO" sz="24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20000"/>
              </a:spcBef>
              <a:buClr>
                <a:srgbClr val="77B224"/>
              </a:buClr>
              <a:buFont typeface="Wingdings" pitchFamily="2" charset="2"/>
              <a:buChar char="Ü"/>
            </a:pPr>
            <a:r>
              <a:rPr lang="ro-RO" sz="24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VIP</a:t>
            </a:r>
            <a:endParaRPr lang="en-GB" sz="240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636713"/>
            <a:ext cx="4759325" cy="45069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Bubble text: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Textul reclamei poate sa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contina pana la 100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caractere.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endParaRPr lang="en-US" sz="2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Bubble cu text si imagine 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pot incarca imagini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tip PNG,GIF, JPG de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 30 kB.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</a:pPr>
            <a:endParaRPr lang="en-US" sz="2200" smtClean="0">
              <a:latin typeface="Frutiger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513" y="1319213"/>
            <a:ext cx="468153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838700" y="4416425"/>
          <a:ext cx="5237163" cy="1955800"/>
        </p:xfrm>
        <a:graphic>
          <a:graphicData uri="http://schemas.openxmlformats.org/presentationml/2006/ole">
            <p:oleObj spid="_x0000_s4098" name="Bitmap Image" r:id="rId5" imgW="3828571" imgH="142894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2105025"/>
            <a:ext cx="4410075" cy="4221163"/>
          </a:xfrm>
        </p:spPr>
        <p:txBody>
          <a:bodyPr/>
          <a:lstStyle/>
          <a:p>
            <a:pPr marL="0" indent="0" eaLnBrk="1" hangingPunct="1">
              <a:buFont typeface="Times New Roman" pitchFamily="18" charset="0"/>
              <a:buNone/>
            </a:pPr>
            <a:r>
              <a:rPr lang="en-US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Bubble flash:</a:t>
            </a:r>
          </a:p>
          <a:p>
            <a:pPr marL="0" indent="0" eaLnBrk="1" hangingPunct="1">
              <a:buFont typeface="Times New Roman" pitchFamily="18" charset="0"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Dimensiunea fişierului de tip  SWF este max. 250x250 pixeli si max. 150 kB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197475" y="1874838"/>
          <a:ext cx="4676775" cy="4652962"/>
        </p:xfrm>
        <a:graphic>
          <a:graphicData uri="http://schemas.openxmlformats.org/presentationml/2006/ole">
            <p:oleObj spid="_x0000_s5122" name="Bitmap Image" r:id="rId4" imgW="3180952" imgH="316190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5313" y="2112963"/>
            <a:ext cx="4406900" cy="3813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Bubble video</a:t>
            </a:r>
          </a:p>
          <a:p>
            <a:pPr eaLnBrk="1" hangingPunct="1">
              <a:buFontTx/>
              <a:buNone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Este format din: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 catre website-ul tinta;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Titlu bubble;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Textul reclamei;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 tinta afisat in bubble;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Video(de tip FLV, max 1024 kB).</a:t>
            </a:r>
          </a:p>
          <a:p>
            <a:pPr eaLnBrk="1" hangingPunct="1"/>
            <a:endParaRPr lang="en-US" sz="2000" smtClean="0">
              <a:latin typeface="Frutiger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341938" y="1800225"/>
          <a:ext cx="4479925" cy="4765675"/>
        </p:xfrm>
        <a:graphic>
          <a:graphicData uri="http://schemas.openxmlformats.org/presentationml/2006/ole">
            <p:oleObj spid="_x0000_s6146" name="Bitmap Image" r:id="rId4" imgW="3010320" imgH="320000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2808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0">
          <a:lnSpc>
            <a:spcPct val="93000"/>
          </a:lnSpc>
          <a:spcBef>
            <a:spcPct val="0"/>
          </a:spcBef>
          <a:spcAft>
            <a:spcPts val="1425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-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2808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0">
          <a:lnSpc>
            <a:spcPct val="93000"/>
          </a:lnSpc>
          <a:spcBef>
            <a:spcPct val="0"/>
          </a:spcBef>
          <a:spcAft>
            <a:spcPts val="1425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-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34918</TotalTime>
  <Words>398</Words>
  <Application>Microsoft Office PowerPoint</Application>
  <PresentationFormat>Custom</PresentationFormat>
  <Paragraphs>111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Helvetica-Narrow</vt:lpstr>
      <vt:lpstr>Times New Roman</vt:lpstr>
      <vt:lpstr>Arial</vt:lpstr>
      <vt:lpstr>Helvetica 55 Roman</vt:lpstr>
      <vt:lpstr>Verdana</vt:lpstr>
      <vt:lpstr>Wingdings</vt:lpstr>
      <vt:lpstr>Frutiger</vt:lpstr>
      <vt:lpstr>Default Design</vt:lpstr>
      <vt:lpstr>Bitmap Image</vt:lpstr>
      <vt:lpstr>Microsoft Office Excel Chart</vt:lpstr>
      <vt:lpstr>Slide 1</vt:lpstr>
      <vt:lpstr>Slide 2</vt:lpstr>
      <vt:lpstr>Slide 3</vt:lpstr>
      <vt:lpstr>Promovare PPC prin media locala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Google AdWords (search) </vt:lpstr>
      <vt:lpstr>Google AdWords (Content Network-AdSense)</vt:lpstr>
      <vt:lpstr>De ce si pentru ce Google AdWords? </vt:lpstr>
      <vt:lpstr>Efectele comunicarii pe Google </vt:lpstr>
      <vt:lpstr>Concluzie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 Angheloiu</dc:creator>
  <cp:lastModifiedBy>Olivian BREDA</cp:lastModifiedBy>
  <cp:revision>50</cp:revision>
  <cp:lastPrinted>1601-01-01T00:00:00Z</cp:lastPrinted>
  <dcterms:created xsi:type="dcterms:W3CDTF">2009-11-09T15:52:16Z</dcterms:created>
  <dcterms:modified xsi:type="dcterms:W3CDTF">2010-05-15T16:47:41Z</dcterms:modified>
</cp:coreProperties>
</file>