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90" d="100"/>
          <a:sy n="90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23814" y="1570891"/>
            <a:ext cx="233680" cy="23368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85875" y="1493838"/>
            <a:ext cx="71438" cy="7143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91733" y="399887"/>
            <a:ext cx="8229600" cy="163576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91733" y="2055627"/>
            <a:ext cx="8229600" cy="1947333"/>
          </a:xfrm>
        </p:spPr>
        <p:txBody>
          <a:bodyPr tIns="0"/>
          <a:lstStyle>
            <a:lvl1pPr marL="30480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0C1884-2F23-418D-9E6D-972E1AA22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C687-DF68-48C2-AE0C-B34FBF21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05155"/>
            <a:ext cx="2032000" cy="6501694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305156"/>
            <a:ext cx="6180667" cy="6501694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BC593-1E4D-438B-B34A-B851D9FF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C9A74-63B2-4513-BBCF-A4FD8914A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6825" y="0"/>
            <a:ext cx="7620000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540000" y="0"/>
            <a:ext cx="84138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13690" y="3127396"/>
            <a:ext cx="233680" cy="23368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74938" y="3051175"/>
            <a:ext cx="71437" cy="7143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880" y="2889250"/>
            <a:ext cx="7112000" cy="2540000"/>
          </a:xfrm>
        </p:spPr>
        <p:txBody>
          <a:bodyPr anchor="t"/>
          <a:lstStyle>
            <a:lvl1pPr algn="l">
              <a:lnSpc>
                <a:spcPts val="5000"/>
              </a:lnSpc>
              <a:buNone/>
              <a:defRPr sz="44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4880" y="1185333"/>
            <a:ext cx="7112000" cy="1677458"/>
          </a:xfrm>
        </p:spPr>
        <p:txBody>
          <a:bodyPr anchor="b"/>
          <a:lstStyle>
            <a:lvl1pPr marL="20320" indent="0">
              <a:lnSpc>
                <a:spcPts val="2556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9D86E-21E1-4BA7-A155-F9978BB6B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120" y="304800"/>
            <a:ext cx="8331200" cy="1270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5120" y="1693333"/>
            <a:ext cx="4064000" cy="5181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2320" y="1693333"/>
            <a:ext cx="4064000" cy="5181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2D52-A331-4638-91EF-0A481EB79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733707"/>
            <a:ext cx="9144000" cy="1270000"/>
          </a:xfrm>
        </p:spPr>
        <p:txBody>
          <a:bodyPr/>
          <a:lstStyle>
            <a:lvl1pPr algn="ctr">
              <a:defRPr sz="50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4753"/>
            <a:ext cx="4470400" cy="7112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119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81600" y="364753"/>
            <a:ext cx="4470400" cy="7112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119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1077040"/>
            <a:ext cx="4470400" cy="4572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6876" indent="-304797">
              <a:lnSpc>
                <a:spcPct val="100000"/>
              </a:lnSpc>
              <a:spcBef>
                <a:spcPts val="778"/>
              </a:spcBef>
              <a:defRPr sz="2700"/>
            </a:lvl1pPr>
            <a:lvl2pPr>
              <a:lnSpc>
                <a:spcPct val="100000"/>
              </a:lnSpc>
              <a:spcBef>
                <a:spcPts val="778"/>
              </a:spcBef>
              <a:defRPr sz="2200"/>
            </a:lvl2pPr>
            <a:lvl3pPr>
              <a:lnSpc>
                <a:spcPct val="100000"/>
              </a:lnSpc>
              <a:spcBef>
                <a:spcPts val="778"/>
              </a:spcBef>
              <a:defRPr sz="2000"/>
            </a:lvl3pPr>
            <a:lvl4pPr>
              <a:lnSpc>
                <a:spcPct val="100000"/>
              </a:lnSpc>
              <a:spcBef>
                <a:spcPts val="778"/>
              </a:spcBef>
              <a:defRPr sz="1800"/>
            </a:lvl4pPr>
            <a:lvl5pPr>
              <a:lnSpc>
                <a:spcPct val="100000"/>
              </a:lnSpc>
              <a:spcBef>
                <a:spcPts val="778"/>
              </a:spcBef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1077040"/>
            <a:ext cx="4470400" cy="4572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6876" indent="-304797">
              <a:lnSpc>
                <a:spcPct val="100000"/>
              </a:lnSpc>
              <a:spcBef>
                <a:spcPts val="778"/>
              </a:spcBef>
              <a:defRPr sz="2700"/>
            </a:lvl1pPr>
            <a:lvl2pPr>
              <a:lnSpc>
                <a:spcPct val="100000"/>
              </a:lnSpc>
              <a:spcBef>
                <a:spcPts val="778"/>
              </a:spcBef>
              <a:defRPr sz="2200"/>
            </a:lvl2pPr>
            <a:lvl3pPr>
              <a:lnSpc>
                <a:spcPct val="100000"/>
              </a:lnSpc>
              <a:spcBef>
                <a:spcPts val="778"/>
              </a:spcBef>
              <a:defRPr sz="2000"/>
            </a:lvl3pPr>
            <a:lvl4pPr>
              <a:lnSpc>
                <a:spcPct val="100000"/>
              </a:lnSpc>
              <a:spcBef>
                <a:spcPts val="778"/>
              </a:spcBef>
              <a:defRPr sz="1800"/>
            </a:lvl4pPr>
            <a:lvl5pPr>
              <a:lnSpc>
                <a:spcPct val="100000"/>
              </a:lnSpc>
              <a:spcBef>
                <a:spcPts val="778"/>
              </a:spcBef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70EDB-BB56-48D0-B59F-FDD5B10AD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120" y="304800"/>
            <a:ext cx="8331200" cy="1270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561F4-A87A-49A1-AAC5-D6E595CFD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7125" y="0"/>
            <a:ext cx="9032875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127125" y="0"/>
            <a:ext cx="82550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4CDA39-EA6F-47D1-9970-E27D9FC58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0864"/>
            <a:ext cx="4233333" cy="1291167"/>
          </a:xfrm>
          <a:ln>
            <a:noFill/>
          </a:ln>
        </p:spPr>
        <p:txBody>
          <a:bodyPr anchor="b"/>
          <a:lstStyle>
            <a:lvl1pPr algn="l">
              <a:lnSpc>
                <a:spcPts val="2222"/>
              </a:lnSpc>
              <a:buNone/>
              <a:defRPr sz="24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563293"/>
            <a:ext cx="4233333" cy="776111"/>
          </a:xfrm>
        </p:spPr>
        <p:txBody>
          <a:bodyPr/>
          <a:lstStyle>
            <a:lvl1pPr marL="50799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8000" y="2370667"/>
            <a:ext cx="9059333" cy="443618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D7BFE6-B5EC-4EE9-BCD7-F924777B7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6667" y="1185333"/>
            <a:ext cx="5080000" cy="508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1599" tIns="304797" rIns="101599" bIns="50799">
            <a:normAutofit/>
          </a:bodyPr>
          <a:lstStyle>
            <a:extLst/>
          </a:lstStyle>
          <a:p>
            <a:pPr indent="-314957">
              <a:lnSpc>
                <a:spcPts val="3333"/>
              </a:lnSpc>
              <a:spcBef>
                <a:spcPts val="667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6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441325" y="1060450"/>
            <a:ext cx="762000" cy="2270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559425" y="1041400"/>
            <a:ext cx="722313" cy="2270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996" y="1185334"/>
            <a:ext cx="3048000" cy="2201333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1333" y="1270004"/>
            <a:ext cx="4910667" cy="3905034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304797">
            <a:normAutofit/>
          </a:bodyPr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3" y="5334000"/>
            <a:ext cx="4910667" cy="846667"/>
          </a:xfrm>
        </p:spPr>
        <p:txBody>
          <a:bodyPr anchor="ctr"/>
          <a:lstStyle>
            <a:lvl1pPr marL="0" indent="0" algn="l">
              <a:lnSpc>
                <a:spcPts val="1778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17005E-016B-48C8-8E59-DCACBE71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06463" y="-906463"/>
            <a:ext cx="1820863" cy="182086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7325" y="23813"/>
            <a:ext cx="1892300" cy="1890712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3201" y="1172308"/>
            <a:ext cx="1250797" cy="122513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5538" y="0"/>
            <a:ext cx="9034462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95438" y="304800"/>
            <a:ext cx="8331200" cy="1270000"/>
          </a:xfrm>
          <a:prstGeom prst="rect">
            <a:avLst/>
          </a:prstGeom>
        </p:spPr>
        <p:txBody>
          <a:bodyPr lIns="101599" tIns="50799" rIns="101599" bIns="50799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95438" y="1608138"/>
            <a:ext cx="8331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79863" y="7005638"/>
            <a:ext cx="2370137" cy="530225"/>
          </a:xfrm>
          <a:prstGeom prst="rect">
            <a:avLst/>
          </a:prstGeom>
        </p:spPr>
        <p:txBody>
          <a:bodyPr lIns="101599" tIns="50799" rIns="101599" bIns="50799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350000" y="7005638"/>
            <a:ext cx="3217863" cy="530225"/>
          </a:xfrm>
          <a:prstGeom prst="rect">
            <a:avLst/>
          </a:prstGeom>
        </p:spPr>
        <p:txBody>
          <a:bodyPr lIns="101599" tIns="50799" rIns="101599" bIns="50799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571038" y="7005638"/>
            <a:ext cx="508000" cy="530225"/>
          </a:xfrm>
          <a:prstGeom prst="rect">
            <a:avLst/>
          </a:prstGeom>
        </p:spPr>
        <p:txBody>
          <a:bodyPr lIns="101599" tIns="50799" rIns="101599" bIns="50799" anchor="b"/>
          <a:lstStyle>
            <a:lvl1pPr algn="ctr" eaLnBrk="1" latinLnBrk="0" hangingPunct="1">
              <a:defRPr kumimoji="0" sz="13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84DC1EC-8EEB-4075-8AE8-A4AC6DEB2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127125" y="0"/>
            <a:ext cx="82550" cy="7620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8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572314"/>
          </a:solidFill>
          <a:latin typeface="Gill Sans MT"/>
        </a:defRPr>
      </a:lvl9pPr>
      <a:extLst/>
    </p:titleStyle>
    <p:bodyStyle>
      <a:lvl1pPr marL="404813" indent="-314325" algn="l" rtl="0" fontAlgn="base">
        <a:spcBef>
          <a:spcPts val="663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63525" algn="l" rtl="0" fontAlgn="base">
        <a:spcBef>
          <a:spcPts val="613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84250" indent="-25241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613" indent="-19208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1450" indent="-20161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83" indent="-20319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0061" indent="-2031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579" indent="-2031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7256" indent="-2031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scrieri@semro.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63600" y="3054350"/>
            <a:ext cx="8448675" cy="1436688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Asociatia SEMRo 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r>
              <a:rPr lang="en-US">
                <a:solidFill>
                  <a:srgbClr val="000000"/>
                </a:solidFill>
                <a:latin typeface="Arial" pitchFamily="34" charset="0"/>
              </a:rPr>
              <a:t>in avanpremiera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rIns="0" bIns="0"/>
          <a:lstStyle/>
          <a:p>
            <a:pPr marL="30163">
              <a:lnSpc>
                <a:spcPct val="95000"/>
              </a:lnSpc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-prezentare si obiective-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71050" cy="1863725"/>
          </a:xfrm>
        </p:spPr>
        <p:txBody>
          <a:bodyPr lIns="0" tIns="0" rIns="0" bIns="0" anchor="t">
            <a:normAutofit fontScale="90000"/>
          </a:bodyPr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3 motive pentru care sa aplici la statutul de membru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endParaRPr lang="en-US" sz="43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244475" y="1828800"/>
            <a:ext cx="9671050" cy="54895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dezvoltare profesionala pentru cei care aspira la a deveni un bun profesionist in SEM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evenimente de educare si networking cu specialisti locali si internationali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mai multi clienti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Esti interesat sa faci parte din asociatie?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mail: </a:t>
            </a:r>
            <a:r>
              <a:rPr lang="en-US" sz="2700" u="sng" smtClean="0">
                <a:solidFill>
                  <a:srgbClr val="0000FF"/>
                </a:solidFill>
                <a:latin typeface="Arial" pitchFamily="34" charset="0"/>
                <a:hlinkClick r:id="rId2"/>
              </a:rPr>
              <a:t>inscrieri@semro.ro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Multumesc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Marius Lazarescu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Asociatia SEMRo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4 intrebari importante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Cati dintre voi ati gestionat campanii tip SEO, Google AdWords sau folosind alte instrumente PPC? 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Cati ati facut asta pentru proiecte proprii?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Dar pentru clienti?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Cine are o certificare de marketing online, respectiv de marketing in motoare de cautare?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SEMPO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5191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SEMPDX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5625"/>
            <a:ext cx="9664700" cy="547846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 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 smtClean="0">
              <a:solidFill>
                <a:srgbClr val="000000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 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Our mission is to inform and educate businesses on the benefits of SEM to bottom line revenue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1219200"/>
            <a:ext cx="60642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SEMPDX - ce trebuie retinut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5625"/>
            <a:ext cx="9664700" cy="547846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Membership benefits: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education and awareness programs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knowledge sharing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professional development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networking events for SEM professionals and the business community.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Business Community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Join today and learn how a strategic search engine marketing campaign can not only increase sales but also significantly increase your company’s profit margins.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2 intrebari de la intalnirile de vanzari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Care sunt cele mai frecvente obiectii din partea clientilor atunci cand se prezinta o oferta de campanie SEM?</a:t>
            </a:r>
            <a:endParaRPr 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Dar cele mai frecvente cuvinte de apreciere?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BVDW-SEM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6202363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BVDW-SEM - ce e de retinut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se accepta numai profesionistii cu vechime dovedita de 3 ani si venituri lunare de minim 1k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abonament anual este de 4k 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asociatia verifica si certifica faptul ca membrii "obey Google guidelines"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au un site dedicat de informare si prezentare a membrilor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competitie anuala pentru: best performer, best usage of SEM, agency of the year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certifica membrii ca buni profesionisti, au un badge care e purtat cu mandrie de membri</a:t>
            </a:r>
            <a:endParaRPr lang="en-US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au o echipa de conducere formata din 3 oameni, alesi dintre membri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71050" cy="1282700"/>
          </a:xfrm>
        </p:spPr>
        <p:txBody>
          <a:bodyPr lIns="0" tIns="0" rIns="0" bIns="0" anchor="t"/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3 lucruri importante despre asociatia SEMRo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244475" y="1828800"/>
            <a:ext cx="9671050" cy="54895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va reprezenta un "hub" specializat pentru resurse de SEM la nivel national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va oferi credibilitate si un grad suplimentar de certificare profesionala freelancerilor si companiilor specializate din Romania </a:t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- se accepta membri atat freelanceri cat si companii ce au un interes in strategiile si tacticile locale de SEM si SEO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615</TotalTime>
  <Words>208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Gill Sans MT</vt:lpstr>
      <vt:lpstr>Wingdings 2</vt:lpstr>
      <vt:lpstr>Verdana</vt:lpstr>
      <vt:lpstr>Calibri</vt:lpstr>
      <vt:lpstr>Solstice</vt:lpstr>
      <vt:lpstr>Asociatia SEMRo  in avanpremiera</vt:lpstr>
      <vt:lpstr>4 intrebari importante</vt:lpstr>
      <vt:lpstr>SEMPO</vt:lpstr>
      <vt:lpstr>SEMPDX</vt:lpstr>
      <vt:lpstr>SEMPDX - ce trebuie retinut</vt:lpstr>
      <vt:lpstr>2 intrebari de la intalnirile de vanzari</vt:lpstr>
      <vt:lpstr>BVDW-SEM</vt:lpstr>
      <vt:lpstr>BVDW-SEM - ce e de retinut</vt:lpstr>
      <vt:lpstr>3 lucruri importante despre asociatia SEMRo</vt:lpstr>
      <vt:lpstr>3 motive pentru care sa aplici la statutul de membru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Olivian BREDA</cp:lastModifiedBy>
  <cp:revision>2</cp:revision>
  <dcterms:created xsi:type="dcterms:W3CDTF">2004-05-06T09:28:21Z</dcterms:created>
  <dcterms:modified xsi:type="dcterms:W3CDTF">2010-05-15T16:48:45Z</dcterms:modified>
</cp:coreProperties>
</file>