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325" r:id="rId2"/>
    <p:sldId id="265" r:id="rId3"/>
    <p:sldId id="328" r:id="rId4"/>
    <p:sldId id="329" r:id="rId5"/>
    <p:sldId id="330" r:id="rId6"/>
    <p:sldId id="331" r:id="rId7"/>
    <p:sldId id="326" r:id="rId8"/>
    <p:sldId id="327" r:id="rId9"/>
  </p:sldIdLst>
  <p:sldSz cx="9144000" cy="6858000" type="screen4x3"/>
  <p:notesSz cx="7099300" cy="10234613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6699"/>
    <a:srgbClr val="0A0AA6"/>
    <a:srgbClr val="284D89"/>
    <a:srgbClr val="EA0000"/>
    <a:srgbClr val="08087E"/>
  </p:clrMru>
</p:presentationPr>
</file>

<file path=ppt/tableStyles.xml><?xml version="1.0" encoding="utf-8"?>
<a:tblStyleLst xmlns:a="http://schemas.openxmlformats.org/drawingml/2006/main" def="{5C22544A-7EE6-4342-B048-85BDC9FD1C3A}">
  <a:tblStyle styleId="{BC89EF96-8CEA-46FF-86C4-4CE0E7609802}" styleName="Style léger 3 - Accentuation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Style moyen 4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85" autoAdjust="0"/>
  </p:normalViewPr>
  <p:slideViewPr>
    <p:cSldViewPr>
      <p:cViewPr>
        <p:scale>
          <a:sx n="100" d="100"/>
          <a:sy n="100" d="100"/>
        </p:scale>
        <p:origin x="-1968" y="-3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lIns="95788" tIns="47894" rIns="95788" bIns="4789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2763"/>
          </a:xfrm>
          <a:prstGeom prst="rect">
            <a:avLst/>
          </a:prstGeom>
        </p:spPr>
        <p:txBody>
          <a:bodyPr vert="horz" lIns="95788" tIns="47894" rIns="95788" bIns="4789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CC09ADA9-FD75-40DD-8B28-8F1930B75F9E}" type="datetimeFigureOut">
              <a:rPr lang="fr-FR"/>
              <a:pPr>
                <a:defRPr/>
              </a:pPr>
              <a:t>15/11/2010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766763"/>
            <a:ext cx="5118100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788" tIns="47894" rIns="95788" bIns="47894" rtlCol="0" anchor="ctr"/>
          <a:lstStyle/>
          <a:p>
            <a:pPr lvl="0"/>
            <a:endParaRPr lang="fr-FR" noProof="0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6925"/>
          </a:xfrm>
          <a:prstGeom prst="rect">
            <a:avLst/>
          </a:prstGeom>
        </p:spPr>
        <p:txBody>
          <a:bodyPr vert="horz" lIns="95788" tIns="47894" rIns="95788" bIns="47894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0263"/>
            <a:ext cx="3076575" cy="512762"/>
          </a:xfrm>
          <a:prstGeom prst="rect">
            <a:avLst/>
          </a:prstGeom>
        </p:spPr>
        <p:txBody>
          <a:bodyPr vert="horz" lIns="95788" tIns="47894" rIns="95788" bIns="4789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1138" y="9720263"/>
            <a:ext cx="3076575" cy="512762"/>
          </a:xfrm>
          <a:prstGeom prst="rect">
            <a:avLst/>
          </a:prstGeom>
        </p:spPr>
        <p:txBody>
          <a:bodyPr vert="horz" lIns="95788" tIns="47894" rIns="95788" bIns="4789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E56B16D2-51D6-4F72-B6EE-601B012AEF01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3D67E38-39A5-40A3-9EA4-07BFE5D8721F}" type="slidenum">
              <a:rPr lang="fr-FR" smtClean="0"/>
              <a:pPr>
                <a:defRPr/>
              </a:pPr>
              <a:t>1</a:t>
            </a:fld>
            <a:endParaRPr lang="fr-F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40F68EA-2703-41DF-9D2E-C419590C63CA}" type="slidenum">
              <a:rPr lang="fr-FR" smtClean="0"/>
              <a:pPr>
                <a:defRPr/>
              </a:pPr>
              <a:t>2</a:t>
            </a:fld>
            <a:endParaRPr lang="fr-FR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CBA54D1-BEF4-482B-860E-E7DCD773D78B}" type="slidenum">
              <a:rPr lang="fr-FR" smtClean="0"/>
              <a:pPr>
                <a:defRPr/>
              </a:pPr>
              <a:t>3</a:t>
            </a:fld>
            <a:endParaRPr lang="fr-FR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17D658F-986A-480A-9416-DD07626A3CAC}" type="slidenum">
              <a:rPr lang="fr-FR" smtClean="0"/>
              <a:pPr>
                <a:defRPr/>
              </a:pPr>
              <a:t>4</a:t>
            </a:fld>
            <a:endParaRPr lang="fr-FR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1E2570A-3C40-4A2A-858C-60A6622F5722}" type="slidenum">
              <a:rPr lang="fr-FR" smtClean="0"/>
              <a:pPr>
                <a:defRPr/>
              </a:pPr>
              <a:t>5</a:t>
            </a:fld>
            <a:endParaRPr lang="fr-FR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72B5032-5861-4C25-9907-035217BA9701}" type="slidenum">
              <a:rPr lang="fr-FR" smtClean="0"/>
              <a:pPr>
                <a:defRPr/>
              </a:pPr>
              <a:t>6</a:t>
            </a:fld>
            <a:endParaRPr lang="fr-FR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CA8CA45-EF3B-4BD1-BDB6-0EBF42AD3690}" type="slidenum">
              <a:rPr lang="fr-FR" smtClean="0"/>
              <a:pPr>
                <a:defRPr/>
              </a:pPr>
              <a:t>7</a:t>
            </a:fld>
            <a:endParaRPr lang="fr-FR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FBE0A1B-1C30-489A-AF32-3EA88A715764}" type="slidenum">
              <a:rPr lang="fr-FR" smtClean="0"/>
              <a:pPr>
                <a:defRPr/>
              </a:pPr>
              <a:t>8</a:t>
            </a:fld>
            <a:endParaRPr lang="fr-F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60FDA0-5077-4106-8BE7-171F07243D38}" type="datetimeFigureOut">
              <a:rPr lang="fr-FR"/>
              <a:pPr>
                <a:defRPr/>
              </a:pPr>
              <a:t>15/11/2010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C4371-E019-4CF2-9587-EA96674848E8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2B9C81-45DA-4B9D-8EE2-24E5E84BBB7A}" type="datetimeFigureOut">
              <a:rPr lang="fr-FR"/>
              <a:pPr>
                <a:defRPr/>
              </a:pPr>
              <a:t>15/11/2010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088674-1267-45A4-9B8B-CC433C1D3F40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4890EB-394E-493B-A1FC-9B9070D10C6E}" type="datetimeFigureOut">
              <a:rPr lang="fr-FR"/>
              <a:pPr>
                <a:defRPr/>
              </a:pPr>
              <a:t>15/11/2010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B29D3A-A517-45D8-8397-4F25E05F584C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FB20BA-93E8-4CF1-96CF-9B8498B628FA}" type="datetimeFigureOut">
              <a:rPr lang="fr-FR"/>
              <a:pPr>
                <a:defRPr/>
              </a:pPr>
              <a:t>15/11/2010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0C8832-929D-407F-8B38-828385648790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C7EEAC-83F5-40F7-8DEB-975B694D4021}" type="datetimeFigureOut">
              <a:rPr lang="fr-FR"/>
              <a:pPr>
                <a:defRPr/>
              </a:pPr>
              <a:t>15/11/2010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0CE37E-E6FE-4C73-8B5B-767F5DEA58BC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9E8B23-E8A8-4DC8-926C-C98A79DC327C}" type="datetimeFigureOut">
              <a:rPr lang="fr-FR"/>
              <a:pPr>
                <a:defRPr/>
              </a:pPr>
              <a:t>15/11/2010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01C4DD-BF46-4D40-87EC-5EA3916D6828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B6BDC8-8D47-4EEE-A037-464FA87FD2A7}" type="datetimeFigureOut">
              <a:rPr lang="fr-FR"/>
              <a:pPr>
                <a:defRPr/>
              </a:pPr>
              <a:t>15/11/2010</a:t>
            </a:fld>
            <a:endParaRPr lang="fr-FR" dirty="0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DF7686-CF21-4E97-AE75-0A4C689C4F05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E2B4E0-6029-4EDF-8BAC-EB5375C56DDB}" type="datetimeFigureOut">
              <a:rPr lang="fr-FR"/>
              <a:pPr>
                <a:defRPr/>
              </a:pPr>
              <a:t>15/11/2010</a:t>
            </a:fld>
            <a:endParaRPr lang="fr-FR" dirty="0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44EF8E-B293-40DC-9FDE-A4A886A8763E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69794D-FBCA-4AE2-8C9F-BC8445DF579B}" type="datetimeFigureOut">
              <a:rPr lang="fr-FR"/>
              <a:pPr>
                <a:defRPr/>
              </a:pPr>
              <a:t>15/11/2010</a:t>
            </a:fld>
            <a:endParaRPr lang="fr-FR" dirty="0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C4E792-39CC-47CF-908C-FEBFD7EB8DAF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665731-BA53-4A9C-B103-2E906B7C3A36}" type="datetimeFigureOut">
              <a:rPr lang="fr-FR"/>
              <a:pPr>
                <a:defRPr/>
              </a:pPr>
              <a:t>15/11/2010</a:t>
            </a:fld>
            <a:endParaRPr lang="fr-FR" dirty="0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4F472C-D8B3-4666-B6A6-337BDED475CE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D972F-1384-440B-AFB1-16562576A439}" type="datetimeFigureOut">
              <a:rPr lang="fr-FR"/>
              <a:pPr>
                <a:defRPr/>
              </a:pPr>
              <a:t>15/11/2010</a:t>
            </a:fld>
            <a:endParaRPr lang="fr-FR" dirty="0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223653-C914-46C5-9148-7D11AE598439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D03995-3411-4573-A992-6BAD060E5619}" type="datetimeFigureOut">
              <a:rPr lang="fr-FR"/>
              <a:pPr>
                <a:defRPr/>
              </a:pPr>
              <a:t>15/11/2010</a:t>
            </a:fld>
            <a:endParaRPr lang="fr-FR" dirty="0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E3CEB8-682C-44A4-8AF1-08BB86842A65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C932595-B87C-4EBE-9884-F78545E636A0}" type="datetimeFigureOut">
              <a:rPr lang="fr-FR"/>
              <a:pPr>
                <a:defRPr/>
              </a:pPr>
              <a:t>15/11/2010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B8EBBB4-31A7-4F73-BF6A-CFA41F506EE6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Connecteur droit 1"/>
          <p:cNvCxnSpPr/>
          <p:nvPr/>
        </p:nvCxnSpPr>
        <p:spPr>
          <a:xfrm rot="10800000">
            <a:off x="0" y="2133600"/>
            <a:ext cx="8643938" cy="1588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Connecteur droit 4"/>
          <p:cNvCxnSpPr/>
          <p:nvPr/>
        </p:nvCxnSpPr>
        <p:spPr>
          <a:xfrm rot="10800000">
            <a:off x="0" y="3213100"/>
            <a:ext cx="8643938" cy="1588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2" name="Rectangle 3"/>
          <p:cNvSpPr txBox="1">
            <a:spLocks noChangeArrowheads="1"/>
          </p:cNvSpPr>
          <p:nvPr/>
        </p:nvSpPr>
        <p:spPr bwMode="auto">
          <a:xfrm>
            <a:off x="395288" y="2349500"/>
            <a:ext cx="8229600" cy="1252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fr-FR" sz="2800" b="1" i="1">
                <a:solidFill>
                  <a:srgbClr val="284D89"/>
                </a:solidFill>
                <a:latin typeface="Calibri" pitchFamily="34" charset="0"/>
              </a:rPr>
              <a:t>« Vreau sa apar peste rezultatele PPC »</a:t>
            </a:r>
          </a:p>
          <a:p>
            <a:pPr marL="342900" indent="-342900" eaLnBrk="0" hangingPunct="0">
              <a:spcBef>
                <a:spcPct val="20000"/>
              </a:spcBef>
            </a:pPr>
            <a:r>
              <a:rPr lang="fr-FR" sz="1600" b="1" i="1">
                <a:solidFill>
                  <a:srgbClr val="284D89"/>
                </a:solidFill>
                <a:latin typeface="Calibri" pitchFamily="34" charset="0"/>
              </a:rPr>
              <a:t>- Lucrurile incredibile pe care le cer clientii </a:t>
            </a:r>
          </a:p>
        </p:txBody>
      </p:sp>
      <p:sp>
        <p:nvSpPr>
          <p:cNvPr id="2053" name="Rectangle 3"/>
          <p:cNvSpPr txBox="1">
            <a:spLocks noChangeArrowheads="1"/>
          </p:cNvSpPr>
          <p:nvPr/>
        </p:nvSpPr>
        <p:spPr bwMode="auto">
          <a:xfrm>
            <a:off x="5292725" y="3860800"/>
            <a:ext cx="28813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fr-FR" sz="1200" i="1">
                <a:solidFill>
                  <a:srgbClr val="284D89"/>
                </a:solidFill>
                <a:latin typeface="Calibri" pitchFamily="34" charset="0"/>
              </a:rPr>
              <a:t>Florin Sp</a:t>
            </a:r>
            <a:r>
              <a:rPr lang="vi-VN" sz="1200" i="1">
                <a:solidFill>
                  <a:srgbClr val="284D89"/>
                </a:solidFill>
                <a:latin typeface="Calibri" pitchFamily="34" charset="0"/>
              </a:rPr>
              <a:t>ă</a:t>
            </a:r>
            <a:r>
              <a:rPr lang="fr-FR" sz="1200" i="1">
                <a:solidFill>
                  <a:srgbClr val="284D89"/>
                </a:solidFill>
                <a:latin typeface="Calibri" pitchFamily="34" charset="0"/>
              </a:rPr>
              <a:t>taru - ISEOM Marketing Manager</a:t>
            </a:r>
          </a:p>
        </p:txBody>
      </p:sp>
      <p:pic>
        <p:nvPicPr>
          <p:cNvPr id="2054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6100" y="5949950"/>
            <a:ext cx="720725" cy="388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>
          <a:xfrm>
            <a:off x="500063" y="-142875"/>
            <a:ext cx="8786812" cy="1143000"/>
          </a:xfrm>
        </p:spPr>
        <p:txBody>
          <a:bodyPr/>
          <a:lstStyle/>
          <a:p>
            <a:pPr algn="l" eaLnBrk="1" hangingPunct="1"/>
            <a:r>
              <a:rPr lang="en-US" sz="2500" b="1" smtClean="0">
                <a:solidFill>
                  <a:srgbClr val="284D89"/>
                </a:solidFill>
              </a:rPr>
              <a:t>1. Clientul de tip Dilbert</a:t>
            </a:r>
          </a:p>
        </p:txBody>
      </p:sp>
      <p:cxnSp>
        <p:nvCxnSpPr>
          <p:cNvPr id="13" name="Connecteur droit 12"/>
          <p:cNvCxnSpPr/>
          <p:nvPr/>
        </p:nvCxnSpPr>
        <p:spPr>
          <a:xfrm rot="10800000" flipV="1">
            <a:off x="161925" y="633413"/>
            <a:ext cx="3667125" cy="9525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142875" y="214313"/>
            <a:ext cx="371475" cy="371475"/>
          </a:xfrm>
          <a:prstGeom prst="rect">
            <a:avLst/>
          </a:prstGeom>
          <a:solidFill>
            <a:srgbClr val="284D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srgbClr val="FFFFFF"/>
              </a:solidFill>
              <a:ea typeface="ＭＳ Ｐゴシック" charset="-128"/>
            </a:endParaRPr>
          </a:p>
        </p:txBody>
      </p:sp>
      <p:sp>
        <p:nvSpPr>
          <p:cNvPr id="15375" name="Rectangle 3"/>
          <p:cNvSpPr>
            <a:spLocks noChangeArrowheads="1"/>
          </p:cNvSpPr>
          <p:nvPr/>
        </p:nvSpPr>
        <p:spPr bwMode="auto">
          <a:xfrm flipH="1">
            <a:off x="468313" y="1268413"/>
            <a:ext cx="3887787" cy="1368425"/>
          </a:xfrm>
          <a:prstGeom prst="rect">
            <a:avLst/>
          </a:prstGeom>
          <a:solidFill>
            <a:srgbClr val="DBE5F1"/>
          </a:solidFill>
          <a:ln w="6350">
            <a:solidFill>
              <a:srgbClr val="8DB3E2"/>
            </a:solidFill>
            <a:prstDash val="dash"/>
            <a:miter lim="800000"/>
            <a:headEnd/>
            <a:tailEnd/>
          </a:ln>
        </p:spPr>
        <p:txBody>
          <a:bodyPr lIns="93600" tIns="165600" rIns="93600" bIns="57600"/>
          <a:lstStyle/>
          <a:p>
            <a:r>
              <a:rPr lang="fr-FR" sz="1000" i="1">
                <a:solidFill>
                  <a:srgbClr val="284D89"/>
                </a:solidFill>
                <a:latin typeface="Calibri" pitchFamily="34" charset="0"/>
              </a:rPr>
              <a:t>Ce anume voia clientul interesat de SEO : </a:t>
            </a:r>
          </a:p>
          <a:p>
            <a:endParaRPr lang="fr-FR" sz="1000" i="1">
              <a:solidFill>
                <a:srgbClr val="284D89"/>
              </a:solidFill>
              <a:latin typeface="Calibri" pitchFamily="34" charset="0"/>
            </a:endParaRPr>
          </a:p>
          <a:p>
            <a:r>
              <a:rPr lang="fr-FR" sz="1400" i="1">
                <a:solidFill>
                  <a:srgbClr val="284D89"/>
                </a:solidFill>
                <a:latin typeface="Calibri" pitchFamily="34" charset="0"/>
              </a:rPr>
              <a:t>« Vreau sa fiu pîna mîine pe prima pagina Google »</a:t>
            </a:r>
          </a:p>
          <a:p>
            <a:endParaRPr lang="fr-FR" sz="1000" i="1">
              <a:solidFill>
                <a:srgbClr val="284D89"/>
              </a:solidFill>
              <a:latin typeface="Calibri" pitchFamily="34" charset="0"/>
            </a:endParaRPr>
          </a:p>
          <a:p>
            <a:pPr>
              <a:buFontTx/>
              <a:buChar char="-"/>
            </a:pPr>
            <a:r>
              <a:rPr lang="fr-FR" sz="1000" i="1">
                <a:solidFill>
                  <a:srgbClr val="284D89"/>
                </a:solidFill>
                <a:latin typeface="Calibri" pitchFamily="34" charset="0"/>
              </a:rPr>
              <a:t>Client fara habar de SEO (precum clienta ce da titlul prezentarii)</a:t>
            </a:r>
          </a:p>
          <a:p>
            <a:pPr>
              <a:buFontTx/>
              <a:buChar char="-"/>
            </a:pPr>
            <a:r>
              <a:rPr lang="fr-FR" sz="1000" i="1">
                <a:solidFill>
                  <a:srgbClr val="284D89"/>
                </a:solidFill>
                <a:latin typeface="Calibri" pitchFamily="34" charset="0"/>
              </a:rPr>
              <a:t>Client nestiutor, deci nerabdator </a:t>
            </a:r>
            <a:endParaRPr lang="fr-FR" sz="1000">
              <a:latin typeface="Calibri" pitchFamily="34" charset="0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 flipH="1">
            <a:off x="468313" y="3068638"/>
            <a:ext cx="3889375" cy="1368425"/>
          </a:xfrm>
          <a:prstGeom prst="rect">
            <a:avLst/>
          </a:prstGeom>
          <a:solidFill>
            <a:srgbClr val="DBE5F1"/>
          </a:solidFill>
          <a:ln w="6350">
            <a:solidFill>
              <a:srgbClr val="8DB3E2"/>
            </a:solidFill>
            <a:prstDash val="dash"/>
            <a:miter lim="800000"/>
            <a:headEnd/>
            <a:tailEnd/>
          </a:ln>
        </p:spPr>
        <p:txBody>
          <a:bodyPr lIns="93600" tIns="165600" rIns="93600" bIns="57600"/>
          <a:lstStyle/>
          <a:p>
            <a:r>
              <a:rPr lang="fr-FR" sz="1000" i="1">
                <a:solidFill>
                  <a:srgbClr val="284D89"/>
                </a:solidFill>
                <a:latin typeface="Calibri" pitchFamily="34" charset="0"/>
              </a:rPr>
              <a:t>Mici sfaturi :</a:t>
            </a:r>
          </a:p>
          <a:p>
            <a:endParaRPr lang="fr-FR" sz="1000" i="1">
              <a:solidFill>
                <a:srgbClr val="284D89"/>
              </a:solidFill>
              <a:latin typeface="Calibri" pitchFamily="34" charset="0"/>
            </a:endParaRPr>
          </a:p>
          <a:p>
            <a:pPr>
              <a:buFontTx/>
              <a:buChar char="-"/>
            </a:pPr>
            <a:r>
              <a:rPr lang="fr-FR" sz="1000" i="1">
                <a:solidFill>
                  <a:srgbClr val="284D89"/>
                </a:solidFill>
                <a:latin typeface="Calibri" pitchFamily="34" charset="0"/>
              </a:rPr>
              <a:t>Nu va enervati </a:t>
            </a:r>
          </a:p>
          <a:p>
            <a:pPr>
              <a:buFontTx/>
              <a:buChar char="-"/>
            </a:pPr>
            <a:r>
              <a:rPr lang="fr-FR" sz="1000" i="1">
                <a:solidFill>
                  <a:srgbClr val="284D89"/>
                </a:solidFill>
                <a:latin typeface="Calibri" pitchFamily="34" charset="0"/>
              </a:rPr>
              <a:t>Majoritatea clientilor nu înteleg ce este SEO si îl confunda cu alte lucruri : creare de site, web-design, CMS, etc. </a:t>
            </a:r>
          </a:p>
          <a:p>
            <a:pPr>
              <a:buFontTx/>
              <a:buChar char="-"/>
            </a:pPr>
            <a:r>
              <a:rPr lang="fr-FR" sz="1000" i="1">
                <a:solidFill>
                  <a:srgbClr val="284D89"/>
                </a:solidFill>
                <a:latin typeface="Calibri" pitchFamily="34" charset="0"/>
              </a:rPr>
              <a:t>Clientul trebuie sa înteleaga ca are de a face cu un specialist </a:t>
            </a:r>
            <a:endParaRPr lang="fr-FR" sz="1400">
              <a:latin typeface="Calibri" pitchFamily="34" charset="0"/>
            </a:endParaRPr>
          </a:p>
        </p:txBody>
      </p:sp>
      <p:pic>
        <p:nvPicPr>
          <p:cNvPr id="3079" name="Picture 7" descr="H:\Documents and Settings\user\Desktop\dilbert-20071014-small-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625" y="1989138"/>
            <a:ext cx="2735263" cy="273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3"/>
          <p:cNvSpPr>
            <a:spLocks noChangeArrowheads="1"/>
          </p:cNvSpPr>
          <p:nvPr/>
        </p:nvSpPr>
        <p:spPr bwMode="auto">
          <a:xfrm flipH="1">
            <a:off x="468313" y="4652963"/>
            <a:ext cx="3889375" cy="1368425"/>
          </a:xfrm>
          <a:prstGeom prst="rect">
            <a:avLst/>
          </a:prstGeom>
          <a:solidFill>
            <a:srgbClr val="DBE5F1"/>
          </a:solidFill>
          <a:ln w="6350">
            <a:solidFill>
              <a:srgbClr val="8DB3E2"/>
            </a:solidFill>
            <a:prstDash val="dash"/>
            <a:miter lim="800000"/>
            <a:headEnd/>
            <a:tailEnd/>
          </a:ln>
        </p:spPr>
        <p:txBody>
          <a:bodyPr lIns="93600" tIns="165600" rIns="93600" bIns="57600"/>
          <a:lstStyle/>
          <a:p>
            <a:pPr algn="just"/>
            <a:r>
              <a:rPr lang="fr-FR" sz="1000" i="1">
                <a:solidFill>
                  <a:srgbClr val="284D89"/>
                </a:solidFill>
                <a:latin typeface="Calibri" pitchFamily="34" charset="0"/>
              </a:rPr>
              <a:t>Intrebare SEO: cît de repede se poate pozitiona un site ?</a:t>
            </a:r>
          </a:p>
          <a:p>
            <a:pPr algn="just"/>
            <a:endParaRPr lang="fr-FR" sz="1000" i="1">
              <a:solidFill>
                <a:srgbClr val="284D89"/>
              </a:solidFill>
              <a:latin typeface="Calibri" pitchFamily="34" charset="0"/>
            </a:endParaRPr>
          </a:p>
          <a:p>
            <a:pPr algn="just">
              <a:buFontTx/>
              <a:buChar char="-"/>
            </a:pPr>
            <a:r>
              <a:rPr lang="fr-FR" sz="1000" i="1">
                <a:solidFill>
                  <a:srgbClr val="284D89"/>
                </a:solidFill>
                <a:latin typeface="Calibri" pitchFamily="34" charset="0"/>
              </a:rPr>
              <a:t>Depinde de calitatea site-ului si de ce cuvinte cheie sînt vizate</a:t>
            </a:r>
          </a:p>
          <a:p>
            <a:pPr algn="just">
              <a:buFontTx/>
              <a:buChar char="-"/>
            </a:pPr>
            <a:r>
              <a:rPr lang="fr-FR" sz="1000" i="1">
                <a:solidFill>
                  <a:srgbClr val="284D89"/>
                </a:solidFill>
                <a:latin typeface="Calibri" pitchFamily="34" charset="0"/>
              </a:rPr>
              <a:t>Cît de nou si ce buget de promovare exista</a:t>
            </a:r>
          </a:p>
          <a:p>
            <a:pPr algn="just">
              <a:buFontTx/>
              <a:buChar char="-"/>
            </a:pPr>
            <a:endParaRPr lang="fr-FR" sz="1000" i="1">
              <a:solidFill>
                <a:srgbClr val="284D89"/>
              </a:solidFill>
              <a:latin typeface="Calibri" pitchFamily="34" charset="0"/>
            </a:endParaRPr>
          </a:p>
          <a:p>
            <a:pPr algn="just">
              <a:buFontTx/>
              <a:buChar char="-"/>
            </a:pPr>
            <a:r>
              <a:rPr lang="fr-FR" sz="1000" i="1">
                <a:solidFill>
                  <a:srgbClr val="284D89"/>
                </a:solidFill>
                <a:latin typeface="Calibri" pitchFamily="34" charset="0"/>
              </a:rPr>
              <a:t>Pentru asemenea clienti, de obicei PPC-ul e raspunsul. Iar SEO rapid se poate face daca exista un buget stabilit.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75" grpId="0" animBg="1"/>
      <p:bldP spid="9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500063" y="-142875"/>
            <a:ext cx="8786812" cy="1143000"/>
          </a:xfrm>
        </p:spPr>
        <p:txBody>
          <a:bodyPr/>
          <a:lstStyle/>
          <a:p>
            <a:pPr algn="l" eaLnBrk="1" hangingPunct="1"/>
            <a:r>
              <a:rPr lang="en-US" sz="2500" b="1" smtClean="0">
                <a:solidFill>
                  <a:srgbClr val="284D89"/>
                </a:solidFill>
              </a:rPr>
              <a:t>2. Clientul de tip The Brain (Pinky &amp; The Brain)</a:t>
            </a:r>
          </a:p>
        </p:txBody>
      </p:sp>
      <p:cxnSp>
        <p:nvCxnSpPr>
          <p:cNvPr id="13" name="Connecteur droit 12"/>
          <p:cNvCxnSpPr/>
          <p:nvPr/>
        </p:nvCxnSpPr>
        <p:spPr>
          <a:xfrm rot="10800000" flipV="1">
            <a:off x="161925" y="633413"/>
            <a:ext cx="3667125" cy="9525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142875" y="214313"/>
            <a:ext cx="371475" cy="371475"/>
          </a:xfrm>
          <a:prstGeom prst="rect">
            <a:avLst/>
          </a:prstGeom>
          <a:solidFill>
            <a:srgbClr val="284D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srgbClr val="FFFFFF"/>
              </a:solidFill>
              <a:ea typeface="ＭＳ Ｐゴシック" charset="-128"/>
            </a:endParaRPr>
          </a:p>
        </p:txBody>
      </p:sp>
      <p:sp>
        <p:nvSpPr>
          <p:cNvPr id="15375" name="Rectangle 3"/>
          <p:cNvSpPr>
            <a:spLocks noChangeArrowheads="1"/>
          </p:cNvSpPr>
          <p:nvPr/>
        </p:nvSpPr>
        <p:spPr bwMode="auto">
          <a:xfrm flipH="1">
            <a:off x="468313" y="1268413"/>
            <a:ext cx="3887787" cy="1368425"/>
          </a:xfrm>
          <a:prstGeom prst="rect">
            <a:avLst/>
          </a:prstGeom>
          <a:solidFill>
            <a:srgbClr val="DBE5F1"/>
          </a:solidFill>
          <a:ln w="6350">
            <a:solidFill>
              <a:srgbClr val="8DB3E2"/>
            </a:solidFill>
            <a:prstDash val="dash"/>
            <a:miter lim="800000"/>
            <a:headEnd/>
            <a:tailEnd/>
          </a:ln>
        </p:spPr>
        <p:txBody>
          <a:bodyPr lIns="93600" tIns="165600" rIns="93600" bIns="57600"/>
          <a:lstStyle/>
          <a:p>
            <a:r>
              <a:rPr lang="fr-FR" sz="1000" i="1">
                <a:solidFill>
                  <a:srgbClr val="284D89"/>
                </a:solidFill>
                <a:latin typeface="Calibri" pitchFamily="34" charset="0"/>
              </a:rPr>
              <a:t>Ce anume voia clientul interesat de SEO : </a:t>
            </a:r>
          </a:p>
          <a:p>
            <a:endParaRPr lang="fr-FR" sz="1000" i="1">
              <a:solidFill>
                <a:srgbClr val="284D89"/>
              </a:solidFill>
              <a:latin typeface="Calibri" pitchFamily="34" charset="0"/>
            </a:endParaRPr>
          </a:p>
          <a:p>
            <a:r>
              <a:rPr lang="fr-FR" sz="1400" i="1">
                <a:solidFill>
                  <a:srgbClr val="284D89"/>
                </a:solidFill>
                <a:latin typeface="Calibri" pitchFamily="34" charset="0"/>
              </a:rPr>
              <a:t>«  Vreau ca eu sa ocup toate pozitiile de pe prima pagina Google  »</a:t>
            </a:r>
          </a:p>
          <a:p>
            <a:endParaRPr lang="fr-FR" sz="1000" i="1">
              <a:solidFill>
                <a:srgbClr val="284D89"/>
              </a:solidFill>
              <a:latin typeface="Calibri" pitchFamily="34" charset="0"/>
            </a:endParaRPr>
          </a:p>
          <a:p>
            <a:r>
              <a:rPr lang="fr-FR" sz="1000" i="1">
                <a:solidFill>
                  <a:srgbClr val="284D89"/>
                </a:solidFill>
                <a:latin typeface="Calibri" pitchFamily="34" charset="0"/>
              </a:rPr>
              <a:t>-Client care stie cîte ceva despre SEO, dar vrea sa abuzeze</a:t>
            </a:r>
          </a:p>
          <a:p>
            <a:endParaRPr lang="fr-FR" sz="1000" i="1">
              <a:solidFill>
                <a:srgbClr val="284D89"/>
              </a:solidFill>
              <a:latin typeface="Calibri" pitchFamily="34" charset="0"/>
            </a:endParaRPr>
          </a:p>
          <a:p>
            <a:endParaRPr lang="fr-FR" sz="1400">
              <a:latin typeface="Calibri" pitchFamily="34" charset="0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 flipH="1">
            <a:off x="468313" y="3068638"/>
            <a:ext cx="3889375" cy="1152525"/>
          </a:xfrm>
          <a:prstGeom prst="rect">
            <a:avLst/>
          </a:prstGeom>
          <a:solidFill>
            <a:srgbClr val="DBE5F1"/>
          </a:solidFill>
          <a:ln w="6350">
            <a:solidFill>
              <a:srgbClr val="8DB3E2"/>
            </a:solidFill>
            <a:prstDash val="dash"/>
            <a:miter lim="800000"/>
            <a:headEnd/>
            <a:tailEnd/>
          </a:ln>
        </p:spPr>
        <p:txBody>
          <a:bodyPr lIns="93600" tIns="165600" rIns="93600" bIns="57600"/>
          <a:lstStyle/>
          <a:p>
            <a:r>
              <a:rPr lang="fr-FR" sz="1000" i="1">
                <a:solidFill>
                  <a:srgbClr val="284D89"/>
                </a:solidFill>
                <a:latin typeface="Calibri" pitchFamily="34" charset="0"/>
              </a:rPr>
              <a:t>Mici sfaturi :</a:t>
            </a:r>
          </a:p>
          <a:p>
            <a:endParaRPr lang="fr-FR" sz="1000" i="1">
              <a:solidFill>
                <a:srgbClr val="284D89"/>
              </a:solidFill>
              <a:latin typeface="Calibri" pitchFamily="34" charset="0"/>
            </a:endParaRPr>
          </a:p>
          <a:p>
            <a:pPr>
              <a:buFontTx/>
              <a:buChar char="-"/>
            </a:pPr>
            <a:r>
              <a:rPr lang="fr-FR" sz="1000" i="1">
                <a:solidFill>
                  <a:srgbClr val="284D89"/>
                </a:solidFill>
                <a:latin typeface="Calibri" pitchFamily="34" charset="0"/>
              </a:rPr>
              <a:t>Nu va enervati </a:t>
            </a:r>
          </a:p>
          <a:p>
            <a:pPr>
              <a:buFontTx/>
              <a:buChar char="-"/>
            </a:pPr>
            <a:r>
              <a:rPr lang="fr-FR" sz="1000" i="1">
                <a:solidFill>
                  <a:srgbClr val="284D89"/>
                </a:solidFill>
                <a:latin typeface="Calibri" pitchFamily="34" charset="0"/>
              </a:rPr>
              <a:t>Aflati care este experienta SEO acumulata </a:t>
            </a:r>
          </a:p>
          <a:p>
            <a:pPr>
              <a:buFontTx/>
              <a:buChar char="-"/>
            </a:pPr>
            <a:r>
              <a:rPr lang="fr-FR" sz="1000" i="1">
                <a:solidFill>
                  <a:srgbClr val="284D89"/>
                </a:solidFill>
                <a:latin typeface="Calibri" pitchFamily="34" charset="0"/>
              </a:rPr>
              <a:t>Clientul trebuie sa-si înteleaga foarte bine obiectivele</a:t>
            </a:r>
            <a:endParaRPr lang="fr-FR" sz="1400">
              <a:latin typeface="Calibri" pitchFamily="34" charset="0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 flipH="1">
            <a:off x="468313" y="4508500"/>
            <a:ext cx="3889375" cy="1512888"/>
          </a:xfrm>
          <a:prstGeom prst="rect">
            <a:avLst/>
          </a:prstGeom>
          <a:solidFill>
            <a:srgbClr val="DBE5F1"/>
          </a:solidFill>
          <a:ln w="6350">
            <a:solidFill>
              <a:srgbClr val="8DB3E2"/>
            </a:solidFill>
            <a:prstDash val="dash"/>
            <a:miter lim="800000"/>
            <a:headEnd/>
            <a:tailEnd/>
          </a:ln>
        </p:spPr>
        <p:txBody>
          <a:bodyPr lIns="93600" tIns="165600" rIns="93600" bIns="57600"/>
          <a:lstStyle/>
          <a:p>
            <a:pPr algn="just"/>
            <a:r>
              <a:rPr lang="fr-FR" sz="1000" i="1">
                <a:solidFill>
                  <a:srgbClr val="284D89"/>
                </a:solidFill>
                <a:latin typeface="Calibri" pitchFamily="34" charset="0"/>
              </a:rPr>
              <a:t>Intrebare SEO: cîte pozitii de pe prima pagina poate ocupa un site?</a:t>
            </a:r>
          </a:p>
          <a:p>
            <a:pPr algn="just"/>
            <a:endParaRPr lang="fr-FR" sz="1000" i="1">
              <a:solidFill>
                <a:srgbClr val="284D89"/>
              </a:solidFill>
              <a:latin typeface="Calibri" pitchFamily="34" charset="0"/>
            </a:endParaRPr>
          </a:p>
          <a:p>
            <a:pPr algn="just">
              <a:buFontTx/>
              <a:buChar char="-"/>
            </a:pPr>
            <a:r>
              <a:rPr lang="fr-FR" sz="1000" i="1">
                <a:solidFill>
                  <a:srgbClr val="284D89"/>
                </a:solidFill>
                <a:latin typeface="Calibri" pitchFamily="34" charset="0"/>
              </a:rPr>
              <a:t>In mod normal : o singura pozitie ce poate fi dezvoltata sau nu</a:t>
            </a:r>
          </a:p>
          <a:p>
            <a:pPr algn="just">
              <a:buFontTx/>
              <a:buChar char="-"/>
            </a:pPr>
            <a:r>
              <a:rPr lang="fr-FR" sz="1000" i="1">
                <a:solidFill>
                  <a:srgbClr val="284D89"/>
                </a:solidFill>
                <a:latin typeface="Calibri" pitchFamily="34" charset="0"/>
              </a:rPr>
              <a:t>Un site bine pozitionat si de calitate va beneficia si de SiteLinks</a:t>
            </a:r>
          </a:p>
          <a:p>
            <a:pPr algn="just">
              <a:buFontTx/>
              <a:buChar char="-"/>
            </a:pPr>
            <a:endParaRPr lang="fr-FR" sz="1000" i="1">
              <a:solidFill>
                <a:srgbClr val="284D89"/>
              </a:solidFill>
              <a:latin typeface="Calibri" pitchFamily="34" charset="0"/>
            </a:endParaRPr>
          </a:p>
          <a:p>
            <a:pPr algn="just">
              <a:buFontTx/>
              <a:buChar char="-"/>
            </a:pPr>
            <a:r>
              <a:rPr lang="fr-FR" sz="1000" i="1">
                <a:solidFill>
                  <a:srgbClr val="284D89"/>
                </a:solidFill>
                <a:latin typeface="Calibri" pitchFamily="34" charset="0"/>
              </a:rPr>
              <a:t>Exista cazuri de acoperire 100%, dar cred ca efortul nu e dozat cum trebuie si se pierde din calitate. Concurenta ar trebui depasita, nu eliminata. </a:t>
            </a:r>
          </a:p>
        </p:txBody>
      </p:sp>
      <p:pic>
        <p:nvPicPr>
          <p:cNvPr id="4104" name="Picture 2" descr="H:\Documents and Settings\user\Desktop\Pinky_and_the_Brain_46478b5996bc6.jpg"/>
          <p:cNvPicPr>
            <a:picLocks noChangeAspect="1" noChangeArrowheads="1"/>
          </p:cNvPicPr>
          <p:nvPr/>
        </p:nvPicPr>
        <p:blipFill>
          <a:blip r:embed="rId3" cstate="print"/>
          <a:srcRect l="3381" t="2502" r="10941" b="5142"/>
          <a:stretch>
            <a:fillRect/>
          </a:stretch>
        </p:blipFill>
        <p:spPr bwMode="auto">
          <a:xfrm>
            <a:off x="5508625" y="1989138"/>
            <a:ext cx="2587625" cy="266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75" grpId="0" animBg="1"/>
      <p:bldP spid="9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title"/>
          </p:nvPr>
        </p:nvSpPr>
        <p:spPr>
          <a:xfrm>
            <a:off x="500063" y="-142875"/>
            <a:ext cx="8786812" cy="1143000"/>
          </a:xfrm>
        </p:spPr>
        <p:txBody>
          <a:bodyPr/>
          <a:lstStyle/>
          <a:p>
            <a:pPr algn="l" eaLnBrk="1" hangingPunct="1"/>
            <a:r>
              <a:rPr lang="en-US" sz="2500" b="1" smtClean="0">
                <a:solidFill>
                  <a:srgbClr val="284D89"/>
                </a:solidFill>
              </a:rPr>
              <a:t>3. Clientul de tip Darth Vader</a:t>
            </a:r>
          </a:p>
        </p:txBody>
      </p:sp>
      <p:cxnSp>
        <p:nvCxnSpPr>
          <p:cNvPr id="13" name="Connecteur droit 12"/>
          <p:cNvCxnSpPr/>
          <p:nvPr/>
        </p:nvCxnSpPr>
        <p:spPr>
          <a:xfrm rot="10800000" flipV="1">
            <a:off x="161925" y="633413"/>
            <a:ext cx="3667125" cy="9525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142875" y="214313"/>
            <a:ext cx="371475" cy="371475"/>
          </a:xfrm>
          <a:prstGeom prst="rect">
            <a:avLst/>
          </a:prstGeom>
          <a:solidFill>
            <a:srgbClr val="284D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srgbClr val="FFFFFF"/>
              </a:solidFill>
              <a:ea typeface="ＭＳ Ｐゴシック" charset="-128"/>
            </a:endParaRPr>
          </a:p>
        </p:txBody>
      </p:sp>
      <p:sp>
        <p:nvSpPr>
          <p:cNvPr id="15375" name="Rectangle 3"/>
          <p:cNvSpPr>
            <a:spLocks noChangeArrowheads="1"/>
          </p:cNvSpPr>
          <p:nvPr/>
        </p:nvSpPr>
        <p:spPr bwMode="auto">
          <a:xfrm flipH="1">
            <a:off x="468313" y="1268413"/>
            <a:ext cx="3887787" cy="1439862"/>
          </a:xfrm>
          <a:prstGeom prst="rect">
            <a:avLst/>
          </a:prstGeom>
          <a:solidFill>
            <a:srgbClr val="DBE5F1"/>
          </a:solidFill>
          <a:ln w="6350">
            <a:solidFill>
              <a:srgbClr val="8DB3E2"/>
            </a:solidFill>
            <a:prstDash val="dash"/>
            <a:miter lim="800000"/>
            <a:headEnd/>
            <a:tailEnd/>
          </a:ln>
        </p:spPr>
        <p:txBody>
          <a:bodyPr lIns="93600" tIns="165600" rIns="93600" bIns="57600"/>
          <a:lstStyle/>
          <a:p>
            <a:r>
              <a:rPr lang="fr-FR" sz="1000" i="1">
                <a:solidFill>
                  <a:srgbClr val="284D89"/>
                </a:solidFill>
                <a:latin typeface="Calibri" pitchFamily="34" charset="0"/>
              </a:rPr>
              <a:t>Ce anume voia clientul interesat de SEO : </a:t>
            </a:r>
          </a:p>
          <a:p>
            <a:endParaRPr lang="fr-FR" sz="1000" i="1">
              <a:solidFill>
                <a:srgbClr val="284D89"/>
              </a:solidFill>
              <a:latin typeface="Calibri" pitchFamily="34" charset="0"/>
            </a:endParaRPr>
          </a:p>
          <a:p>
            <a:r>
              <a:rPr lang="fr-FR" sz="1400" i="1">
                <a:solidFill>
                  <a:srgbClr val="284D89"/>
                </a:solidFill>
                <a:latin typeface="Calibri" pitchFamily="34" charset="0"/>
              </a:rPr>
              <a:t>« Vreau sa îi sterg site-ul concurentului meu, sa-l dezindexez »</a:t>
            </a:r>
          </a:p>
          <a:p>
            <a:endParaRPr lang="fr-FR" sz="1000" i="1">
              <a:solidFill>
                <a:srgbClr val="284D89"/>
              </a:solidFill>
              <a:latin typeface="Calibri" pitchFamily="34" charset="0"/>
            </a:endParaRPr>
          </a:p>
          <a:p>
            <a:r>
              <a:rPr lang="fr-FR" sz="1000" i="1">
                <a:solidFill>
                  <a:srgbClr val="284D89"/>
                </a:solidFill>
                <a:latin typeface="Calibri" pitchFamily="34" charset="0"/>
              </a:rPr>
              <a:t>-Client obsedat de concurenta nu de strategii SEO si de propria vizibilitate</a:t>
            </a:r>
          </a:p>
          <a:p>
            <a:endParaRPr lang="fr-FR" sz="1000" i="1">
              <a:solidFill>
                <a:srgbClr val="284D89"/>
              </a:solidFill>
              <a:latin typeface="Calibri" pitchFamily="34" charset="0"/>
            </a:endParaRPr>
          </a:p>
          <a:p>
            <a:endParaRPr lang="fr-FR" sz="1400">
              <a:latin typeface="Calibri" pitchFamily="34" charset="0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 flipH="1">
            <a:off x="468313" y="3068638"/>
            <a:ext cx="3889375" cy="1152525"/>
          </a:xfrm>
          <a:prstGeom prst="rect">
            <a:avLst/>
          </a:prstGeom>
          <a:solidFill>
            <a:srgbClr val="DBE5F1"/>
          </a:solidFill>
          <a:ln w="6350">
            <a:solidFill>
              <a:srgbClr val="8DB3E2"/>
            </a:solidFill>
            <a:prstDash val="dash"/>
            <a:miter lim="800000"/>
            <a:headEnd/>
            <a:tailEnd/>
          </a:ln>
        </p:spPr>
        <p:txBody>
          <a:bodyPr lIns="93600" tIns="165600" rIns="93600" bIns="57600"/>
          <a:lstStyle/>
          <a:p>
            <a:r>
              <a:rPr lang="fr-FR" sz="1000" i="1">
                <a:solidFill>
                  <a:srgbClr val="284D89"/>
                </a:solidFill>
                <a:latin typeface="Calibri" pitchFamily="34" charset="0"/>
              </a:rPr>
              <a:t>Mici sfaturi :</a:t>
            </a:r>
          </a:p>
          <a:p>
            <a:endParaRPr lang="fr-FR" sz="1000" i="1">
              <a:solidFill>
                <a:srgbClr val="284D89"/>
              </a:solidFill>
              <a:latin typeface="Calibri" pitchFamily="34" charset="0"/>
            </a:endParaRPr>
          </a:p>
          <a:p>
            <a:pPr>
              <a:buFontTx/>
              <a:buChar char="-"/>
            </a:pPr>
            <a:r>
              <a:rPr lang="fr-FR" sz="1000" i="1">
                <a:solidFill>
                  <a:srgbClr val="284D89"/>
                </a:solidFill>
                <a:latin typeface="Calibri" pitchFamily="34" charset="0"/>
              </a:rPr>
              <a:t>Nu bateti în retragere </a:t>
            </a:r>
          </a:p>
          <a:p>
            <a:pPr>
              <a:buFontTx/>
              <a:buChar char="-"/>
            </a:pPr>
            <a:r>
              <a:rPr lang="fr-FR" sz="1000" i="1">
                <a:solidFill>
                  <a:srgbClr val="284D89"/>
                </a:solidFill>
                <a:latin typeface="Calibri" pitchFamily="34" charset="0"/>
              </a:rPr>
              <a:t>Incercati sa vedeti daca e interesat si de alte lucruri</a:t>
            </a:r>
          </a:p>
          <a:p>
            <a:pPr>
              <a:buFontTx/>
              <a:buChar char="-"/>
            </a:pPr>
            <a:r>
              <a:rPr lang="fr-FR" sz="1000" i="1">
                <a:solidFill>
                  <a:srgbClr val="284D89"/>
                </a:solidFill>
                <a:latin typeface="Calibri" pitchFamily="34" charset="0"/>
              </a:rPr>
              <a:t>Concurenta nu e într-un singur loc</a:t>
            </a: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 flipH="1">
            <a:off x="468313" y="4508500"/>
            <a:ext cx="3889375" cy="1296988"/>
          </a:xfrm>
          <a:prstGeom prst="rect">
            <a:avLst/>
          </a:prstGeom>
          <a:solidFill>
            <a:srgbClr val="DBE5F1"/>
          </a:solidFill>
          <a:ln w="6350">
            <a:solidFill>
              <a:srgbClr val="8DB3E2"/>
            </a:solidFill>
            <a:prstDash val="dash"/>
            <a:miter lim="800000"/>
            <a:headEnd/>
            <a:tailEnd/>
          </a:ln>
        </p:spPr>
        <p:txBody>
          <a:bodyPr lIns="93600" tIns="165600" rIns="93600" bIns="57600"/>
          <a:lstStyle/>
          <a:p>
            <a:pPr algn="just"/>
            <a:r>
              <a:rPr lang="fr-FR" sz="1000" i="1">
                <a:solidFill>
                  <a:srgbClr val="284D89"/>
                </a:solidFill>
                <a:latin typeface="Calibri" pitchFamily="34" charset="0"/>
              </a:rPr>
              <a:t>Intrebare SEO: cum pot depasi concurenta?</a:t>
            </a:r>
          </a:p>
          <a:p>
            <a:pPr algn="just"/>
            <a:endParaRPr lang="fr-FR" sz="1000" i="1">
              <a:solidFill>
                <a:srgbClr val="284D89"/>
              </a:solidFill>
              <a:latin typeface="Calibri" pitchFamily="34" charset="0"/>
            </a:endParaRPr>
          </a:p>
          <a:p>
            <a:pPr algn="just">
              <a:buFontTx/>
              <a:buChar char="-"/>
            </a:pPr>
            <a:r>
              <a:rPr lang="fr-FR" sz="1000" i="1">
                <a:solidFill>
                  <a:srgbClr val="284D89"/>
                </a:solidFill>
                <a:latin typeface="Calibri" pitchFamily="34" charset="0"/>
              </a:rPr>
              <a:t>Se începe prin optimizarea propriei vizibilitati</a:t>
            </a:r>
          </a:p>
          <a:p>
            <a:pPr algn="just">
              <a:buFontTx/>
              <a:buChar char="-"/>
            </a:pPr>
            <a:r>
              <a:rPr lang="fr-FR" sz="1000" i="1">
                <a:solidFill>
                  <a:srgbClr val="284D89"/>
                </a:solidFill>
                <a:latin typeface="Calibri" pitchFamily="34" charset="0"/>
              </a:rPr>
              <a:t>Se stabilesc site-urile concurente si se urmaresc periodic </a:t>
            </a:r>
          </a:p>
          <a:p>
            <a:pPr algn="just">
              <a:buFontTx/>
              <a:buChar char="-"/>
            </a:pPr>
            <a:r>
              <a:rPr lang="fr-FR" sz="1000" i="1">
                <a:solidFill>
                  <a:srgbClr val="284D89"/>
                </a:solidFill>
                <a:latin typeface="Calibri" pitchFamily="34" charset="0"/>
              </a:rPr>
              <a:t>Concurenta poate veni si din alte zone conexe domeniului principal de activitate</a:t>
            </a:r>
          </a:p>
          <a:p>
            <a:pPr algn="just">
              <a:buFontTx/>
              <a:buChar char="-"/>
            </a:pPr>
            <a:endParaRPr lang="fr-FR" sz="1000" i="1">
              <a:solidFill>
                <a:srgbClr val="284D89"/>
              </a:solidFill>
              <a:latin typeface="Calibri" pitchFamily="34" charset="0"/>
            </a:endParaRPr>
          </a:p>
        </p:txBody>
      </p:sp>
      <p:pic>
        <p:nvPicPr>
          <p:cNvPr id="512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725" y="2060575"/>
            <a:ext cx="3095625" cy="2312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75" grpId="0" animBg="1"/>
      <p:bldP spid="9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re 1"/>
          <p:cNvSpPr>
            <a:spLocks noGrp="1"/>
          </p:cNvSpPr>
          <p:nvPr>
            <p:ph type="title"/>
          </p:nvPr>
        </p:nvSpPr>
        <p:spPr>
          <a:xfrm>
            <a:off x="500063" y="-142875"/>
            <a:ext cx="8786812" cy="1143000"/>
          </a:xfrm>
        </p:spPr>
        <p:txBody>
          <a:bodyPr/>
          <a:lstStyle/>
          <a:p>
            <a:pPr algn="l" eaLnBrk="1" hangingPunct="1"/>
            <a:r>
              <a:rPr lang="en-US" sz="2500" b="1" smtClean="0">
                <a:solidFill>
                  <a:srgbClr val="284D89"/>
                </a:solidFill>
              </a:rPr>
              <a:t>4. Clientul de tip Carrie </a:t>
            </a:r>
          </a:p>
        </p:txBody>
      </p:sp>
      <p:cxnSp>
        <p:nvCxnSpPr>
          <p:cNvPr id="13" name="Connecteur droit 12"/>
          <p:cNvCxnSpPr/>
          <p:nvPr/>
        </p:nvCxnSpPr>
        <p:spPr>
          <a:xfrm rot="10800000" flipV="1">
            <a:off x="161925" y="633413"/>
            <a:ext cx="3667125" cy="9525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142875" y="214313"/>
            <a:ext cx="371475" cy="371475"/>
          </a:xfrm>
          <a:prstGeom prst="rect">
            <a:avLst/>
          </a:prstGeom>
          <a:solidFill>
            <a:srgbClr val="284D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srgbClr val="FFFFFF"/>
              </a:solidFill>
              <a:ea typeface="ＭＳ Ｐゴシック" charset="-128"/>
            </a:endParaRPr>
          </a:p>
        </p:txBody>
      </p:sp>
      <p:sp>
        <p:nvSpPr>
          <p:cNvPr id="15375" name="Rectangle 3"/>
          <p:cNvSpPr>
            <a:spLocks noChangeArrowheads="1"/>
          </p:cNvSpPr>
          <p:nvPr/>
        </p:nvSpPr>
        <p:spPr bwMode="auto">
          <a:xfrm flipH="1">
            <a:off x="468313" y="1268413"/>
            <a:ext cx="3887787" cy="1439862"/>
          </a:xfrm>
          <a:prstGeom prst="rect">
            <a:avLst/>
          </a:prstGeom>
          <a:solidFill>
            <a:srgbClr val="DBE5F1"/>
          </a:solidFill>
          <a:ln w="6350">
            <a:solidFill>
              <a:srgbClr val="8DB3E2"/>
            </a:solidFill>
            <a:prstDash val="dash"/>
            <a:miter lim="800000"/>
            <a:headEnd/>
            <a:tailEnd/>
          </a:ln>
        </p:spPr>
        <p:txBody>
          <a:bodyPr lIns="93600" tIns="165600" rIns="93600" bIns="57600"/>
          <a:lstStyle/>
          <a:p>
            <a:r>
              <a:rPr lang="fr-FR" sz="1000" i="1">
                <a:solidFill>
                  <a:srgbClr val="284D89"/>
                </a:solidFill>
                <a:latin typeface="Calibri" pitchFamily="34" charset="0"/>
              </a:rPr>
              <a:t>Ce anume voia clientul interesat de SEO : </a:t>
            </a:r>
          </a:p>
          <a:p>
            <a:endParaRPr lang="fr-FR" sz="1000" i="1">
              <a:solidFill>
                <a:srgbClr val="284D89"/>
              </a:solidFill>
              <a:latin typeface="Calibri" pitchFamily="34" charset="0"/>
            </a:endParaRPr>
          </a:p>
          <a:p>
            <a:r>
              <a:rPr lang="fr-FR" sz="1400" i="1">
                <a:solidFill>
                  <a:srgbClr val="284D89"/>
                </a:solidFill>
                <a:latin typeface="Calibri" pitchFamily="34" charset="0"/>
              </a:rPr>
              <a:t>« Vreau sa-mi optimizati site-ul, dar fara sa modificati nimic »</a:t>
            </a:r>
          </a:p>
          <a:p>
            <a:endParaRPr lang="fr-FR" sz="1000" i="1">
              <a:solidFill>
                <a:srgbClr val="284D89"/>
              </a:solidFill>
              <a:latin typeface="Calibri" pitchFamily="34" charset="0"/>
            </a:endParaRPr>
          </a:p>
          <a:p>
            <a:r>
              <a:rPr lang="fr-FR" sz="1000" i="1">
                <a:solidFill>
                  <a:srgbClr val="284D89"/>
                </a:solidFill>
                <a:latin typeface="Calibri" pitchFamily="34" charset="0"/>
              </a:rPr>
              <a:t>-Client care crede ca SEO e un fel de voodoo</a:t>
            </a:r>
          </a:p>
          <a:p>
            <a:r>
              <a:rPr lang="fr-FR" sz="1000" i="1">
                <a:solidFill>
                  <a:srgbClr val="284D89"/>
                </a:solidFill>
                <a:latin typeface="Calibri" pitchFamily="34" charset="0"/>
              </a:rPr>
              <a:t>- SEO prin telekinezie</a:t>
            </a:r>
          </a:p>
          <a:p>
            <a:endParaRPr lang="fr-FR" sz="1000" i="1">
              <a:solidFill>
                <a:srgbClr val="284D89"/>
              </a:solidFill>
              <a:latin typeface="Calibri" pitchFamily="34" charset="0"/>
            </a:endParaRPr>
          </a:p>
          <a:p>
            <a:endParaRPr lang="fr-FR" sz="1400">
              <a:latin typeface="Calibri" pitchFamily="34" charset="0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 flipH="1">
            <a:off x="468313" y="3068638"/>
            <a:ext cx="3889375" cy="1152525"/>
          </a:xfrm>
          <a:prstGeom prst="rect">
            <a:avLst/>
          </a:prstGeom>
          <a:solidFill>
            <a:srgbClr val="DBE5F1"/>
          </a:solidFill>
          <a:ln w="6350">
            <a:solidFill>
              <a:srgbClr val="8DB3E2"/>
            </a:solidFill>
            <a:prstDash val="dash"/>
            <a:miter lim="800000"/>
            <a:headEnd/>
            <a:tailEnd/>
          </a:ln>
        </p:spPr>
        <p:txBody>
          <a:bodyPr lIns="93600" tIns="165600" rIns="93600" bIns="57600"/>
          <a:lstStyle/>
          <a:p>
            <a:r>
              <a:rPr lang="fr-FR" sz="1000" i="1">
                <a:solidFill>
                  <a:srgbClr val="284D89"/>
                </a:solidFill>
                <a:latin typeface="Calibri" pitchFamily="34" charset="0"/>
              </a:rPr>
              <a:t>Mici sfaturi :</a:t>
            </a:r>
          </a:p>
          <a:p>
            <a:endParaRPr lang="fr-FR" sz="1000" i="1">
              <a:solidFill>
                <a:srgbClr val="284D89"/>
              </a:solidFill>
              <a:latin typeface="Calibri" pitchFamily="34" charset="0"/>
            </a:endParaRPr>
          </a:p>
          <a:p>
            <a:pPr>
              <a:buFontTx/>
              <a:buChar char="-"/>
            </a:pPr>
            <a:r>
              <a:rPr lang="fr-FR" sz="1000" i="1">
                <a:solidFill>
                  <a:srgbClr val="284D89"/>
                </a:solidFill>
                <a:latin typeface="Calibri" pitchFamily="34" charset="0"/>
              </a:rPr>
              <a:t>Incercati sa aflati ce vrea cu adevarat si daca întelege termenii folositi</a:t>
            </a:r>
          </a:p>
          <a:p>
            <a:pPr>
              <a:buFontTx/>
              <a:buChar char="-"/>
            </a:pPr>
            <a:r>
              <a:rPr lang="fr-FR" sz="1000" i="1">
                <a:solidFill>
                  <a:srgbClr val="284D89"/>
                </a:solidFill>
                <a:latin typeface="Calibri" pitchFamily="34" charset="0"/>
              </a:rPr>
              <a:t>Se poate ca acest client sa tina la design foarte mult sau sa nu aiba acces la propriul site asa ca explicati în termeni simpli parcursul</a:t>
            </a: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 flipH="1">
            <a:off x="468313" y="4508500"/>
            <a:ext cx="3889375" cy="1296988"/>
          </a:xfrm>
          <a:prstGeom prst="rect">
            <a:avLst/>
          </a:prstGeom>
          <a:solidFill>
            <a:srgbClr val="DBE5F1"/>
          </a:solidFill>
          <a:ln w="6350">
            <a:solidFill>
              <a:srgbClr val="8DB3E2"/>
            </a:solidFill>
            <a:prstDash val="dash"/>
            <a:miter lim="800000"/>
            <a:headEnd/>
            <a:tailEnd/>
          </a:ln>
        </p:spPr>
        <p:txBody>
          <a:bodyPr lIns="93600" tIns="165600" rIns="93600" bIns="57600"/>
          <a:lstStyle/>
          <a:p>
            <a:pPr algn="just"/>
            <a:r>
              <a:rPr lang="fr-FR" sz="1000" i="1">
                <a:solidFill>
                  <a:srgbClr val="284D89"/>
                </a:solidFill>
                <a:latin typeface="Calibri" pitchFamily="34" charset="0"/>
              </a:rPr>
              <a:t>Intrebare SEO: cît de importanta e optimizarea off page?</a:t>
            </a:r>
          </a:p>
          <a:p>
            <a:pPr algn="just"/>
            <a:endParaRPr lang="fr-FR" sz="1000" i="1">
              <a:solidFill>
                <a:srgbClr val="284D89"/>
              </a:solidFill>
              <a:latin typeface="Calibri" pitchFamily="34" charset="0"/>
            </a:endParaRPr>
          </a:p>
          <a:p>
            <a:pPr algn="just">
              <a:buFontTx/>
              <a:buChar char="-"/>
            </a:pPr>
            <a:r>
              <a:rPr lang="fr-FR" sz="1000" i="1">
                <a:solidFill>
                  <a:srgbClr val="284D89"/>
                </a:solidFill>
                <a:latin typeface="Calibri" pitchFamily="34" charset="0"/>
              </a:rPr>
              <a:t>Exista un echilibru, dar se poate insista pe una dintre parti</a:t>
            </a:r>
          </a:p>
          <a:p>
            <a:pPr algn="just">
              <a:buFontTx/>
              <a:buChar char="-"/>
            </a:pPr>
            <a:r>
              <a:rPr lang="fr-FR" sz="1000" i="1">
                <a:solidFill>
                  <a:srgbClr val="284D89"/>
                </a:solidFill>
                <a:latin typeface="Calibri" pitchFamily="34" charset="0"/>
              </a:rPr>
              <a:t>Orice strategie SEO de calitate tine cont de ambele </a:t>
            </a:r>
          </a:p>
          <a:p>
            <a:pPr algn="just">
              <a:buFontTx/>
              <a:buChar char="-"/>
            </a:pPr>
            <a:r>
              <a:rPr lang="fr-FR" sz="1000" i="1">
                <a:solidFill>
                  <a:srgbClr val="284D89"/>
                </a:solidFill>
                <a:latin typeface="Calibri" pitchFamily="34" charset="0"/>
              </a:rPr>
              <a:t>Concurenta poate veni si din alte zone conexe domeniului principal de activitate</a:t>
            </a:r>
          </a:p>
          <a:p>
            <a:pPr algn="just">
              <a:buFontTx/>
              <a:buChar char="-"/>
            </a:pPr>
            <a:endParaRPr lang="fr-FR" sz="1000" i="1">
              <a:solidFill>
                <a:srgbClr val="284D89"/>
              </a:solidFill>
              <a:latin typeface="Calibri" pitchFamily="34" charset="0"/>
            </a:endParaRPr>
          </a:p>
        </p:txBody>
      </p:sp>
      <p:pic>
        <p:nvPicPr>
          <p:cNvPr id="615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5963" y="1844675"/>
            <a:ext cx="2305050" cy="293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75" grpId="0" animBg="1"/>
      <p:bldP spid="9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re 1"/>
          <p:cNvSpPr>
            <a:spLocks noGrp="1"/>
          </p:cNvSpPr>
          <p:nvPr>
            <p:ph type="title"/>
          </p:nvPr>
        </p:nvSpPr>
        <p:spPr>
          <a:xfrm>
            <a:off x="500063" y="-142875"/>
            <a:ext cx="8786812" cy="1143000"/>
          </a:xfrm>
        </p:spPr>
        <p:txBody>
          <a:bodyPr/>
          <a:lstStyle/>
          <a:p>
            <a:pPr algn="l" eaLnBrk="1" hangingPunct="1"/>
            <a:r>
              <a:rPr lang="en-US" sz="2500" b="1" smtClean="0">
                <a:solidFill>
                  <a:srgbClr val="284D89"/>
                </a:solidFill>
              </a:rPr>
              <a:t>5. Clientul de tip Einstein</a:t>
            </a:r>
          </a:p>
        </p:txBody>
      </p:sp>
      <p:cxnSp>
        <p:nvCxnSpPr>
          <p:cNvPr id="13" name="Connecteur droit 12"/>
          <p:cNvCxnSpPr/>
          <p:nvPr/>
        </p:nvCxnSpPr>
        <p:spPr>
          <a:xfrm rot="10800000" flipV="1">
            <a:off x="161925" y="633413"/>
            <a:ext cx="3667125" cy="9525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142875" y="214313"/>
            <a:ext cx="371475" cy="371475"/>
          </a:xfrm>
          <a:prstGeom prst="rect">
            <a:avLst/>
          </a:prstGeom>
          <a:solidFill>
            <a:srgbClr val="284D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srgbClr val="FFFFFF"/>
              </a:solidFill>
              <a:ea typeface="ＭＳ Ｐゴシック" charset="-128"/>
            </a:endParaRPr>
          </a:p>
        </p:txBody>
      </p:sp>
      <p:sp>
        <p:nvSpPr>
          <p:cNvPr id="15375" name="Rectangle 3"/>
          <p:cNvSpPr>
            <a:spLocks noChangeArrowheads="1"/>
          </p:cNvSpPr>
          <p:nvPr/>
        </p:nvSpPr>
        <p:spPr bwMode="auto">
          <a:xfrm flipH="1">
            <a:off x="468313" y="1268413"/>
            <a:ext cx="3887787" cy="1439862"/>
          </a:xfrm>
          <a:prstGeom prst="rect">
            <a:avLst/>
          </a:prstGeom>
          <a:solidFill>
            <a:srgbClr val="DBE5F1"/>
          </a:solidFill>
          <a:ln w="6350">
            <a:solidFill>
              <a:srgbClr val="8DB3E2"/>
            </a:solidFill>
            <a:prstDash val="dash"/>
            <a:miter lim="800000"/>
            <a:headEnd/>
            <a:tailEnd/>
          </a:ln>
        </p:spPr>
        <p:txBody>
          <a:bodyPr lIns="93600" tIns="165600" rIns="93600" bIns="57600"/>
          <a:lstStyle/>
          <a:p>
            <a:r>
              <a:rPr lang="fr-FR" sz="1000" i="1">
                <a:solidFill>
                  <a:srgbClr val="284D89"/>
                </a:solidFill>
                <a:latin typeface="Calibri" pitchFamily="34" charset="0"/>
              </a:rPr>
              <a:t>Ce anume voia clientul interesat de crearea unui site: </a:t>
            </a:r>
          </a:p>
          <a:p>
            <a:endParaRPr lang="fr-FR" sz="1000" i="1">
              <a:solidFill>
                <a:srgbClr val="284D89"/>
              </a:solidFill>
              <a:latin typeface="Calibri" pitchFamily="34" charset="0"/>
            </a:endParaRPr>
          </a:p>
          <a:p>
            <a:r>
              <a:rPr lang="fr-FR" sz="1400" i="1">
                <a:solidFill>
                  <a:srgbClr val="284D89"/>
                </a:solidFill>
                <a:latin typeface="Calibri" pitchFamily="34" charset="0"/>
              </a:rPr>
              <a:t>« Vreau un site ca Facebook la un oret convenabil »</a:t>
            </a:r>
          </a:p>
          <a:p>
            <a:endParaRPr lang="fr-FR" sz="1000" i="1">
              <a:solidFill>
                <a:srgbClr val="284D89"/>
              </a:solidFill>
              <a:latin typeface="Calibri" pitchFamily="34" charset="0"/>
            </a:endParaRPr>
          </a:p>
          <a:p>
            <a:r>
              <a:rPr lang="fr-FR" sz="1000" i="1">
                <a:solidFill>
                  <a:srgbClr val="284D89"/>
                </a:solidFill>
                <a:latin typeface="Calibri" pitchFamily="34" charset="0"/>
              </a:rPr>
              <a:t>-Client ce crede ca orice e foarte simplu (se face din 2 clicuri)</a:t>
            </a:r>
          </a:p>
          <a:p>
            <a:r>
              <a:rPr lang="fr-FR" sz="1000" i="1">
                <a:solidFill>
                  <a:srgbClr val="284D89"/>
                </a:solidFill>
                <a:latin typeface="Calibri" pitchFamily="34" charset="0"/>
              </a:rPr>
              <a:t>- De obicei acest client are o idee, însa nu si capacitatea de a o explica coerent</a:t>
            </a:r>
          </a:p>
          <a:p>
            <a:endParaRPr lang="fr-FR" sz="1000" i="1">
              <a:solidFill>
                <a:srgbClr val="284D89"/>
              </a:solidFill>
              <a:latin typeface="Calibri" pitchFamily="34" charset="0"/>
            </a:endParaRPr>
          </a:p>
          <a:p>
            <a:endParaRPr lang="fr-FR" sz="1400">
              <a:latin typeface="Calibri" pitchFamily="34" charset="0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 flipH="1">
            <a:off x="468313" y="3068638"/>
            <a:ext cx="3889375" cy="1152525"/>
          </a:xfrm>
          <a:prstGeom prst="rect">
            <a:avLst/>
          </a:prstGeom>
          <a:solidFill>
            <a:srgbClr val="DBE5F1"/>
          </a:solidFill>
          <a:ln w="6350">
            <a:solidFill>
              <a:srgbClr val="8DB3E2"/>
            </a:solidFill>
            <a:prstDash val="dash"/>
            <a:miter lim="800000"/>
            <a:headEnd/>
            <a:tailEnd/>
          </a:ln>
        </p:spPr>
        <p:txBody>
          <a:bodyPr lIns="93600" tIns="165600" rIns="93600" bIns="57600"/>
          <a:lstStyle/>
          <a:p>
            <a:r>
              <a:rPr lang="fr-FR" sz="1000" i="1">
                <a:solidFill>
                  <a:srgbClr val="284D89"/>
                </a:solidFill>
                <a:latin typeface="Calibri" pitchFamily="34" charset="0"/>
              </a:rPr>
              <a:t>Mici sfaturi :</a:t>
            </a:r>
          </a:p>
          <a:p>
            <a:endParaRPr lang="fr-FR" sz="1000" i="1">
              <a:solidFill>
                <a:srgbClr val="284D89"/>
              </a:solidFill>
              <a:latin typeface="Calibri" pitchFamily="34" charset="0"/>
            </a:endParaRPr>
          </a:p>
          <a:p>
            <a:pPr>
              <a:buFontTx/>
              <a:buChar char="-"/>
            </a:pPr>
            <a:r>
              <a:rPr lang="fr-FR" sz="1000" i="1">
                <a:solidFill>
                  <a:srgbClr val="284D89"/>
                </a:solidFill>
                <a:latin typeface="Calibri" pitchFamily="34" charset="0"/>
              </a:rPr>
              <a:t>Incercati sa aflati ce vrea cu adevarat si daca întelege termenii folositi</a:t>
            </a:r>
          </a:p>
          <a:p>
            <a:pPr>
              <a:buFontTx/>
              <a:buChar char="-"/>
            </a:pPr>
            <a:r>
              <a:rPr lang="fr-FR" sz="1000" i="1">
                <a:solidFill>
                  <a:srgbClr val="284D89"/>
                </a:solidFill>
                <a:latin typeface="Calibri" pitchFamily="34" charset="0"/>
              </a:rPr>
              <a:t>Se poate ca acest client sa tina la design foarte mult sau sa nu aiba acces la propriul site asa ca explicati în termeni simpli parcursul de realizare</a:t>
            </a: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 flipH="1">
            <a:off x="468313" y="4508500"/>
            <a:ext cx="3889375" cy="1296988"/>
          </a:xfrm>
          <a:prstGeom prst="rect">
            <a:avLst/>
          </a:prstGeom>
          <a:solidFill>
            <a:srgbClr val="DBE5F1"/>
          </a:solidFill>
          <a:ln w="6350">
            <a:solidFill>
              <a:srgbClr val="8DB3E2"/>
            </a:solidFill>
            <a:prstDash val="dash"/>
            <a:miter lim="800000"/>
            <a:headEnd/>
            <a:tailEnd/>
          </a:ln>
        </p:spPr>
        <p:txBody>
          <a:bodyPr lIns="93600" tIns="165600" rIns="93600" bIns="57600"/>
          <a:lstStyle/>
          <a:p>
            <a:pPr algn="just"/>
            <a:r>
              <a:rPr lang="fr-FR" sz="1000" i="1">
                <a:solidFill>
                  <a:srgbClr val="284D89"/>
                </a:solidFill>
                <a:latin typeface="Calibri" pitchFamily="34" charset="0"/>
              </a:rPr>
              <a:t>Intrebare SEO: cît de important e CMS-ul ?</a:t>
            </a:r>
          </a:p>
          <a:p>
            <a:pPr algn="just"/>
            <a:endParaRPr lang="fr-FR" sz="1000" i="1">
              <a:solidFill>
                <a:srgbClr val="284D89"/>
              </a:solidFill>
              <a:latin typeface="Calibri" pitchFamily="34" charset="0"/>
            </a:endParaRPr>
          </a:p>
          <a:p>
            <a:pPr algn="just">
              <a:buFontTx/>
              <a:buChar char="-"/>
            </a:pPr>
            <a:r>
              <a:rPr lang="fr-FR" sz="1000" i="1">
                <a:solidFill>
                  <a:srgbClr val="284D89"/>
                </a:solidFill>
                <a:latin typeface="Calibri" pitchFamily="34" charset="0"/>
              </a:rPr>
              <a:t>CMS-ul ales ar trebui sa depinda de tipul site-ului : comercial, prezentare, artistic, tip director, etc.</a:t>
            </a:r>
          </a:p>
          <a:p>
            <a:pPr algn="just">
              <a:buFontTx/>
              <a:buChar char="-"/>
            </a:pPr>
            <a:r>
              <a:rPr lang="fr-FR" sz="1000" i="1">
                <a:solidFill>
                  <a:srgbClr val="284D89"/>
                </a:solidFill>
                <a:latin typeface="Calibri" pitchFamily="34" charset="0"/>
              </a:rPr>
              <a:t>In general ar trebui sa existe o parte administrabila</a:t>
            </a:r>
          </a:p>
          <a:p>
            <a:pPr algn="just">
              <a:buFontTx/>
              <a:buChar char="-"/>
            </a:pPr>
            <a:r>
              <a:rPr lang="fr-FR" sz="1000" i="1">
                <a:solidFill>
                  <a:srgbClr val="284D89"/>
                </a:solidFill>
                <a:latin typeface="Calibri" pitchFamily="34" charset="0"/>
              </a:rPr>
              <a:t>Importanta e si compatibilitatea cu alte platforme</a:t>
            </a:r>
          </a:p>
          <a:p>
            <a:pPr algn="just">
              <a:buFontTx/>
              <a:buChar char="-"/>
            </a:pPr>
            <a:endParaRPr lang="fr-FR" sz="1000" i="1">
              <a:solidFill>
                <a:srgbClr val="284D89"/>
              </a:solidFill>
              <a:latin typeface="Calibri" pitchFamily="34" charset="0"/>
            </a:endParaRPr>
          </a:p>
        </p:txBody>
      </p:sp>
      <p:pic>
        <p:nvPicPr>
          <p:cNvPr id="7176" name="Picture 2" descr="H:\Documents and Settings\user\Desktop\PAAAIAEOLAABDGFH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625" y="1916113"/>
            <a:ext cx="2830513" cy="280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75" grpId="0" animBg="1"/>
      <p:bldP spid="9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re 1"/>
          <p:cNvSpPr>
            <a:spLocks noGrp="1"/>
          </p:cNvSpPr>
          <p:nvPr>
            <p:ph type="title"/>
          </p:nvPr>
        </p:nvSpPr>
        <p:spPr>
          <a:xfrm>
            <a:off x="500063" y="-142875"/>
            <a:ext cx="8786812" cy="1143000"/>
          </a:xfrm>
        </p:spPr>
        <p:txBody>
          <a:bodyPr/>
          <a:lstStyle/>
          <a:p>
            <a:pPr algn="l" eaLnBrk="1" hangingPunct="1"/>
            <a:r>
              <a:rPr lang="en-US" sz="2500" b="1" smtClean="0">
                <a:solidFill>
                  <a:srgbClr val="284D89"/>
                </a:solidFill>
              </a:rPr>
              <a:t>Recapitulare</a:t>
            </a:r>
          </a:p>
        </p:txBody>
      </p:sp>
      <p:sp>
        <p:nvSpPr>
          <p:cNvPr id="15366" name="Rectangle 3"/>
          <p:cNvSpPr>
            <a:spLocks noChangeArrowheads="1"/>
          </p:cNvSpPr>
          <p:nvPr/>
        </p:nvSpPr>
        <p:spPr bwMode="auto">
          <a:xfrm flipH="1">
            <a:off x="539750" y="1412875"/>
            <a:ext cx="3671888" cy="1655763"/>
          </a:xfrm>
          <a:prstGeom prst="rect">
            <a:avLst/>
          </a:prstGeom>
          <a:solidFill>
            <a:srgbClr val="DBE5F1"/>
          </a:solidFill>
          <a:ln w="6350">
            <a:solidFill>
              <a:srgbClr val="8DB3E2"/>
            </a:solidFill>
            <a:prstDash val="dash"/>
            <a:miter lim="800000"/>
            <a:headEnd/>
            <a:tailEnd/>
          </a:ln>
        </p:spPr>
        <p:txBody>
          <a:bodyPr lIns="93600" tIns="165600" rIns="93600" bIns="57600"/>
          <a:lstStyle/>
          <a:p>
            <a:pPr algn="just">
              <a:defRPr/>
            </a:pPr>
            <a:r>
              <a:rPr lang="fr-FR" sz="1000" i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Nu exista o </a:t>
            </a:r>
            <a:r>
              <a:rPr lang="fr-FR" sz="1000" i="1" dirty="0" err="1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reteta</a:t>
            </a:r>
            <a:r>
              <a:rPr lang="fr-FR" sz="1000" i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fr-FR" sz="1000" i="1" dirty="0" err="1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infailibila</a:t>
            </a:r>
            <a:r>
              <a:rPr lang="fr-FR" sz="1000" i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fr-FR" sz="1000" i="1" dirty="0" err="1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pentru</a:t>
            </a:r>
            <a:r>
              <a:rPr lang="fr-FR" sz="1000" i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 a discuta </a:t>
            </a:r>
            <a:r>
              <a:rPr lang="fr-FR" sz="1000" i="1" dirty="0" err="1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cu</a:t>
            </a:r>
            <a:r>
              <a:rPr lang="fr-FR" sz="1000" i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fr-FR" sz="1000" i="1" dirty="0" err="1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clientii</a:t>
            </a:r>
            <a:r>
              <a:rPr lang="fr-FR" sz="1000" i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fr-FR" sz="1000" i="1" dirty="0" err="1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imposibili</a:t>
            </a:r>
            <a:r>
              <a:rPr lang="fr-FR" sz="1000" i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, dar </a:t>
            </a:r>
            <a:r>
              <a:rPr lang="fr-FR" sz="1000" i="1" dirty="0" err="1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unele</a:t>
            </a:r>
            <a:r>
              <a:rPr lang="fr-FR" sz="1000" i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fr-FR" sz="1000" i="1" dirty="0" err="1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lucruri</a:t>
            </a:r>
            <a:r>
              <a:rPr lang="fr-FR" sz="1000" i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fr-FR" sz="1000" i="1" dirty="0" err="1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sînt</a:t>
            </a:r>
            <a:r>
              <a:rPr lang="fr-FR" sz="1000" i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 utile : </a:t>
            </a:r>
          </a:p>
          <a:p>
            <a:pPr algn="just">
              <a:defRPr/>
            </a:pPr>
            <a:endParaRPr lang="fr-FR" sz="1000" i="1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  <a:p>
            <a:pPr algn="just">
              <a:defRPr/>
            </a:pPr>
            <a:endParaRPr lang="fr-FR" sz="1000" i="1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  <a:p>
            <a:pPr algn="just">
              <a:buFontTx/>
              <a:buChar char="-"/>
              <a:defRPr/>
            </a:pPr>
            <a:r>
              <a:rPr lang="fr-FR" sz="1000" i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Nu va </a:t>
            </a:r>
            <a:r>
              <a:rPr lang="fr-FR" sz="1000" i="1" dirty="0" err="1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enervati</a:t>
            </a:r>
            <a:endParaRPr lang="fr-FR" sz="1000" i="1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  <a:p>
            <a:pPr algn="just">
              <a:buFontTx/>
              <a:buChar char="-"/>
              <a:defRPr/>
            </a:pPr>
            <a:r>
              <a:rPr lang="fr-FR" sz="1000" i="1" dirty="0" err="1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Incercati</a:t>
            </a:r>
            <a:r>
              <a:rPr lang="fr-FR" sz="1000" i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 sa </a:t>
            </a:r>
            <a:r>
              <a:rPr lang="fr-FR" sz="1000" i="1" dirty="0" err="1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explicati</a:t>
            </a:r>
            <a:r>
              <a:rPr lang="fr-FR" sz="1000" i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fr-FR" sz="1000" i="1" dirty="0" err="1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folosind</a:t>
            </a:r>
            <a:r>
              <a:rPr lang="fr-FR" sz="1000" i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fr-FR" sz="1000" i="1" dirty="0" err="1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termeni</a:t>
            </a:r>
            <a:r>
              <a:rPr lang="fr-FR" sz="1000" i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fr-FR" sz="1000" i="1" dirty="0" err="1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simpli</a:t>
            </a:r>
            <a:endParaRPr lang="fr-FR" sz="1000" i="1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  <a:p>
            <a:pPr algn="just">
              <a:buFontTx/>
              <a:buChar char="-"/>
              <a:defRPr/>
            </a:pPr>
            <a:r>
              <a:rPr lang="fr-FR" sz="1000" i="1" dirty="0" err="1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Rabdarea</a:t>
            </a:r>
            <a:r>
              <a:rPr lang="fr-FR" sz="1000" i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 e un </a:t>
            </a:r>
            <a:r>
              <a:rPr lang="fr-FR" sz="1000" i="1" dirty="0" err="1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atu</a:t>
            </a:r>
            <a:r>
              <a:rPr lang="fr-FR" sz="1000" i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 important </a:t>
            </a:r>
            <a:endParaRPr lang="fr-FR" sz="1000" i="1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</p:txBody>
      </p:sp>
      <p:cxnSp>
        <p:nvCxnSpPr>
          <p:cNvPr id="13" name="Connecteur droit 12"/>
          <p:cNvCxnSpPr/>
          <p:nvPr/>
        </p:nvCxnSpPr>
        <p:spPr>
          <a:xfrm rot="10800000" flipV="1">
            <a:off x="161925" y="633413"/>
            <a:ext cx="3667125" cy="9525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142875" y="214313"/>
            <a:ext cx="371475" cy="371475"/>
          </a:xfrm>
          <a:prstGeom prst="rect">
            <a:avLst/>
          </a:prstGeom>
          <a:solidFill>
            <a:srgbClr val="284D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srgbClr val="FFFFFF"/>
              </a:solidFill>
              <a:ea typeface="ＭＳ Ｐゴシック" charset="-128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 flipH="1">
            <a:off x="539750" y="4437063"/>
            <a:ext cx="3671888" cy="1655762"/>
          </a:xfrm>
          <a:prstGeom prst="rect">
            <a:avLst/>
          </a:prstGeom>
          <a:solidFill>
            <a:srgbClr val="DBE5F1"/>
          </a:solidFill>
          <a:ln w="6350">
            <a:solidFill>
              <a:srgbClr val="8DB3E2"/>
            </a:solidFill>
            <a:prstDash val="dash"/>
            <a:miter lim="800000"/>
            <a:headEnd/>
            <a:tailEnd/>
          </a:ln>
        </p:spPr>
        <p:txBody>
          <a:bodyPr lIns="93600" tIns="165600" rIns="93600" bIns="57600"/>
          <a:lstStyle/>
          <a:p>
            <a:r>
              <a:rPr lang="fr-FR" sz="1000" i="1">
                <a:solidFill>
                  <a:srgbClr val="284D89"/>
                </a:solidFill>
                <a:latin typeface="Calibri" pitchFamily="34" charset="0"/>
              </a:rPr>
              <a:t>Imaginile au fost luate de aici : </a:t>
            </a:r>
          </a:p>
          <a:p>
            <a:endParaRPr lang="fr-FR" sz="1000" i="1">
              <a:solidFill>
                <a:srgbClr val="284D89"/>
              </a:solidFill>
              <a:latin typeface="Calibri" pitchFamily="34" charset="0"/>
            </a:endParaRPr>
          </a:p>
          <a:p>
            <a:r>
              <a:rPr lang="fr-FR" sz="1000" i="1">
                <a:solidFill>
                  <a:srgbClr val="284D89"/>
                </a:solidFill>
                <a:latin typeface="Calibri" pitchFamily="34" charset="0"/>
              </a:rPr>
              <a:t>© Dilbert.com</a:t>
            </a:r>
          </a:p>
          <a:p>
            <a:r>
              <a:rPr lang="fr-FR" sz="1000" i="1">
                <a:solidFill>
                  <a:srgbClr val="284D89"/>
                </a:solidFill>
                <a:latin typeface="Calibri" pitchFamily="34" charset="0"/>
              </a:rPr>
              <a:t>© Warnerbros.com</a:t>
            </a:r>
          </a:p>
          <a:p>
            <a:r>
              <a:rPr lang="fr-FR" sz="1000" i="1">
                <a:solidFill>
                  <a:srgbClr val="284D89"/>
                </a:solidFill>
                <a:latin typeface="Calibri" pitchFamily="34" charset="0"/>
              </a:rPr>
              <a:t>© Starwars.com</a:t>
            </a:r>
          </a:p>
          <a:p>
            <a:r>
              <a:rPr lang="fr-FR" sz="1000" i="1">
                <a:solidFill>
                  <a:srgbClr val="284D89"/>
                </a:solidFill>
                <a:latin typeface="Calibri" pitchFamily="34" charset="0"/>
              </a:rPr>
              <a:t>© Flickr.com</a:t>
            </a:r>
          </a:p>
          <a:p>
            <a:r>
              <a:rPr lang="fr-FR" sz="1000" i="1">
                <a:solidFill>
                  <a:srgbClr val="284D89"/>
                </a:solidFill>
                <a:latin typeface="Calibri" pitchFamily="34" charset="0"/>
              </a:rPr>
              <a:t>© Sciencecartoonsplus.com</a:t>
            </a:r>
          </a:p>
          <a:p>
            <a:r>
              <a:rPr lang="fr-FR" sz="1000" i="1">
                <a:solidFill>
                  <a:srgbClr val="284D89"/>
                </a:solidFill>
                <a:latin typeface="Calibri" pitchFamily="34" charset="0"/>
              </a:rPr>
              <a:t>© Wiep.net</a:t>
            </a:r>
          </a:p>
          <a:p>
            <a:endParaRPr lang="fr-FR" sz="1000" i="1">
              <a:solidFill>
                <a:srgbClr val="284D89"/>
              </a:solidFill>
              <a:latin typeface="Calibri" pitchFamily="34" charset="0"/>
            </a:endParaRPr>
          </a:p>
          <a:p>
            <a:endParaRPr lang="fr-FR" sz="1000" i="1">
              <a:solidFill>
                <a:srgbClr val="284D89"/>
              </a:solidFill>
              <a:latin typeface="Calibri" pitchFamily="34" charset="0"/>
            </a:endParaRPr>
          </a:p>
          <a:p>
            <a:r>
              <a:rPr lang="fr-FR" sz="1000" i="1">
                <a:solidFill>
                  <a:srgbClr val="284D89"/>
                </a:solidFill>
                <a:latin typeface="Calibri" pitchFamily="34" charset="0"/>
              </a:rPr>
              <a:t> </a:t>
            </a:r>
            <a:endParaRPr lang="fr-FR" sz="1200">
              <a:latin typeface="Calibri" pitchFamily="34" charset="0"/>
            </a:endParaRPr>
          </a:p>
        </p:txBody>
      </p:sp>
      <p:pic>
        <p:nvPicPr>
          <p:cNvPr id="8199" name="Picture 2" descr="H:\Documents and Settings\user\Desktop\esenta-seo-creativitat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3800" y="1916113"/>
            <a:ext cx="3502025" cy="280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Connecteur droit 12"/>
          <p:cNvCxnSpPr/>
          <p:nvPr/>
        </p:nvCxnSpPr>
        <p:spPr>
          <a:xfrm rot="10800000" flipV="1">
            <a:off x="1835150" y="2781300"/>
            <a:ext cx="3667125" cy="9525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1692275" y="2349500"/>
            <a:ext cx="371475" cy="371475"/>
          </a:xfrm>
          <a:prstGeom prst="rect">
            <a:avLst/>
          </a:prstGeom>
          <a:solidFill>
            <a:srgbClr val="284D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srgbClr val="FFFFFF"/>
              </a:solidFill>
              <a:ea typeface="ＭＳ Ｐゴシック" charset="-128"/>
            </a:endParaRPr>
          </a:p>
        </p:txBody>
      </p:sp>
      <p:sp>
        <p:nvSpPr>
          <p:cNvPr id="9" name="Titre 8"/>
          <p:cNvSpPr>
            <a:spLocks noGrp="1"/>
          </p:cNvSpPr>
          <p:nvPr>
            <p:ph type="title"/>
          </p:nvPr>
        </p:nvSpPr>
        <p:spPr>
          <a:xfrm>
            <a:off x="179388" y="3357563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vi-VN" sz="16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Florin Spătaru </a:t>
            </a:r>
            <a:r>
              <a:rPr lang="fr-FR" sz="16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fr-FR" sz="16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fr-FR" sz="16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florin.spataru@iseom.com</a:t>
            </a:r>
            <a:br>
              <a:rPr lang="fr-FR" sz="16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fr-FR" sz="16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www.iseom.com / seo-info.ro</a:t>
            </a:r>
            <a:endParaRPr lang="en-US" sz="1600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" name="Titre 8"/>
          <p:cNvSpPr txBox="1">
            <a:spLocks/>
          </p:cNvSpPr>
          <p:nvPr/>
        </p:nvSpPr>
        <p:spPr bwMode="auto">
          <a:xfrm>
            <a:off x="107950" y="19891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fr-FR" sz="2400" i="1" dirty="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Va </a:t>
            </a:r>
            <a:r>
              <a:rPr lang="fr-FR" sz="2400" i="1" dirty="0" err="1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multumesc</a:t>
            </a:r>
            <a:r>
              <a:rPr lang="fr-FR" sz="2400" i="1" dirty="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 !</a:t>
            </a:r>
            <a:endParaRPr lang="en-US" sz="2400" i="1" dirty="0">
              <a:solidFill>
                <a:schemeClr val="tx2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5720</TotalTime>
  <Words>574</Words>
  <Application>Microsoft Office PowerPoint</Application>
  <PresentationFormat>On-screen Show (4:3)</PresentationFormat>
  <Paragraphs>114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ＭＳ Ｐゴシック</vt:lpstr>
      <vt:lpstr>Times New Roman</vt:lpstr>
      <vt:lpstr>Thème Office</vt:lpstr>
      <vt:lpstr>Slide 1</vt:lpstr>
      <vt:lpstr>1. Clientul de tip Dilbert</vt:lpstr>
      <vt:lpstr>2. Clientul de tip The Brain (Pinky &amp; The Brain)</vt:lpstr>
      <vt:lpstr>3. Clientul de tip Darth Vader</vt:lpstr>
      <vt:lpstr>4. Clientul de tip Carrie </vt:lpstr>
      <vt:lpstr>5. Clientul de tip Einstein</vt:lpstr>
      <vt:lpstr>Recapitulare</vt:lpstr>
      <vt:lpstr>Florin Spătaru  florin.spataru@iseom.com www.iseom.com / seo-info.ro</vt:lpstr>
    </vt:vector>
  </TitlesOfParts>
  <Company>REFERENCEMENT.COM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administrateur</dc:creator>
  <cp:lastModifiedBy>Olivian BREDA</cp:lastModifiedBy>
  <cp:revision>583</cp:revision>
  <dcterms:created xsi:type="dcterms:W3CDTF">2009-05-06T13:52:19Z</dcterms:created>
  <dcterms:modified xsi:type="dcterms:W3CDTF">2010-11-15T12:00:43Z</dcterms:modified>
</cp:coreProperties>
</file>