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9" r:id="rId8"/>
    <p:sldId id="271" r:id="rId9"/>
    <p:sldId id="270" r:id="rId10"/>
    <p:sldId id="273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104" d="100"/>
          <a:sy n="104" d="100"/>
        </p:scale>
        <p:origin x="-12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F88A5-5B15-480D-A359-A153D1466B23}" type="datetimeFigureOut">
              <a:rPr lang="en-US"/>
              <a:pPr>
                <a:defRPr/>
              </a:pPr>
              <a:t>3/17/2011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B3387-FBBC-4E59-A348-5D7AFE34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C7701-D28A-49EC-AC43-963ECA77AEF5}" type="datetimeFigureOut">
              <a:rPr lang="en-US"/>
              <a:pPr>
                <a:defRPr/>
              </a:pPr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A2E51-1EB2-4012-98AA-43CBB006A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A7C04-5B6E-45EA-A002-C199953A1C9F}" type="datetimeFigureOut">
              <a:rPr lang="en-US"/>
              <a:pPr>
                <a:defRPr/>
              </a:pPr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20EE0-75F4-41AB-81B4-2E22BBC21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2B8DD-F8BA-4568-B22A-B0FF5C0818C6}" type="datetimeFigureOut">
              <a:rPr lang="en-US"/>
              <a:pPr>
                <a:defRPr/>
              </a:pPr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48C48-6378-4D7E-95FF-313426486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E3682-6E89-456D-A917-BBB30AF31E4C}" type="datetimeFigureOut">
              <a:rPr lang="en-US"/>
              <a:pPr>
                <a:defRPr/>
              </a:pPr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8D1E2-67DD-4350-AB50-75B823199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F60BD-1385-446C-8F2F-53A27F5D1F2A}" type="datetimeFigureOut">
              <a:rPr lang="en-US"/>
              <a:pPr>
                <a:defRPr/>
              </a:pPr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4FDB-7CF6-40B9-AF48-4E28C3282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EC8B3-E571-41FD-95E0-7985AD823133}" type="datetimeFigureOut">
              <a:rPr lang="en-US"/>
              <a:pPr>
                <a:defRPr/>
              </a:pPr>
              <a:t>3/17/2011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8EE2-C694-42D3-8D76-43ABABC8B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BACB-C4B8-4F3C-B9F5-8E360B8F7EA6}" type="datetimeFigureOut">
              <a:rPr lang="en-US"/>
              <a:pPr>
                <a:defRPr/>
              </a:pPr>
              <a:t>3/17/2011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B4C31-2D82-48B1-9CD9-F4F0E4633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58DA-4700-4721-B5D4-E83B12FA1A30}" type="datetimeFigureOut">
              <a:rPr lang="en-US"/>
              <a:pPr>
                <a:defRPr/>
              </a:pPr>
              <a:t>3/17/2011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1B329-5581-4BB8-9588-ADEF5B764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1B3E-CEDF-4720-A14C-AAB0D6C23965}" type="datetimeFigureOut">
              <a:rPr lang="en-US"/>
              <a:pPr>
                <a:defRPr/>
              </a:pPr>
              <a:t>3/17/2011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B5794-9DD7-4105-A654-0002D2CE1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47CCB-8631-4B35-9B7B-41D425CE8F7D}" type="datetimeFigureOut">
              <a:rPr lang="en-US"/>
              <a:pPr>
                <a:defRPr/>
              </a:pPr>
              <a:t>3/17/2011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21A31-0E74-48AA-B19D-AAA109A90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A0F6-40CC-4904-8537-421C9504C03C}" type="datetimeFigureOut">
              <a:rPr lang="en-US"/>
              <a:pPr>
                <a:defRPr/>
              </a:pPr>
              <a:t>3/17/2011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54E36-FBB6-47CA-8E07-7D4B29897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0400" y="152400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E6D99E-8A6C-455B-87F4-F95BD8BB71E7}" type="datetimeFigureOut">
              <a:rPr lang="en-US"/>
              <a:pPr>
                <a:defRPr/>
              </a:pPr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ACD875-C23B-4A13-862D-DC09B365F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BACC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BACC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BACC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BACC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BACC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2parale.ro/" TargetMode="External"/><Relationship Id="rId2" Type="http://schemas.openxmlformats.org/officeDocument/2006/relationships/hyperlink" Target="mailto:dorin.boerescu@2parale.r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witter.com/2parale" TargetMode="External"/><Relationship Id="rId4" Type="http://schemas.openxmlformats.org/officeDocument/2006/relationships/hyperlink" Target="http://www.blog.2parale.r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7188" y="2928938"/>
            <a:ext cx="8286750" cy="2747962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3200" dirty="0" err="1" smtClean="0"/>
              <a:t>Cresterea</a:t>
            </a:r>
            <a:r>
              <a:rPr lang="en-US" sz="3200" dirty="0" smtClean="0"/>
              <a:t> </a:t>
            </a:r>
            <a:r>
              <a:rPr lang="en-US" sz="3200" dirty="0" err="1" smtClean="0"/>
              <a:t>ratei</a:t>
            </a:r>
            <a:r>
              <a:rPr lang="en-US" sz="3200" dirty="0" smtClean="0"/>
              <a:t> de </a:t>
            </a:r>
            <a:r>
              <a:rPr lang="en-US" sz="3200" dirty="0" err="1" smtClean="0"/>
              <a:t>conversie</a:t>
            </a:r>
            <a:r>
              <a:rPr lang="en-US" sz="3200" dirty="0" smtClean="0"/>
              <a:t> in marketing </a:t>
            </a:r>
            <a:r>
              <a:rPr lang="en-US" sz="3200" dirty="0" err="1" smtClean="0"/>
              <a:t>afiliat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err="1" smtClean="0"/>
              <a:t>Dorin</a:t>
            </a:r>
            <a:r>
              <a:rPr lang="en-US" sz="2400" dirty="0" smtClean="0"/>
              <a:t> </a:t>
            </a:r>
            <a:r>
              <a:rPr lang="en-US" sz="2400" dirty="0" err="1" smtClean="0"/>
              <a:t>Boerescu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Lumea</a:t>
            </a:r>
            <a:r>
              <a:rPr lang="en-US" sz="2400" dirty="0" smtClean="0"/>
              <a:t> SEO PPC - 19 </a:t>
            </a:r>
            <a:r>
              <a:rPr lang="en-US" sz="2400" dirty="0" err="1" smtClean="0"/>
              <a:t>feb</a:t>
            </a:r>
            <a:r>
              <a:rPr lang="en-US" sz="2400" dirty="0" smtClean="0"/>
              <a:t> 2011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2Parale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90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campanii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4.000 de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afiliati</a:t>
            </a: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Intalniri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lunare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cu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advertiseri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afiliati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@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BucharestHubb</a:t>
            </a: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Evenimente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periodice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in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alte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orase</a:t>
            </a: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support@2parale.ro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428750" y="2286000"/>
            <a:ext cx="7315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US" sz="2400" b="1" dirty="0" err="1">
                <a:solidFill>
                  <a:srgbClr val="5F5F5F"/>
                </a:solidFill>
                <a:latin typeface="+mn-lt"/>
              </a:rPr>
              <a:t>Multumesc</a:t>
            </a:r>
            <a:endParaRPr lang="en-US" sz="2400" b="1" dirty="0">
              <a:solidFill>
                <a:srgbClr val="5F5F5F"/>
              </a:solidFill>
              <a:latin typeface="+mn-lt"/>
            </a:endParaRPr>
          </a:p>
          <a:p>
            <a:pPr marL="342900" indent="-342900" algn="r">
              <a:spcBef>
                <a:spcPct val="20000"/>
              </a:spcBef>
              <a:defRPr/>
            </a:pPr>
            <a:endParaRPr lang="en-US" sz="2400" b="1" dirty="0">
              <a:solidFill>
                <a:srgbClr val="5F5F5F"/>
              </a:solidFill>
              <a:latin typeface="+mn-lt"/>
            </a:endParaRPr>
          </a:p>
          <a:p>
            <a:pPr marL="342900" indent="-342900" algn="r">
              <a:spcBef>
                <a:spcPct val="20000"/>
              </a:spcBef>
              <a:defRPr/>
            </a:pPr>
            <a:endParaRPr lang="en-US" sz="2400" b="1" dirty="0">
              <a:solidFill>
                <a:srgbClr val="5F5F5F"/>
              </a:solidFill>
              <a:latin typeface="+mn-lt"/>
            </a:endParaRPr>
          </a:p>
          <a:p>
            <a:pPr marL="342900" indent="-342900" algn="r">
              <a:spcBef>
                <a:spcPct val="20000"/>
              </a:spcBef>
              <a:defRPr/>
            </a:pPr>
            <a:endParaRPr lang="en-US" sz="2400" b="1" dirty="0">
              <a:solidFill>
                <a:srgbClr val="5F5F5F"/>
              </a:solidFill>
              <a:latin typeface="+mn-lt"/>
            </a:endParaRPr>
          </a:p>
          <a:p>
            <a:pPr marL="342900" indent="-342900" algn="r">
              <a:spcBef>
                <a:spcPct val="20000"/>
              </a:spcBef>
              <a:defRPr/>
            </a:pPr>
            <a:r>
              <a:rPr lang="en-US" sz="2000" dirty="0">
                <a:solidFill>
                  <a:srgbClr val="5F5F5F"/>
                </a:solidFill>
                <a:latin typeface="+mn-lt"/>
                <a:hlinkClick r:id="rId2"/>
              </a:rPr>
              <a:t>dorin.boerescu@2parale.ro</a:t>
            </a:r>
            <a:endParaRPr lang="en-US" sz="2000" b="1" dirty="0">
              <a:solidFill>
                <a:srgbClr val="5F5F5F"/>
              </a:solidFill>
              <a:latin typeface="+mn-lt"/>
            </a:endParaRPr>
          </a:p>
          <a:p>
            <a:pPr marL="342900" indent="-342900" algn="r">
              <a:spcBef>
                <a:spcPct val="20000"/>
              </a:spcBef>
              <a:defRPr/>
            </a:pPr>
            <a:endParaRPr lang="en-US" sz="2000" b="1" dirty="0">
              <a:solidFill>
                <a:srgbClr val="5F5F5F"/>
              </a:solidFill>
              <a:latin typeface="+mn-lt"/>
              <a:hlinkClick r:id="rId3"/>
            </a:endParaRPr>
          </a:p>
          <a:p>
            <a:pPr marL="342900" indent="-342900" algn="r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5F5F5F"/>
                </a:solidFill>
                <a:latin typeface="+mn-lt"/>
                <a:hlinkClick r:id="rId3"/>
              </a:rPr>
              <a:t>www.2parale.ro</a:t>
            </a:r>
            <a:r>
              <a:rPr lang="en-US" sz="2000" b="1" dirty="0">
                <a:solidFill>
                  <a:srgbClr val="5F5F5F"/>
                </a:solidFill>
                <a:latin typeface="+mn-lt"/>
              </a:rPr>
              <a:t>  </a:t>
            </a:r>
            <a:endParaRPr lang="ro-RO" sz="2000" dirty="0">
              <a:solidFill>
                <a:srgbClr val="5F5F5F"/>
              </a:solidFill>
              <a:latin typeface="+mn-lt"/>
            </a:endParaRPr>
          </a:p>
          <a:p>
            <a:pPr marL="342900" indent="-342900" algn="r">
              <a:spcBef>
                <a:spcPct val="20000"/>
              </a:spcBef>
              <a:defRPr/>
            </a:pPr>
            <a:r>
              <a:rPr lang="en-US" sz="2000" dirty="0">
                <a:solidFill>
                  <a:srgbClr val="5F5F5F"/>
                </a:solidFill>
                <a:latin typeface="+mn-lt"/>
                <a:hlinkClick r:id="rId4"/>
              </a:rPr>
              <a:t>Blog.2parale.ro</a:t>
            </a:r>
            <a:r>
              <a:rPr lang="en-US" sz="2000" dirty="0">
                <a:solidFill>
                  <a:srgbClr val="5F5F5F"/>
                </a:solidFill>
                <a:latin typeface="+mn-lt"/>
              </a:rPr>
              <a:t> </a:t>
            </a:r>
          </a:p>
          <a:p>
            <a:pPr marL="342900" indent="-342900" algn="r">
              <a:spcBef>
                <a:spcPct val="20000"/>
              </a:spcBef>
              <a:defRPr/>
            </a:pPr>
            <a:r>
              <a:rPr lang="en-US" sz="2000" dirty="0">
                <a:solidFill>
                  <a:srgbClr val="5F5F5F"/>
                </a:solidFill>
                <a:latin typeface="+mn-lt"/>
                <a:hlinkClick r:id="rId5"/>
              </a:rPr>
              <a:t>twitter.com/2parale</a:t>
            </a:r>
            <a:r>
              <a:rPr lang="en-US" sz="2000" dirty="0">
                <a:solidFill>
                  <a:srgbClr val="5F5F5F"/>
                </a:solidFill>
                <a:latin typeface="+mn-lt"/>
              </a:rPr>
              <a:t> </a:t>
            </a:r>
            <a:endParaRPr lang="ro-RO" sz="2400" dirty="0">
              <a:solidFill>
                <a:srgbClr val="5F5F5F"/>
              </a:solidFill>
              <a:latin typeface="+mn-lt"/>
            </a:endParaRPr>
          </a:p>
          <a:p>
            <a:pPr marL="342900" indent="-342900" algn="r">
              <a:spcBef>
                <a:spcPct val="20000"/>
              </a:spcBef>
              <a:defRPr/>
            </a:pPr>
            <a:r>
              <a:rPr lang="en-US" sz="2400" dirty="0">
                <a:solidFill>
                  <a:srgbClr val="5F5F5F"/>
                </a:solidFill>
                <a:latin typeface="+mn-lt"/>
              </a:rPr>
              <a:t>	</a:t>
            </a:r>
          </a:p>
          <a:p>
            <a:pPr marL="342900" indent="-342900" algn="r">
              <a:spcBef>
                <a:spcPct val="20000"/>
              </a:spcBef>
              <a:defRPr/>
            </a:pPr>
            <a:r>
              <a:rPr lang="en-US" sz="2000" dirty="0">
                <a:solidFill>
                  <a:srgbClr val="5F5F5F"/>
                </a:solidFill>
                <a:latin typeface="+mn-lt"/>
              </a:rPr>
              <a:t>	</a:t>
            </a:r>
            <a:endParaRPr lang="en-US" sz="3200" dirty="0">
              <a:solidFill>
                <a:srgbClr val="5F5F5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38" y="0"/>
            <a:ext cx="7315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/>
              <a:t>Principii</a:t>
            </a:r>
            <a:endParaRPr lang="en-US" sz="32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1928813"/>
            <a:ext cx="7620000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Marketingul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afiliat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nu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este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</a:p>
          <a:p>
            <a:pPr marL="800100" lvl="1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publicitate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</a:p>
          <a:p>
            <a:pPr marL="800100" lvl="1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marketing in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sensul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“traditional”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Marketing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afiliat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=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generare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vanzari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09600" y="1447800"/>
            <a:ext cx="1676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429000" y="1371600"/>
            <a:ext cx="1676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248400" y="1371600"/>
            <a:ext cx="1981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38400" y="1752600"/>
            <a:ext cx="9144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57800" y="1752600"/>
            <a:ext cx="9144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2362200" y="2209800"/>
            <a:ext cx="9144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5181600" y="2209800"/>
            <a:ext cx="9144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TextBox 18"/>
          <p:cNvSpPr txBox="1">
            <a:spLocks noChangeArrowheads="1"/>
          </p:cNvSpPr>
          <p:nvPr/>
        </p:nvSpPr>
        <p:spPr bwMode="auto">
          <a:xfrm>
            <a:off x="762000" y="1676400"/>
            <a:ext cx="1223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Advertiser</a:t>
            </a:r>
          </a:p>
          <a:p>
            <a:r>
              <a:rPr lang="en-US"/>
              <a:t>(magazin)</a:t>
            </a:r>
          </a:p>
        </p:txBody>
      </p:sp>
      <p:sp>
        <p:nvSpPr>
          <p:cNvPr id="4106" name="TextBox 19"/>
          <p:cNvSpPr txBox="1">
            <a:spLocks noChangeArrowheads="1"/>
          </p:cNvSpPr>
          <p:nvPr/>
        </p:nvSpPr>
        <p:spPr bwMode="auto">
          <a:xfrm>
            <a:off x="3505200" y="1600200"/>
            <a:ext cx="12620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Platforma</a:t>
            </a:r>
          </a:p>
          <a:p>
            <a:r>
              <a:rPr lang="en-US"/>
              <a:t>(program) </a:t>
            </a:r>
          </a:p>
          <a:p>
            <a:r>
              <a:rPr lang="en-US"/>
              <a:t>afiliere</a:t>
            </a:r>
          </a:p>
        </p:txBody>
      </p:sp>
      <p:sp>
        <p:nvSpPr>
          <p:cNvPr id="4107" name="TextBox 20"/>
          <p:cNvSpPr txBox="1">
            <a:spLocks noChangeArrowheads="1"/>
          </p:cNvSpPr>
          <p:nvPr/>
        </p:nvSpPr>
        <p:spPr bwMode="auto">
          <a:xfrm>
            <a:off x="6705600" y="17526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Afiliati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3657600"/>
            <a:ext cx="5802313" cy="1477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sng" kern="0" dirty="0" err="1">
                <a:solidFill>
                  <a:srgbClr val="595959"/>
                </a:solidFill>
              </a:rPr>
              <a:t>Afiliati</a:t>
            </a:r>
            <a:r>
              <a:rPr lang="en-US" b="1" u="sng" kern="0" dirty="0">
                <a:solidFill>
                  <a:srgbClr val="595959"/>
                </a:solidFill>
              </a:rPr>
              <a:t>:</a:t>
            </a:r>
          </a:p>
          <a:p>
            <a:pPr>
              <a:defRPr/>
            </a:pPr>
            <a:endParaRPr lang="en-US" b="1" kern="0" dirty="0">
              <a:solidFill>
                <a:srgbClr val="595959"/>
              </a:solidFill>
            </a:endParaRPr>
          </a:p>
          <a:p>
            <a:pPr>
              <a:defRPr/>
            </a:pPr>
            <a:r>
              <a:rPr lang="en-US" b="1" kern="0" dirty="0">
                <a:solidFill>
                  <a:srgbClr val="595959"/>
                </a:solidFill>
              </a:rPr>
              <a:t>site-</a:t>
            </a:r>
            <a:r>
              <a:rPr lang="en-US" b="1" kern="0" dirty="0" err="1">
                <a:solidFill>
                  <a:srgbClr val="595959"/>
                </a:solidFill>
              </a:rPr>
              <a:t>uri</a:t>
            </a:r>
            <a:r>
              <a:rPr lang="en-US" b="1" kern="0" dirty="0">
                <a:solidFill>
                  <a:srgbClr val="595959"/>
                </a:solidFill>
              </a:rPr>
              <a:t> care </a:t>
            </a:r>
            <a:r>
              <a:rPr lang="en-US" b="1" kern="0" dirty="0" err="1">
                <a:solidFill>
                  <a:srgbClr val="595959"/>
                </a:solidFill>
              </a:rPr>
              <a:t>promoveaza</a:t>
            </a:r>
            <a:r>
              <a:rPr lang="en-US" b="1" kern="0" dirty="0">
                <a:solidFill>
                  <a:srgbClr val="595959"/>
                </a:solidFill>
              </a:rPr>
              <a:t> </a:t>
            </a:r>
            <a:r>
              <a:rPr lang="en-US" b="1" kern="0" dirty="0" err="1">
                <a:solidFill>
                  <a:srgbClr val="595959"/>
                </a:solidFill>
              </a:rPr>
              <a:t>oferta</a:t>
            </a:r>
            <a:r>
              <a:rPr lang="en-US" b="1" kern="0" dirty="0">
                <a:solidFill>
                  <a:srgbClr val="595959"/>
                </a:solidFill>
              </a:rPr>
              <a:t> </a:t>
            </a:r>
            <a:r>
              <a:rPr lang="en-US" b="1" kern="0" dirty="0" err="1">
                <a:solidFill>
                  <a:srgbClr val="595959"/>
                </a:solidFill>
              </a:rPr>
              <a:t>advertiserului</a:t>
            </a:r>
            <a:r>
              <a:rPr lang="en-US" b="1" kern="0" dirty="0">
                <a:solidFill>
                  <a:srgbClr val="595959"/>
                </a:solidFill>
              </a:rPr>
              <a:t> </a:t>
            </a:r>
          </a:p>
          <a:p>
            <a:pPr>
              <a:defRPr/>
            </a:pPr>
            <a:r>
              <a:rPr lang="en-US" b="1" kern="0" dirty="0" err="1">
                <a:solidFill>
                  <a:srgbClr val="595959"/>
                </a:solidFill>
              </a:rPr>
              <a:t>primesc</a:t>
            </a:r>
            <a:r>
              <a:rPr lang="en-US" b="1" kern="0" dirty="0">
                <a:solidFill>
                  <a:srgbClr val="595959"/>
                </a:solidFill>
              </a:rPr>
              <a:t> un </a:t>
            </a:r>
            <a:r>
              <a:rPr lang="en-US" b="1" kern="0" dirty="0" err="1">
                <a:solidFill>
                  <a:srgbClr val="595959"/>
                </a:solidFill>
              </a:rPr>
              <a:t>comision</a:t>
            </a:r>
            <a:r>
              <a:rPr lang="en-US" b="1" kern="0" dirty="0">
                <a:solidFill>
                  <a:srgbClr val="595959"/>
                </a:solidFill>
              </a:rPr>
              <a:t> din </a:t>
            </a:r>
            <a:r>
              <a:rPr lang="en-US" b="1" kern="0" dirty="0" err="1">
                <a:solidFill>
                  <a:srgbClr val="595959"/>
                </a:solidFill>
              </a:rPr>
              <a:t>vanzarile</a:t>
            </a:r>
            <a:r>
              <a:rPr lang="en-US" b="1" kern="0" dirty="0">
                <a:solidFill>
                  <a:srgbClr val="595959"/>
                </a:solidFill>
              </a:rPr>
              <a:t> generate</a:t>
            </a:r>
          </a:p>
          <a:p>
            <a:pPr>
              <a:defRPr/>
            </a:pPr>
            <a:r>
              <a:rPr lang="en-US" b="1" kern="0" dirty="0">
                <a:solidFill>
                  <a:srgbClr val="595959"/>
                </a:solidFill>
              </a:rPr>
              <a:t>in </a:t>
            </a:r>
            <a:r>
              <a:rPr lang="en-US" b="1" kern="0" dirty="0" err="1">
                <a:solidFill>
                  <a:srgbClr val="595959"/>
                </a:solidFill>
              </a:rPr>
              <a:t>perioada</a:t>
            </a:r>
            <a:r>
              <a:rPr lang="en-US" b="1" kern="0" dirty="0">
                <a:solidFill>
                  <a:srgbClr val="595959"/>
                </a:solidFill>
              </a:rPr>
              <a:t> de </a:t>
            </a:r>
            <a:r>
              <a:rPr lang="en-US" b="1" kern="0" dirty="0" err="1">
                <a:solidFill>
                  <a:srgbClr val="595959"/>
                </a:solidFill>
              </a:rPr>
              <a:t>recurenta</a:t>
            </a:r>
            <a:r>
              <a:rPr lang="en-US" b="1" kern="0" dirty="0">
                <a:solidFill>
                  <a:srgbClr val="595959"/>
                </a:solidFill>
              </a:rPr>
              <a:t> = </a:t>
            </a:r>
            <a:r>
              <a:rPr lang="en-US" b="1" kern="0" dirty="0" err="1">
                <a:solidFill>
                  <a:srgbClr val="595959"/>
                </a:solidFill>
              </a:rPr>
              <a:t>valabilitatea</a:t>
            </a:r>
            <a:r>
              <a:rPr lang="en-US" b="1" kern="0" dirty="0">
                <a:solidFill>
                  <a:srgbClr val="595959"/>
                </a:solidFill>
              </a:rPr>
              <a:t> cookie-</a:t>
            </a:r>
            <a:r>
              <a:rPr lang="en-US" b="1" kern="0" dirty="0" err="1">
                <a:solidFill>
                  <a:srgbClr val="595959"/>
                </a:solidFill>
              </a:rPr>
              <a:t>ului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371600"/>
            <a:ext cx="75438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u="sng" kern="0" dirty="0" err="1">
                <a:solidFill>
                  <a:srgbClr val="595959"/>
                </a:solidFill>
                <a:latin typeface="+mn-lt"/>
              </a:rPr>
              <a:t>Platforma</a:t>
            </a:r>
            <a:r>
              <a:rPr lang="en-US" sz="2400" b="1" u="sng" kern="0" dirty="0">
                <a:solidFill>
                  <a:srgbClr val="595959"/>
                </a:solidFill>
                <a:latin typeface="+mn-lt"/>
              </a:rPr>
              <a:t> de </a:t>
            </a:r>
            <a:r>
              <a:rPr lang="en-US" sz="2400" b="1" u="sng" kern="0" dirty="0" err="1">
                <a:solidFill>
                  <a:srgbClr val="595959"/>
                </a:solidFill>
                <a:latin typeface="+mn-lt"/>
              </a:rPr>
              <a:t>afiliere</a:t>
            </a:r>
            <a:r>
              <a:rPr lang="en-US" sz="2400" b="1" u="sng" kern="0" dirty="0">
                <a:solidFill>
                  <a:srgbClr val="595959"/>
                </a:solidFill>
                <a:latin typeface="+mn-lt"/>
              </a:rPr>
              <a:t>:</a:t>
            </a:r>
          </a:p>
          <a:p>
            <a:pPr marL="800100" lvl="1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realizeaza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trackingul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traficului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si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comenzilor</a:t>
            </a:r>
            <a:endParaRPr lang="en-US" sz="2400" b="1" kern="0" dirty="0">
              <a:solidFill>
                <a:srgbClr val="595959"/>
              </a:solidFill>
              <a:latin typeface="+mn-lt"/>
            </a:endParaRPr>
          </a:p>
          <a:p>
            <a:pPr marL="800100" lvl="1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se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ocupa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de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aspectele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legale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si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financiare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(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contracte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,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plati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)</a:t>
            </a:r>
          </a:p>
          <a:p>
            <a:pPr marL="800100" lvl="1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Managementul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portofoliului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de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afiliati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si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advertiseri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educare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,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crestere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(numeric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si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randament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)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u="sng" kern="0" dirty="0">
                <a:solidFill>
                  <a:srgbClr val="595959"/>
                </a:solidFill>
                <a:latin typeface="+mn-lt"/>
              </a:rPr>
              <a:t>Advertiser: </a:t>
            </a:r>
          </a:p>
          <a:p>
            <a:pPr marL="800100" lvl="1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Magazin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online (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majoritar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)</a:t>
            </a:r>
          </a:p>
          <a:p>
            <a:pPr marL="800100" lvl="1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Ofera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un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comision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procentual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din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vanzarile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generate de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catre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afiliati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sau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o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suma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fixa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pentru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o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actiune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bine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definita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(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creare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cont,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completare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sondaj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etc.)</a:t>
            </a:r>
            <a:endParaRPr lang="en-US" sz="2400" kern="0" dirty="0">
              <a:latin typeface="+mn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38" y="0"/>
            <a:ext cx="7315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/>
              <a:t>Principii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14375" y="1000125"/>
            <a:ext cx="77724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strategia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de marketing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afiliat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-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similara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cu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strategia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unui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agent de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vanzari</a:t>
            </a: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Identifica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cererea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</a:p>
          <a:p>
            <a:pPr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Intelege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piata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(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obiceiuri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cumparare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,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competitie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)</a:t>
            </a:r>
          </a:p>
          <a:p>
            <a:pPr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Alege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un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produs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pentru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promovare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/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vanzare</a:t>
            </a: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Construieste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proiecte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dedicate</a:t>
            </a: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Convinge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clientul</a:t>
            </a: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Optimizare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permanenta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- beta forever </a:t>
            </a:r>
            <a:r>
              <a:rPr lang="en-US" sz="2800" b="1" kern="0" dirty="0">
                <a:solidFill>
                  <a:srgbClr val="595959"/>
                </a:solidFill>
                <a:latin typeface="+mn-lt"/>
                <a:sym typeface="Wingdings" pitchFamily="2" charset="2"/>
              </a:rPr>
              <a:t></a:t>
            </a:r>
            <a:endParaRPr lang="en-US" sz="2800" b="1" kern="0" dirty="0">
              <a:solidFill>
                <a:srgbClr val="595959"/>
              </a:solidFill>
              <a:latin typeface="+mn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38" y="0"/>
            <a:ext cx="7315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/>
              <a:t>Abordare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&gt; 3% din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populatia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Romaniei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a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cumparat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online in 2010 – </a:t>
            </a:r>
            <a:r>
              <a:rPr lang="en-US" sz="2000" b="1" kern="0" dirty="0">
                <a:solidFill>
                  <a:srgbClr val="595959"/>
                </a:solidFill>
                <a:latin typeface="+mn-lt"/>
              </a:rPr>
              <a:t>(2% in 2009)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i="1" kern="0" dirty="0">
                <a:solidFill>
                  <a:srgbClr val="595959"/>
                </a:solidFill>
                <a:latin typeface="+mn-lt"/>
              </a:rPr>
              <a:t>9</a:t>
            </a:r>
            <a:r>
              <a:rPr lang="en-US" sz="2400" i="1" kern="0" dirty="0">
                <a:solidFill>
                  <a:srgbClr val="595959"/>
                </a:solidFill>
                <a:latin typeface="+mn-lt"/>
              </a:rPr>
              <a:t>% din </a:t>
            </a:r>
            <a:r>
              <a:rPr lang="en-US" sz="2400" i="1" kern="0" dirty="0" err="1">
                <a:solidFill>
                  <a:srgbClr val="595959"/>
                </a:solidFill>
                <a:latin typeface="+mn-lt"/>
              </a:rPr>
              <a:t>utilizatorii</a:t>
            </a:r>
            <a:r>
              <a:rPr lang="en-US" sz="2400" i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i="1" kern="0" dirty="0" err="1">
                <a:solidFill>
                  <a:srgbClr val="595959"/>
                </a:solidFill>
                <a:latin typeface="+mn-lt"/>
              </a:rPr>
              <a:t>romani</a:t>
            </a:r>
            <a:r>
              <a:rPr lang="en-US" sz="2400" i="1" kern="0" dirty="0">
                <a:solidFill>
                  <a:srgbClr val="595959"/>
                </a:solidFill>
                <a:latin typeface="+mn-lt"/>
              </a:rPr>
              <a:t> de internet (1 din 11 </a:t>
            </a:r>
            <a:r>
              <a:rPr lang="en-US" sz="2400" i="1" kern="0" dirty="0" err="1">
                <a:solidFill>
                  <a:srgbClr val="595959"/>
                </a:solidFill>
                <a:latin typeface="+mn-lt"/>
              </a:rPr>
              <a:t>useri</a:t>
            </a:r>
            <a:r>
              <a:rPr lang="en-US" sz="2400" i="1" kern="0" dirty="0">
                <a:solidFill>
                  <a:srgbClr val="595959"/>
                </a:solidFill>
                <a:latin typeface="+mn-lt"/>
              </a:rPr>
              <a:t>)</a:t>
            </a:r>
            <a:endParaRPr lang="en-US" sz="2800" i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&gt; 600.000 de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oameni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au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cumparat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online in 2010 in Romania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&gt; 3 x 600.000 = 1.800.000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romani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au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informatii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directe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despre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595959"/>
                </a:solidFill>
                <a:latin typeface="+mn-lt"/>
              </a:rPr>
              <a:t>comertul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400" b="1" kern="0" dirty="0">
                <a:solidFill>
                  <a:srgbClr val="595959"/>
                </a:solidFill>
                <a:latin typeface="+mn-lt"/>
              </a:rPr>
              <a:t>online</a:t>
            </a:r>
            <a:endParaRPr lang="en-US" sz="24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38" y="0"/>
            <a:ext cx="7315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/>
              <a:t>Eurostat</a:t>
            </a:r>
            <a:r>
              <a:rPr lang="en-US" sz="3200" dirty="0" smtClean="0"/>
              <a:t>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1928813"/>
            <a:ext cx="7315200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O mare parte din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cumparaturile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online din 2011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vor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fi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tranzactii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“first time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” =&gt;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educa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userii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(de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cumpere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online, care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sunt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pasii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, de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e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sigur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etc.) </a:t>
            </a: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Mai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multe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tranzactii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dar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valoarea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medie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/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tranzactie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online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va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continua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scada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= &gt;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creste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importanta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ratei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de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conversie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in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castiguri</a:t>
            </a: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14375" y="1600200"/>
            <a:ext cx="75152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Atrage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public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aflat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in “buying mode”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ofera-i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un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serviciu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relevant (comparator de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preturi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,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agregator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de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oferte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, mall virtual,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recomandarile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zilei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/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saptamanii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/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sezonului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etc.)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Research, research, research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Genereaza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vanzari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, nu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trafic</a:t>
            </a: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Testeaza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,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masoara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,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optimizeaza</a:t>
            </a:r>
            <a:endParaRPr lang="en-US" sz="28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Construieste-ti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o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baza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relevanta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de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useri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care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cumpara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(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sau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vor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cumpara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online) –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venituri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importante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pe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termen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mediu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/lung. 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38" y="0"/>
            <a:ext cx="7315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/>
              <a:t>Recomandari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Proiecte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dedicate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marketingului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afiliat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,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sau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sectiuni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dedicate (ex.: magazin.site.ro –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bazat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pe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feed-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urile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de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produse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din 2Parale)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Targeteaza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categorii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de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produse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mainstream,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nisele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nu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fac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bani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in 2011 in .</a:t>
            </a:r>
            <a:r>
              <a:rPr lang="en-US" sz="2800" b="1" kern="0" dirty="0" err="1">
                <a:solidFill>
                  <a:srgbClr val="595959"/>
                </a:solidFill>
                <a:latin typeface="+mn-lt"/>
              </a:rPr>
              <a:t>ro</a:t>
            </a: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solidFill>
                  <a:srgbClr val="595959"/>
                </a:solidFill>
                <a:latin typeface="+mn-lt"/>
              </a:rPr>
              <a:t>Long tail, long tail, long tail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b="1" kern="0" dirty="0">
              <a:solidFill>
                <a:srgbClr val="595959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38" y="0"/>
            <a:ext cx="7315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/>
              <a:t>Recomandari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prezentare 2Parale DM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prezentare 2Parale DMF</Template>
  <TotalTime>248</TotalTime>
  <Words>413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prezentare 2Parale DMF</vt:lpstr>
      <vt:lpstr>Cresterea ratei de conversie in marketing afiliat  Dorin Boerescu Lumea SEO PPC - 19 feb 2011</vt:lpstr>
      <vt:lpstr>Principii</vt:lpstr>
      <vt:lpstr>Slide 3</vt:lpstr>
      <vt:lpstr>Principii</vt:lpstr>
      <vt:lpstr>Abordare</vt:lpstr>
      <vt:lpstr>Eurostat 2010</vt:lpstr>
      <vt:lpstr>Slide 7</vt:lpstr>
      <vt:lpstr>Recomandari</vt:lpstr>
      <vt:lpstr>Recomandari</vt:lpstr>
      <vt:lpstr>2Parale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ROXANA</dc:creator>
  <cp:lastModifiedBy>Olivian BREDA</cp:lastModifiedBy>
  <cp:revision>107</cp:revision>
  <dcterms:created xsi:type="dcterms:W3CDTF">2010-03-17T10:18:37Z</dcterms:created>
  <dcterms:modified xsi:type="dcterms:W3CDTF">2011-03-17T05:46:27Z</dcterms:modified>
</cp:coreProperties>
</file>