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44" r:id="rId3"/>
    <p:sldId id="261" r:id="rId4"/>
    <p:sldId id="342" r:id="rId5"/>
    <p:sldId id="339" r:id="rId6"/>
    <p:sldId id="341" r:id="rId7"/>
    <p:sldId id="346" r:id="rId8"/>
    <p:sldId id="340" r:id="rId9"/>
    <p:sldId id="345" r:id="rId10"/>
    <p:sldId id="343" r:id="rId11"/>
    <p:sldId id="33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0EC0FCF-7CD9-4CD6-96CF-8032B918F0CA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BB4800-B128-4F66-B9F3-B7E025AEB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48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8F16-06EF-4B0B-A2A2-19ECB5554835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55CA-9813-4AC0-B62B-7638641B2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9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57D56-2C64-4703-B4E0-01B807BF0435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10EB-B0F7-42F2-A5EB-B076EE9FC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5578-644B-4F2D-9C5E-AF09AD45CAFA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F1E75-3882-4F1E-A702-2A894178C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10E6-17FC-433F-92EE-E002F2A26628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4EFF-8ABA-47F7-932A-CAC4B773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75E7-E2F5-499F-8FB5-73658A87A3C8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B2881-215F-4CAE-A075-3FACC365A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0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5D7E-AF9C-405E-86B1-1D94E917A304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22044-58CB-46CE-85C8-290260BC8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0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AF09-B91C-40FE-AF10-5984108501B5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BE4E-71AA-4BDF-A230-72D37878A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6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54220-E794-4715-A019-88FDBE85B2C3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C422A-9B3A-4A54-8002-8FDB4B6A2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9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ECE49-6517-4C0F-BD6A-F418C8A0528A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43FA-037C-463F-958B-21CC46B78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8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F8D1-752D-489C-8B55-368E12493D8C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1608-3E66-4814-A4AE-4D21E755B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6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88F81-23B9-4C66-AA79-BB3D1A8D6F4C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D81E-2EC5-44E7-901A-48358050F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0" y="152400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5A7261-400E-4518-8C1A-93A7689BA878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72F708-417C-415A-9BAE-6800604E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ogdan.aron@2parale.ro" TargetMode="External"/><Relationship Id="rId2" Type="http://schemas.openxmlformats.org/officeDocument/2006/relationships/hyperlink" Target="mailto:cristian.ignat@2parale.ro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motive.com/training/component/comprofiler/userprofile/CristianIgna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734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Despre</a:t>
            </a:r>
            <a:r>
              <a:rPr lang="en-US" sz="2800" dirty="0" smtClean="0"/>
              <a:t> </a:t>
            </a:r>
            <a:r>
              <a:rPr lang="en-US" sz="2800" dirty="0" err="1" smtClean="0"/>
              <a:t>cursurile</a:t>
            </a:r>
            <a:r>
              <a:rPr lang="en-US" sz="2800" dirty="0" smtClean="0"/>
              <a:t> </a:t>
            </a:r>
            <a:r>
              <a:rPr lang="en-US" sz="2800" dirty="0" err="1" smtClean="0"/>
              <a:t>MarketMotive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5715000" y="4786313"/>
            <a:ext cx="3357563" cy="571500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Cristian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Ignat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&amp;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Bogdan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Aron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Presented by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Bogdan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Aron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Wingdings" pitchFamily="2" charset="2"/>
              </a:rPr>
              <a:t>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786563" y="206375"/>
            <a:ext cx="2357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Cat costa?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71750" y="3381375"/>
            <a:ext cx="4929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$3,500 Coached Online Courses (Master)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71750" y="2928938"/>
            <a:ext cx="34290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$900 Self Paced</a:t>
            </a:r>
          </a:p>
        </p:txBody>
      </p:sp>
      <p:sp>
        <p:nvSpPr>
          <p:cNvPr id="6" name="Rectangle 5"/>
          <p:cNvSpPr/>
          <p:nvPr/>
        </p:nvSpPr>
        <p:spPr>
          <a:xfrm>
            <a:off x="2571750" y="3773488"/>
            <a:ext cx="27146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Merita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fiecare</a:t>
            </a:r>
            <a:r>
              <a:rPr lang="en-US" b="1" kern="0" dirty="0">
                <a:solidFill>
                  <a:srgbClr val="676768"/>
                </a:solidFill>
              </a:rPr>
              <a:t> cent </a:t>
            </a:r>
            <a:r>
              <a:rPr lang="en-US" b="1" kern="0" dirty="0">
                <a:solidFill>
                  <a:srgbClr val="676768"/>
                </a:solidFill>
                <a:sym typeface="Wingdings" pitchFamily="2" charset="2"/>
              </a:rPr>
              <a:t></a:t>
            </a:r>
            <a:endParaRPr lang="en-US" b="1" kern="0" dirty="0">
              <a:solidFill>
                <a:srgbClr val="6767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715125" y="206375"/>
            <a:ext cx="242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Multumesc!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71875" y="3286125"/>
            <a:ext cx="185737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en-US" b="1" kern="0" dirty="0">
                <a:solidFill>
                  <a:srgbClr val="676768"/>
                </a:solidFill>
              </a:rPr>
              <a:t>p</a:t>
            </a:r>
            <a:r>
              <a:rPr lang="en-US" b="1" kern="0" dirty="0">
                <a:solidFill>
                  <a:srgbClr val="676768"/>
                </a:solidFill>
              </a:rPr>
              <a:t>pc.2parale.ro</a:t>
            </a:r>
            <a:endParaRPr lang="en-US" b="1" kern="0" dirty="0">
              <a:solidFill>
                <a:srgbClr val="676768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71813" y="3571875"/>
            <a:ext cx="292893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en-US" b="1" kern="0" dirty="0">
                <a:solidFill>
                  <a:srgbClr val="676768"/>
                </a:solidFill>
                <a:hlinkClick r:id="rId2"/>
              </a:rPr>
              <a:t>cristian.ignat@2parale.ro</a:t>
            </a:r>
            <a:endParaRPr lang="en-US" b="1" kern="0" dirty="0">
              <a:solidFill>
                <a:srgbClr val="676768"/>
              </a:solidFill>
            </a:endParaRPr>
          </a:p>
          <a:p>
            <a:pPr>
              <a:buClr>
                <a:srgbClr val="0070C0"/>
              </a:buClr>
              <a:defRPr/>
            </a:pPr>
            <a:r>
              <a:rPr lang="en-US" b="1" kern="0" dirty="0">
                <a:solidFill>
                  <a:srgbClr val="676768"/>
                </a:solidFill>
                <a:hlinkClick r:id="rId3"/>
              </a:rPr>
              <a:t>bogdan.aron@2parale.ro</a:t>
            </a:r>
            <a:endParaRPr lang="en-US" b="1" kern="0" dirty="0">
              <a:solidFill>
                <a:srgbClr val="676768"/>
              </a:solidFill>
            </a:endParaRPr>
          </a:p>
          <a:p>
            <a:pPr>
              <a:buClr>
                <a:srgbClr val="0070C0"/>
              </a:buClr>
              <a:defRPr/>
            </a:pPr>
            <a:endParaRPr lang="en-US" b="1" kern="0" dirty="0">
              <a:solidFill>
                <a:srgbClr val="6767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715000" y="206375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Despre Cristian Ignat</a:t>
            </a:r>
            <a:endParaRPr lang="en-US" sz="2400">
              <a:solidFill>
                <a:srgbClr val="C00000"/>
              </a:solidFill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14538"/>
            <a:ext cx="50292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786063" y="4989513"/>
            <a:ext cx="34290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en-US" b="1" kern="0" dirty="0">
                <a:solidFill>
                  <a:srgbClr val="676768"/>
                </a:solidFill>
              </a:rPr>
              <a:t>from Amsterdam, with love </a:t>
            </a:r>
            <a:r>
              <a:rPr lang="en-US" b="1" kern="0" dirty="0">
                <a:solidFill>
                  <a:srgbClr val="676768"/>
                </a:solidFill>
                <a:sym typeface="Wingdings" pitchFamily="2" charset="2"/>
              </a:rPr>
              <a:t></a:t>
            </a:r>
            <a:endParaRPr lang="en-US" b="1" kern="0" dirty="0">
              <a:solidFill>
                <a:srgbClr val="6767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86063" y="206375"/>
            <a:ext cx="6357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Despre Cristian Ignat &amp; Bogdan Aron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0663" y="2933700"/>
            <a:ext cx="4071937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PPC Marketing Manager 2Parale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60663" y="2492375"/>
            <a:ext cx="3714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certificat</a:t>
            </a:r>
            <a:r>
              <a:rPr lang="en-US" b="1" kern="0" dirty="0">
                <a:solidFill>
                  <a:srgbClr val="676768"/>
                </a:solidFill>
              </a:rPr>
              <a:t> Google Analytics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60663" y="2039938"/>
            <a:ext cx="34290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certificat</a:t>
            </a:r>
            <a:r>
              <a:rPr lang="en-US" b="1" kern="0" dirty="0">
                <a:solidFill>
                  <a:srgbClr val="676768"/>
                </a:solidFill>
              </a:rPr>
              <a:t> Google </a:t>
            </a:r>
            <a:r>
              <a:rPr lang="en-US" b="1" kern="0" dirty="0" err="1">
                <a:solidFill>
                  <a:srgbClr val="676768"/>
                </a:solidFill>
              </a:rPr>
              <a:t>AdWords</a:t>
            </a:r>
            <a:endParaRPr lang="en-US" b="1" kern="0" dirty="0">
              <a:solidFill>
                <a:srgbClr val="676768"/>
              </a:solidFill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760663" y="1441450"/>
            <a:ext cx="4321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Cristian Ignat</a:t>
            </a:r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2760663" y="3740150"/>
            <a:ext cx="1519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Bogdan Aron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760663" y="5692775"/>
            <a:ext cx="4071937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>
                <a:solidFill>
                  <a:srgbClr val="676768"/>
                </a:solidFill>
              </a:rPr>
              <a:t>Marketing Manager 2Parale</a:t>
            </a:r>
            <a:endParaRPr lang="en-US" b="1" kern="0" dirty="0">
              <a:solidFill>
                <a:srgbClr val="67676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60663" y="5322888"/>
            <a:ext cx="37147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>
                <a:solidFill>
                  <a:srgbClr val="676768"/>
                </a:solidFill>
              </a:rPr>
              <a:t>SEO din 2006</a:t>
            </a:r>
            <a:endParaRPr lang="en-US" b="1" kern="0" dirty="0">
              <a:solidFill>
                <a:srgbClr val="67676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60663" y="4398963"/>
            <a:ext cx="596265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>
                <a:solidFill>
                  <a:srgbClr val="676768"/>
                </a:solidFill>
              </a:rPr>
              <a:t>prima </a:t>
            </a:r>
            <a:r>
              <a:rPr lang="en-US" b="1" kern="0" dirty="0" err="1">
                <a:solidFill>
                  <a:srgbClr val="676768"/>
                </a:solidFill>
              </a:rPr>
              <a:t>campanie</a:t>
            </a:r>
            <a:r>
              <a:rPr lang="en-US" b="1" kern="0" dirty="0">
                <a:solidFill>
                  <a:srgbClr val="676768"/>
                </a:solidFill>
              </a:rPr>
              <a:t> de </a:t>
            </a:r>
            <a:r>
              <a:rPr lang="en-US" b="1" kern="0" dirty="0" err="1">
                <a:solidFill>
                  <a:srgbClr val="676768"/>
                </a:solidFill>
              </a:rPr>
              <a:t>AdWords</a:t>
            </a:r>
            <a:r>
              <a:rPr lang="en-US" b="1" kern="0" dirty="0">
                <a:solidFill>
                  <a:srgbClr val="676768"/>
                </a:solidFill>
              </a:rPr>
              <a:t> in 2007 (</a:t>
            </a:r>
            <a:r>
              <a:rPr lang="en-US" b="1" kern="0" dirty="0" err="1">
                <a:solidFill>
                  <a:srgbClr val="676768"/>
                </a:solidFill>
              </a:rPr>
              <a:t>certificat</a:t>
            </a:r>
            <a:r>
              <a:rPr lang="en-US" b="1" kern="0" dirty="0">
                <a:solidFill>
                  <a:srgbClr val="676768"/>
                </a:solidFill>
              </a:rPr>
              <a:t> in 2008) – </a:t>
            </a:r>
            <a:r>
              <a:rPr lang="en-US" b="1" kern="0" dirty="0" err="1">
                <a:solidFill>
                  <a:srgbClr val="676768"/>
                </a:solidFill>
              </a:rPr>
              <a:t>pe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vremea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cand</a:t>
            </a:r>
            <a:r>
              <a:rPr lang="en-US" b="1" kern="0" dirty="0">
                <a:solidFill>
                  <a:srgbClr val="676768"/>
                </a:solidFill>
              </a:rPr>
              <a:t> se </a:t>
            </a:r>
            <a:r>
              <a:rPr lang="en-US" b="1" kern="0" dirty="0" err="1">
                <a:solidFill>
                  <a:srgbClr val="676768"/>
                </a:solidFill>
              </a:rPr>
              <a:t>dadea</a:t>
            </a:r>
            <a:r>
              <a:rPr lang="en-US" b="1" kern="0" dirty="0">
                <a:solidFill>
                  <a:srgbClr val="676768"/>
                </a:solidFill>
              </a:rPr>
              <a:t> o </a:t>
            </a:r>
            <a:r>
              <a:rPr lang="en-US" b="1" kern="0" dirty="0" err="1">
                <a:solidFill>
                  <a:srgbClr val="676768"/>
                </a:solidFill>
              </a:rPr>
              <a:t>singura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certificare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>
                <a:solidFill>
                  <a:srgbClr val="676768"/>
                </a:solidFill>
                <a:sym typeface="Wingdings" pitchFamily="2" charset="2"/>
              </a:rPr>
              <a:t></a:t>
            </a:r>
            <a:endParaRPr lang="en-US" b="1" kern="0" dirty="0">
              <a:solidFill>
                <a:srgbClr val="6767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715000" y="206375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Despre Cristian Ignat</a:t>
            </a:r>
            <a:endParaRPr lang="en-US" sz="2400">
              <a:solidFill>
                <a:srgbClr val="C00000"/>
              </a:solidFill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179513"/>
            <a:ext cx="5900738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43063" y="5667375"/>
            <a:ext cx="6072187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en-US" sz="1100" b="1" kern="0" dirty="0">
                <a:solidFill>
                  <a:srgbClr val="676768"/>
                </a:solidFill>
                <a:hlinkClick r:id="rId3"/>
              </a:rPr>
              <a:t>http://www.marketmotive.com/training/component/comprofiler/userprofile/CristianIgnat</a:t>
            </a:r>
            <a:r>
              <a:rPr lang="en-US" sz="1100" b="1" kern="0" dirty="0">
                <a:solidFill>
                  <a:srgbClr val="676768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14563" y="5916613"/>
            <a:ext cx="507206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en-US" b="1" kern="0" dirty="0" err="1">
                <a:solidFill>
                  <a:srgbClr val="676768"/>
                </a:solidFill>
              </a:rPr>
              <a:t>singurul</a:t>
            </a:r>
            <a:r>
              <a:rPr lang="en-US" b="1" kern="0" dirty="0">
                <a:solidFill>
                  <a:srgbClr val="676768"/>
                </a:solidFill>
              </a:rPr>
              <a:t> din Romania cu </a:t>
            </a:r>
            <a:r>
              <a:rPr lang="en-US" b="1" kern="0" dirty="0" err="1">
                <a:solidFill>
                  <a:srgbClr val="676768"/>
                </a:solidFill>
              </a:rPr>
              <a:t>aceasta</a:t>
            </a:r>
            <a:r>
              <a:rPr lang="en-US" b="1" kern="0" dirty="0">
                <a:solidFill>
                  <a:srgbClr val="676768"/>
                </a:solidFill>
              </a:rPr>
              <a:t> diploma </a:t>
            </a:r>
            <a:r>
              <a:rPr lang="en-US" b="1" kern="0" dirty="0">
                <a:solidFill>
                  <a:srgbClr val="676768"/>
                </a:solidFill>
                <a:sym typeface="Wingdings" pitchFamily="2" charset="2"/>
              </a:rPr>
              <a:t></a:t>
            </a:r>
            <a:endParaRPr lang="en-US" b="1" kern="0" dirty="0">
              <a:solidFill>
                <a:srgbClr val="6767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286375" y="206375"/>
            <a:ext cx="3857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Beneficii MarketMotive</a:t>
            </a:r>
            <a:endParaRPr lang="en-US" sz="2400">
              <a:solidFill>
                <a:srgbClr val="C00000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285875"/>
            <a:ext cx="1928813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201738"/>
            <a:ext cx="1554162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357313"/>
            <a:ext cx="18859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71500" y="3344863"/>
            <a:ext cx="164306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en-US" b="1" kern="0" dirty="0">
                <a:solidFill>
                  <a:srgbClr val="676768"/>
                </a:solidFill>
              </a:rPr>
              <a:t>Brad Geddes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43313" y="3071813"/>
            <a:ext cx="2071687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en-US" b="1" kern="0" dirty="0" err="1">
                <a:solidFill>
                  <a:srgbClr val="676768"/>
                </a:solidFill>
              </a:rPr>
              <a:t>Avinash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Kaushik</a:t>
            </a:r>
            <a:endParaRPr lang="en-US" b="1" kern="0" dirty="0">
              <a:solidFill>
                <a:srgbClr val="676768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15125" y="3214688"/>
            <a:ext cx="2071688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en-US" b="1" kern="0" dirty="0">
                <a:solidFill>
                  <a:srgbClr val="676768"/>
                </a:solidFill>
              </a:rPr>
              <a:t>Bryan Eisenberg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71563" y="4071938"/>
            <a:ext cx="74295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Ai ca </a:t>
            </a:r>
            <a:r>
              <a:rPr lang="en-US" b="1" kern="0" dirty="0" err="1">
                <a:solidFill>
                  <a:srgbClr val="676768"/>
                </a:solidFill>
              </a:rPr>
              <a:t>mentori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cei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mai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buni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oameni</a:t>
            </a:r>
            <a:r>
              <a:rPr lang="en-US" b="1" kern="0" dirty="0">
                <a:solidFill>
                  <a:srgbClr val="676768"/>
                </a:solidFill>
              </a:rPr>
              <a:t> din online la </a:t>
            </a:r>
            <a:r>
              <a:rPr lang="en-US" b="1" kern="0" dirty="0" err="1">
                <a:solidFill>
                  <a:srgbClr val="676768"/>
                </a:solidFill>
              </a:rPr>
              <a:t>nivel</a:t>
            </a:r>
            <a:r>
              <a:rPr lang="en-US" b="1" kern="0" dirty="0">
                <a:solidFill>
                  <a:srgbClr val="676768"/>
                </a:solidFill>
              </a:rPr>
              <a:t> worldwide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71563" y="4487863"/>
            <a:ext cx="74295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Ai ore de </a:t>
            </a:r>
            <a:r>
              <a:rPr lang="en-US" b="1" kern="0" dirty="0" err="1">
                <a:solidFill>
                  <a:srgbClr val="676768"/>
                </a:solidFill>
              </a:rPr>
              <a:t>clasa</a:t>
            </a:r>
            <a:r>
              <a:rPr lang="en-US" b="1" kern="0" dirty="0">
                <a:solidFill>
                  <a:srgbClr val="676768"/>
                </a:solidFill>
              </a:rPr>
              <a:t> in care </a:t>
            </a:r>
            <a:r>
              <a:rPr lang="en-US" b="1" kern="0" dirty="0" err="1">
                <a:solidFill>
                  <a:srgbClr val="676768"/>
                </a:solidFill>
              </a:rPr>
              <a:t>discuti</a:t>
            </a:r>
            <a:r>
              <a:rPr lang="en-US" b="1" kern="0" dirty="0">
                <a:solidFill>
                  <a:srgbClr val="676768"/>
                </a:solidFill>
              </a:rPr>
              <a:t> cu </a:t>
            </a:r>
            <a:r>
              <a:rPr lang="en-US" b="1" kern="0" dirty="0" err="1">
                <a:solidFill>
                  <a:srgbClr val="676768"/>
                </a:solidFill>
              </a:rPr>
              <a:t>ei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pe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proiectele</a:t>
            </a:r>
            <a:r>
              <a:rPr lang="en-US" b="1" kern="0" dirty="0">
                <a:solidFill>
                  <a:srgbClr val="676768"/>
                </a:solidFill>
              </a:rPr>
              <a:t> tale/</a:t>
            </a:r>
            <a:r>
              <a:rPr lang="en-US" b="1" kern="0" dirty="0" err="1">
                <a:solidFill>
                  <a:srgbClr val="676768"/>
                </a:solidFill>
              </a:rPr>
              <a:t>clientii</a:t>
            </a:r>
            <a:r>
              <a:rPr lang="en-US" b="1" kern="0" dirty="0">
                <a:solidFill>
                  <a:srgbClr val="676768"/>
                </a:solidFill>
              </a:rPr>
              <a:t> tai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71563" y="4845050"/>
            <a:ext cx="7429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Baza</a:t>
            </a:r>
            <a:r>
              <a:rPr lang="en-US" b="1" kern="0" dirty="0">
                <a:solidFill>
                  <a:srgbClr val="676768"/>
                </a:solidFill>
              </a:rPr>
              <a:t> de date cu </a:t>
            </a:r>
            <a:r>
              <a:rPr lang="en-US" b="1" kern="0" dirty="0" err="1">
                <a:solidFill>
                  <a:srgbClr val="676768"/>
                </a:solidFill>
              </a:rPr>
              <a:t>sute</a:t>
            </a:r>
            <a:r>
              <a:rPr lang="en-US" b="1" kern="0" dirty="0">
                <a:solidFill>
                  <a:srgbClr val="676768"/>
                </a:solidFill>
              </a:rPr>
              <a:t> de </a:t>
            </a:r>
            <a:r>
              <a:rPr lang="en-US" b="1" kern="0" dirty="0" err="1">
                <a:solidFill>
                  <a:srgbClr val="676768"/>
                </a:solidFill>
              </a:rPr>
              <a:t>prezentari</a:t>
            </a:r>
            <a:r>
              <a:rPr lang="en-US" b="1" kern="0" dirty="0">
                <a:solidFill>
                  <a:srgbClr val="676768"/>
                </a:solidFill>
              </a:rPr>
              <a:t> video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71563" y="5202238"/>
            <a:ext cx="74295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Ai </a:t>
            </a:r>
            <a:r>
              <a:rPr lang="en-US" b="1" kern="0" dirty="0" err="1">
                <a:solidFill>
                  <a:srgbClr val="676768"/>
                </a:solidFill>
              </a:rPr>
              <a:t>acces</a:t>
            </a:r>
            <a:r>
              <a:rPr lang="en-US" b="1" kern="0" dirty="0">
                <a:solidFill>
                  <a:srgbClr val="676768"/>
                </a:solidFill>
              </a:rPr>
              <a:t> la </a:t>
            </a:r>
            <a:r>
              <a:rPr lang="en-US" b="1" kern="0" dirty="0" err="1">
                <a:solidFill>
                  <a:srgbClr val="676768"/>
                </a:solidFill>
              </a:rPr>
              <a:t>toate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cursurile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chiar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daca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te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inscrii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doar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pentru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unul</a:t>
            </a:r>
            <a:endParaRPr lang="en-US" b="1" kern="0" dirty="0">
              <a:solidFill>
                <a:srgbClr val="676768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71563" y="5559425"/>
            <a:ext cx="7429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Diploma </a:t>
            </a:r>
            <a:r>
              <a:rPr lang="en-US" b="1" kern="0" dirty="0" err="1">
                <a:solidFill>
                  <a:srgbClr val="676768"/>
                </a:solidFill>
              </a:rPr>
              <a:t>recunoscuta</a:t>
            </a:r>
            <a:r>
              <a:rPr lang="en-US" b="1" kern="0" dirty="0">
                <a:solidFill>
                  <a:srgbClr val="676768"/>
                </a:solidFill>
              </a:rPr>
              <a:t> worldwide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14688" y="206375"/>
            <a:ext cx="592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De ce o certificare MarketMotive?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8688" y="1714500"/>
            <a:ext cx="77152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kern="0" dirty="0">
                <a:solidFill>
                  <a:srgbClr val="676768"/>
                </a:solidFill>
              </a:rPr>
              <a:t> “200,000 </a:t>
            </a:r>
            <a:r>
              <a:rPr lang="en-US" b="1" kern="0" dirty="0" err="1">
                <a:solidFill>
                  <a:srgbClr val="676768"/>
                </a:solidFill>
              </a:rPr>
              <a:t>posturi</a:t>
            </a:r>
            <a:r>
              <a:rPr lang="en-US" b="1" kern="0" dirty="0">
                <a:solidFill>
                  <a:srgbClr val="676768"/>
                </a:solidFill>
              </a:rPr>
              <a:t> </a:t>
            </a:r>
            <a:r>
              <a:rPr lang="en-US" b="1" kern="0" dirty="0" err="1">
                <a:solidFill>
                  <a:srgbClr val="676768"/>
                </a:solidFill>
              </a:rPr>
              <a:t>libere</a:t>
            </a:r>
            <a:r>
              <a:rPr lang="en-US" b="1" kern="0" dirty="0">
                <a:solidFill>
                  <a:srgbClr val="676768"/>
                </a:solidFill>
              </a:rPr>
              <a:t> ca online marketer” – Monster, </a:t>
            </a:r>
            <a:r>
              <a:rPr lang="en-US" b="1" kern="0" dirty="0" err="1">
                <a:solidFill>
                  <a:srgbClr val="676768"/>
                </a:solidFill>
              </a:rPr>
              <a:t>Martie</a:t>
            </a:r>
            <a:r>
              <a:rPr lang="en-US" b="1" kern="0" dirty="0">
                <a:solidFill>
                  <a:srgbClr val="676768"/>
                </a:solidFill>
              </a:rPr>
              <a:t> 2012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5813" y="2233613"/>
            <a:ext cx="80010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1600" b="1" kern="0" dirty="0">
                <a:solidFill>
                  <a:srgbClr val="676768"/>
                </a:solidFill>
              </a:rPr>
              <a:t> </a:t>
            </a:r>
            <a:r>
              <a:rPr lang="en-US" sz="1600" b="1" kern="0" dirty="0" err="1">
                <a:solidFill>
                  <a:srgbClr val="676768"/>
                </a:solidFill>
              </a:rPr>
              <a:t>Salariul</a:t>
            </a:r>
            <a:r>
              <a:rPr lang="en-US" sz="1600" b="1" kern="0" dirty="0">
                <a:solidFill>
                  <a:srgbClr val="676768"/>
                </a:solidFill>
              </a:rPr>
              <a:t> </a:t>
            </a:r>
            <a:r>
              <a:rPr lang="en-US" sz="1600" b="1" kern="0" dirty="0" err="1">
                <a:solidFill>
                  <a:srgbClr val="676768"/>
                </a:solidFill>
              </a:rPr>
              <a:t>mediu</a:t>
            </a:r>
            <a:r>
              <a:rPr lang="en-US" sz="1600" b="1" kern="0" dirty="0">
                <a:solidFill>
                  <a:srgbClr val="676768"/>
                </a:solidFill>
              </a:rPr>
              <a:t> in US </a:t>
            </a:r>
            <a:r>
              <a:rPr lang="en-US" sz="1600" b="1" kern="0" dirty="0" err="1">
                <a:solidFill>
                  <a:srgbClr val="676768"/>
                </a:solidFill>
              </a:rPr>
              <a:t>pentru</a:t>
            </a:r>
            <a:r>
              <a:rPr lang="en-US" sz="1600" b="1" kern="0" dirty="0">
                <a:solidFill>
                  <a:srgbClr val="676768"/>
                </a:solidFill>
              </a:rPr>
              <a:t> un specialist marketing online </a:t>
            </a:r>
            <a:r>
              <a:rPr lang="en-US" sz="1600" b="1" kern="0" dirty="0" err="1">
                <a:solidFill>
                  <a:srgbClr val="676768"/>
                </a:solidFill>
              </a:rPr>
              <a:t>este</a:t>
            </a:r>
            <a:r>
              <a:rPr lang="en-US" sz="1600" b="1" kern="0" dirty="0">
                <a:solidFill>
                  <a:srgbClr val="676768"/>
                </a:solidFill>
              </a:rPr>
              <a:t> de $71,000 / an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928938"/>
            <a:ext cx="26003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1071563" y="5805488"/>
            <a:ext cx="75009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1600" b="1" kern="0" dirty="0">
                <a:solidFill>
                  <a:srgbClr val="676768"/>
                </a:solidFill>
              </a:rPr>
              <a:t> </a:t>
            </a:r>
            <a:r>
              <a:rPr lang="en-US" sz="1600" b="1" kern="0" dirty="0" err="1">
                <a:solidFill>
                  <a:srgbClr val="676768"/>
                </a:solidFill>
              </a:rPr>
              <a:t>Crestere</a:t>
            </a:r>
            <a:r>
              <a:rPr lang="en-US" sz="1600" b="1" kern="0" dirty="0">
                <a:solidFill>
                  <a:srgbClr val="676768"/>
                </a:solidFill>
              </a:rPr>
              <a:t> cu 500% a </a:t>
            </a:r>
            <a:r>
              <a:rPr lang="en-US" sz="1600" b="1" kern="0" dirty="0" err="1">
                <a:solidFill>
                  <a:srgbClr val="676768"/>
                </a:solidFill>
              </a:rPr>
              <a:t>cererii</a:t>
            </a:r>
            <a:r>
              <a:rPr lang="en-US" sz="1600" b="1" kern="0" dirty="0">
                <a:solidFill>
                  <a:srgbClr val="676768"/>
                </a:solidFill>
              </a:rPr>
              <a:t> de </a:t>
            </a:r>
            <a:r>
              <a:rPr lang="en-US" sz="1600" b="1" kern="0" dirty="0" err="1">
                <a:solidFill>
                  <a:srgbClr val="676768"/>
                </a:solidFill>
              </a:rPr>
              <a:t>specialisti</a:t>
            </a:r>
            <a:r>
              <a:rPr lang="en-US" sz="1600" b="1" kern="0" dirty="0">
                <a:solidFill>
                  <a:srgbClr val="676768"/>
                </a:solidFill>
              </a:rPr>
              <a:t> online marketing din 2009 (US)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14688" y="206375"/>
            <a:ext cx="592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Cum sta treaba in Romania?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13" y="1557338"/>
            <a:ext cx="6480175" cy="409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Exista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Aburitor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pluta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Agent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conducator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caini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serviciu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Cap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Sef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coloana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auto,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colector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sortator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parasutist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incercator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fazanier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nursa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psihiatrie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Oficial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exista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Inginer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SEO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Specialist PPC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Media Manager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Blogger</a:t>
            </a:r>
          </a:p>
          <a:p>
            <a:pPr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14688" y="206375"/>
            <a:ext cx="592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De ce o certificare MarketMotive?</a:t>
            </a:r>
            <a:endParaRPr lang="en-US" sz="2400">
              <a:solidFill>
                <a:srgbClr val="C00000"/>
              </a:solidFill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071563"/>
            <a:ext cx="657225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214563"/>
            <a:ext cx="1866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3286125"/>
            <a:ext cx="29051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572125"/>
            <a:ext cx="1371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857500"/>
            <a:ext cx="37973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14688" y="206375"/>
            <a:ext cx="592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De ce o certificare MarketMotive?</a:t>
            </a:r>
            <a:endParaRPr lang="en-US" sz="2400">
              <a:solidFill>
                <a:srgbClr val="C00000"/>
              </a:solidFill>
            </a:endParaRP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84313"/>
            <a:ext cx="1371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1042988" y="2420938"/>
            <a:ext cx="6408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78 locuri de munca “SEO”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18 locuri de munca “AdWords”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6 locuri de munca “PPC”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53 locuri de munca “Google”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re 2Parale DM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324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prezentare 2Parale DMF</vt:lpstr>
      <vt:lpstr>Despre cursurile MarketMotive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ROXANA</dc:creator>
  <cp:lastModifiedBy>Olivian BREDA</cp:lastModifiedBy>
  <cp:revision>87</cp:revision>
  <dcterms:created xsi:type="dcterms:W3CDTF">2010-03-17T10:18:37Z</dcterms:created>
  <dcterms:modified xsi:type="dcterms:W3CDTF">2012-09-30T14:32:23Z</dcterms:modified>
</cp:coreProperties>
</file>