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7652-1B3E-4BEA-A2D2-790F1B7ACB6B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A747-5807-46C2-93BF-59D394E18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7652-1B3E-4BEA-A2D2-790F1B7ACB6B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A747-5807-46C2-93BF-59D394E18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7652-1B3E-4BEA-A2D2-790F1B7ACB6B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A747-5807-46C2-93BF-59D394E18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7652-1B3E-4BEA-A2D2-790F1B7ACB6B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A747-5807-46C2-93BF-59D394E18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7652-1B3E-4BEA-A2D2-790F1B7ACB6B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A747-5807-46C2-93BF-59D394E18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7652-1B3E-4BEA-A2D2-790F1B7ACB6B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A747-5807-46C2-93BF-59D394E18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7652-1B3E-4BEA-A2D2-790F1B7ACB6B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A747-5807-46C2-93BF-59D394E18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7652-1B3E-4BEA-A2D2-790F1B7ACB6B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A747-5807-46C2-93BF-59D394E18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7652-1B3E-4BEA-A2D2-790F1B7ACB6B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A747-5807-46C2-93BF-59D394E18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7652-1B3E-4BEA-A2D2-790F1B7ACB6B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A747-5807-46C2-93BF-59D394E18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7652-1B3E-4BEA-A2D2-790F1B7ACB6B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9A747-5807-46C2-93BF-59D394E18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C7652-1B3E-4BEA-A2D2-790F1B7ACB6B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9A747-5807-46C2-93BF-59D394E18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420888"/>
            <a:ext cx="64953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PPC in </a:t>
            </a:r>
            <a:r>
              <a:rPr lang="en-US" sz="4800" b="1" dirty="0" err="1" smtClean="0">
                <a:solidFill>
                  <a:srgbClr val="C00000"/>
                </a:solidFill>
              </a:rPr>
              <a:t>domeniul</a:t>
            </a:r>
            <a:r>
              <a:rPr lang="en-US" sz="4800" b="1" dirty="0" smtClean="0">
                <a:solidFill>
                  <a:srgbClr val="C00000"/>
                </a:solidFill>
              </a:rPr>
              <a:t> medical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Lumea SEO PPC, Mai 2012 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24128" y="332656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/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imunteanu@webdigital.ro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478" y="375047"/>
            <a:ext cx="42659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</a:rPr>
              <a:t>Campanie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Integrata</a:t>
            </a:r>
            <a:r>
              <a:rPr lang="en-US" sz="3200" b="1" dirty="0" smtClean="0">
                <a:solidFill>
                  <a:srgbClr val="C00000"/>
                </a:solidFill>
              </a:rPr>
              <a:t> PPC</a:t>
            </a:r>
            <a:endParaRPr lang="en-US" sz="3200" b="1" dirty="0">
              <a:solidFill>
                <a:srgbClr val="C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95536" y="908720"/>
            <a:ext cx="835292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3529" y="1208941"/>
            <a:ext cx="856895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i="1" dirty="0" err="1" smtClean="0">
                <a:solidFill>
                  <a:srgbClr val="C00000"/>
                </a:solidFill>
              </a:rPr>
              <a:t>Identificarea</a:t>
            </a: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nevoilor</a:t>
            </a: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prin</a:t>
            </a:r>
            <a:r>
              <a:rPr lang="en-US" sz="2400" b="1" i="1" dirty="0" smtClean="0">
                <a:solidFill>
                  <a:srgbClr val="C00000"/>
                </a:solidFill>
              </a:rPr>
              <a:t> Google Search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err="1" smtClean="0">
                <a:solidFill>
                  <a:srgbClr val="C00000"/>
                </a:solidFill>
              </a:rPr>
              <a:t>Protectia</a:t>
            </a: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marcii</a:t>
            </a: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prin</a:t>
            </a:r>
            <a:r>
              <a:rPr lang="en-US" sz="2400" b="1" i="1" dirty="0" smtClean="0">
                <a:solidFill>
                  <a:srgbClr val="C00000"/>
                </a:solidFill>
              </a:rPr>
              <a:t> Google Search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err="1" smtClean="0">
                <a:solidFill>
                  <a:srgbClr val="C00000"/>
                </a:solidFill>
              </a:rPr>
              <a:t>Marcarea</a:t>
            </a: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audientei</a:t>
            </a: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interesate</a:t>
            </a: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pentru</a:t>
            </a: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retargetare</a:t>
            </a:r>
            <a:r>
              <a:rPr lang="en-US" sz="2400" b="1" i="1" dirty="0" smtClean="0">
                <a:solidFill>
                  <a:srgbClr val="C00000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err="1" smtClean="0">
                <a:solidFill>
                  <a:srgbClr val="C00000"/>
                </a:solidFill>
              </a:rPr>
              <a:t>Fixarea</a:t>
            </a: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ofertei</a:t>
            </a: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si</a:t>
            </a: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reactualizarea</a:t>
            </a: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serviciilor</a:t>
            </a:r>
            <a:r>
              <a:rPr lang="en-US" sz="2400" b="1" i="1" dirty="0" smtClean="0">
                <a:solidFill>
                  <a:srgbClr val="C00000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err="1" smtClean="0">
                <a:solidFill>
                  <a:srgbClr val="C00000"/>
                </a:solidFill>
              </a:rPr>
              <a:t>Comunicarea</a:t>
            </a: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pe</a:t>
            </a: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pagini</a:t>
            </a:r>
            <a:r>
              <a:rPr lang="en-US" sz="2400" b="1" i="1" dirty="0" smtClean="0">
                <a:solidFill>
                  <a:srgbClr val="C00000"/>
                </a:solidFill>
              </a:rPr>
              <a:t> cu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continut</a:t>
            </a:r>
            <a:r>
              <a:rPr lang="en-US" sz="2400" b="1" i="1" dirty="0" smtClean="0">
                <a:solidFill>
                  <a:srgbClr val="C00000"/>
                </a:solidFill>
              </a:rPr>
              <a:t> relevant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prin</a:t>
            </a:r>
            <a:r>
              <a:rPr lang="en-US" sz="2400" b="1" i="1" dirty="0" smtClean="0">
                <a:solidFill>
                  <a:srgbClr val="C00000"/>
                </a:solidFill>
              </a:rPr>
              <a:t> GDN.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err="1" smtClean="0">
                <a:solidFill>
                  <a:srgbClr val="C00000"/>
                </a:solidFill>
              </a:rPr>
              <a:t>Constructia</a:t>
            </a: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masei</a:t>
            </a: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critice</a:t>
            </a: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pe</a:t>
            </a:r>
            <a:r>
              <a:rPr lang="en-US" sz="2400" b="1" i="1" dirty="0" smtClean="0">
                <a:solidFill>
                  <a:srgbClr val="C00000"/>
                </a:solidFill>
              </a:rPr>
              <a:t> Facebook (traditional)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err="1" smtClean="0">
                <a:solidFill>
                  <a:srgbClr val="C00000"/>
                </a:solidFill>
              </a:rPr>
              <a:t>Dezvoltarea</a:t>
            </a: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comunitatii</a:t>
            </a:r>
            <a:r>
              <a:rPr lang="en-US" sz="2400" b="1" i="1" dirty="0" smtClean="0">
                <a:solidFill>
                  <a:srgbClr val="C00000"/>
                </a:solidFill>
              </a:rPr>
              <a:t> “cine se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aseamana</a:t>
            </a:r>
            <a:r>
              <a:rPr lang="en-US" sz="2400" b="1" i="1" dirty="0" smtClean="0">
                <a:solidFill>
                  <a:srgbClr val="C00000"/>
                </a:solidFill>
              </a:rPr>
              <a:t> se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aduna</a:t>
            </a:r>
            <a:r>
              <a:rPr lang="en-US" sz="2400" b="1" i="1" dirty="0" smtClean="0">
                <a:solidFill>
                  <a:srgbClr val="C00000"/>
                </a:solidFill>
              </a:rPr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err="1" smtClean="0">
                <a:solidFill>
                  <a:srgbClr val="C00000"/>
                </a:solidFill>
              </a:rPr>
              <a:t>Cresterea</a:t>
            </a: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coeziunii</a:t>
            </a:r>
            <a:r>
              <a:rPr lang="en-US" sz="2400" b="1" i="1" dirty="0" smtClean="0">
                <a:solidFill>
                  <a:srgbClr val="C00000"/>
                </a:solidFill>
              </a:rPr>
              <a:t> in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comunitatea</a:t>
            </a: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interesata</a:t>
            </a:r>
            <a:endParaRPr lang="en-US" sz="2400" b="1" i="1" dirty="0" smtClean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err="1" smtClean="0">
                <a:solidFill>
                  <a:srgbClr val="C00000"/>
                </a:solidFill>
              </a:rPr>
              <a:t>Comunicarea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repetata</a:t>
            </a:r>
            <a:r>
              <a:rPr lang="en-US" sz="2400" b="1" i="1" dirty="0" smtClean="0">
                <a:solidFill>
                  <a:srgbClr val="C00000"/>
                </a:solidFill>
              </a:rPr>
              <a:t> a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promotiilor</a:t>
            </a:r>
            <a:endParaRPr lang="en-US" sz="2400" b="1" i="1" dirty="0" smtClean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err="1" smtClean="0">
                <a:solidFill>
                  <a:srgbClr val="C00000"/>
                </a:solidFill>
              </a:rPr>
              <a:t>Gruparea</a:t>
            </a:r>
            <a:r>
              <a:rPr lang="en-US" sz="2400" b="1" i="1" dirty="0" smtClean="0">
                <a:solidFill>
                  <a:srgbClr val="C00000"/>
                </a:solidFill>
              </a:rPr>
              <a:t> in micro-</a:t>
            </a:r>
            <a:r>
              <a:rPr lang="en-US" sz="2400" b="1" i="1" dirty="0" err="1" smtClean="0">
                <a:solidFill>
                  <a:srgbClr val="C00000"/>
                </a:solidFill>
              </a:rPr>
              <a:t>segmente</a:t>
            </a:r>
            <a:r>
              <a:rPr lang="en-US" sz="2400" b="1" i="1" dirty="0" smtClean="0">
                <a:solidFill>
                  <a:srgbClr val="C00000"/>
                </a:solidFill>
              </a:rPr>
              <a:t> de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audienta</a:t>
            </a:r>
            <a:r>
              <a:rPr lang="en-US" sz="2400" b="1" i="1" dirty="0" smtClean="0">
                <a:solidFill>
                  <a:srgbClr val="C00000"/>
                </a:solidFill>
              </a:rPr>
              <a:t> (</a:t>
            </a:r>
            <a:r>
              <a:rPr lang="en-US" sz="2400" b="1" i="1" dirty="0" err="1" smtClean="0">
                <a:solidFill>
                  <a:srgbClr val="C00000"/>
                </a:solidFill>
              </a:rPr>
              <a:t>trimitere</a:t>
            </a:r>
            <a:r>
              <a:rPr lang="en-US" sz="2400" b="1" i="1" dirty="0" smtClean="0">
                <a:solidFill>
                  <a:srgbClr val="C00000"/>
                </a:solidFill>
              </a:rPr>
              <a:t> site)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err="1" smtClean="0">
                <a:solidFill>
                  <a:srgbClr val="C00000"/>
                </a:solidFill>
              </a:rPr>
              <a:t>Remarketarea</a:t>
            </a: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diferitelor</a:t>
            </a:r>
            <a:r>
              <a:rPr lang="en-US" sz="2400" b="1" i="1" dirty="0" smtClean="0">
                <a:solidFill>
                  <a:srgbClr val="C00000"/>
                </a:solidFill>
              </a:rPr>
              <a:t> micro-</a:t>
            </a:r>
            <a:r>
              <a:rPr lang="en-US" sz="2400" b="1" i="1" dirty="0" err="1" smtClean="0">
                <a:solidFill>
                  <a:srgbClr val="C00000"/>
                </a:solidFill>
              </a:rPr>
              <a:t>segmente</a:t>
            </a:r>
            <a:r>
              <a:rPr lang="en-US" sz="2400" b="1" i="1" dirty="0" smtClean="0">
                <a:solidFill>
                  <a:srgbClr val="C00000"/>
                </a:solidFill>
              </a:rPr>
              <a:t> in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functie</a:t>
            </a:r>
            <a:r>
              <a:rPr lang="en-US" sz="2400" b="1" i="1" dirty="0" smtClean="0">
                <a:solidFill>
                  <a:srgbClr val="C00000"/>
                </a:solidFill>
              </a:rPr>
              <a:t> de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produse</a:t>
            </a:r>
            <a:endParaRPr lang="en-US" sz="2400" b="1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478" y="375047"/>
            <a:ext cx="2299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Auction Insights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95536" y="836712"/>
            <a:ext cx="835292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liposuctie-pr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80728"/>
            <a:ext cx="8409482" cy="30669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478" y="375047"/>
            <a:ext cx="3384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Tips &amp; Tricks PPC Doctors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95536" y="836712"/>
            <a:ext cx="835292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3528" y="1268760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C00000"/>
                </a:solidFill>
              </a:rPr>
              <a:t>Nu </a:t>
            </a:r>
            <a:r>
              <a:rPr lang="en-US" sz="2400" b="1" dirty="0" err="1" smtClean="0">
                <a:solidFill>
                  <a:srgbClr val="C00000"/>
                </a:solidFill>
              </a:rPr>
              <a:t>folositi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termeni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medicali</a:t>
            </a:r>
            <a:r>
              <a:rPr lang="en-US" sz="2400" b="1" dirty="0" smtClean="0">
                <a:solidFill>
                  <a:srgbClr val="C00000"/>
                </a:solidFill>
              </a:rPr>
              <a:t> (</a:t>
            </a:r>
            <a:r>
              <a:rPr lang="en-US" sz="2400" b="1" dirty="0" err="1" smtClean="0">
                <a:solidFill>
                  <a:srgbClr val="C00000"/>
                </a:solidFill>
              </a:rPr>
              <a:t>nici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botox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si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nici</a:t>
            </a:r>
            <a:r>
              <a:rPr lang="en-US" sz="2400" b="1" dirty="0" smtClean="0">
                <a:solidFill>
                  <a:srgbClr val="C00000"/>
                </a:solidFill>
              </a:rPr>
              <a:t> B0T0X)</a:t>
            </a:r>
          </a:p>
          <a:p>
            <a:pPr marL="269875" indent="-269875">
              <a:buFont typeface="Arial" pitchFamily="34" charset="0"/>
              <a:buChar char="•"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 marL="269875" indent="-269875"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rgbClr val="C00000"/>
                </a:solidFill>
              </a:rPr>
              <a:t>Siteul</a:t>
            </a:r>
            <a:r>
              <a:rPr lang="en-US" sz="2400" b="1" smtClean="0">
                <a:solidFill>
                  <a:srgbClr val="C00000"/>
                </a:solidFill>
              </a:rPr>
              <a:t> nu </a:t>
            </a:r>
            <a:r>
              <a:rPr lang="en-US" sz="2400" b="1" dirty="0" err="1" smtClean="0">
                <a:solidFill>
                  <a:srgbClr val="C00000"/>
                </a:solidFill>
              </a:rPr>
              <a:t>trebuie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sa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contina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“</a:t>
            </a:r>
            <a:r>
              <a:rPr lang="en-US" sz="2400" b="1" dirty="0" err="1" smtClean="0">
                <a:solidFill>
                  <a:srgbClr val="C00000"/>
                </a:solidFill>
              </a:rPr>
              <a:t>poze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deochiate</a:t>
            </a:r>
            <a:r>
              <a:rPr lang="en-US" sz="2400" b="1" dirty="0" smtClean="0">
                <a:solidFill>
                  <a:srgbClr val="C00000"/>
                </a:solidFill>
              </a:rPr>
              <a:t>”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marL="269875" indent="-269875">
              <a:buFont typeface="Arial" pitchFamily="34" charset="0"/>
              <a:buChar char="•"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 marL="269875" indent="-269875"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rgbClr val="C00000"/>
                </a:solidFill>
              </a:rPr>
              <a:t>Aprobate</a:t>
            </a:r>
            <a:r>
              <a:rPr lang="en-US" sz="2400" b="1" dirty="0" smtClean="0">
                <a:solidFill>
                  <a:srgbClr val="C00000"/>
                </a:solidFill>
              </a:rPr>
              <a:t> (</a:t>
            </a:r>
            <a:r>
              <a:rPr lang="en-US" sz="2400" b="1" dirty="0" err="1" smtClean="0">
                <a:solidFill>
                  <a:srgbClr val="C00000"/>
                </a:solidFill>
              </a:rPr>
              <a:t>pentru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adulţi</a:t>
            </a:r>
            <a:r>
              <a:rPr lang="en-US" sz="2400" b="1" dirty="0" smtClean="0">
                <a:solidFill>
                  <a:srgbClr val="C00000"/>
                </a:solidFill>
              </a:rPr>
              <a:t>) </a:t>
            </a:r>
            <a:r>
              <a:rPr lang="en-US" sz="2400" b="1" dirty="0" err="1" smtClean="0">
                <a:solidFill>
                  <a:srgbClr val="C00000"/>
                </a:solidFill>
              </a:rPr>
              <a:t>sau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Aprobate</a:t>
            </a:r>
            <a:r>
              <a:rPr lang="en-US" sz="2400" b="1" dirty="0" smtClean="0">
                <a:solidFill>
                  <a:srgbClr val="C00000"/>
                </a:solidFill>
              </a:rPr>
              <a:t> (</a:t>
            </a:r>
            <a:r>
              <a:rPr lang="en-US" sz="2400" b="1" dirty="0" err="1" smtClean="0">
                <a:solidFill>
                  <a:srgbClr val="C00000"/>
                </a:solidFill>
              </a:rPr>
              <a:t>neadecvat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pentru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minori</a:t>
            </a:r>
            <a:r>
              <a:rPr lang="en-US" sz="2400" b="1" dirty="0" smtClean="0">
                <a:solidFill>
                  <a:srgbClr val="C00000"/>
                </a:solidFill>
              </a:rPr>
              <a:t>) …. </a:t>
            </a:r>
            <a:r>
              <a:rPr lang="en-US" sz="2400" b="1" dirty="0" err="1" smtClean="0">
                <a:solidFill>
                  <a:srgbClr val="C00000"/>
                </a:solidFill>
              </a:rPr>
              <a:t>cei</a:t>
            </a:r>
            <a:r>
              <a:rPr lang="en-US" sz="2400" b="1" dirty="0" smtClean="0">
                <a:solidFill>
                  <a:srgbClr val="C00000"/>
                </a:solidFill>
              </a:rPr>
              <a:t> care au “safe search” nu </a:t>
            </a:r>
            <a:r>
              <a:rPr lang="en-US" sz="2400" b="1" dirty="0" err="1" smtClean="0">
                <a:solidFill>
                  <a:srgbClr val="C00000"/>
                </a:solidFill>
              </a:rPr>
              <a:t>vad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reclamele</a:t>
            </a:r>
            <a:r>
              <a:rPr lang="en-US" sz="2400" b="1" dirty="0" smtClean="0">
                <a:solidFill>
                  <a:srgbClr val="C00000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924944"/>
            <a:ext cx="33428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</a:rPr>
              <a:t>Va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multumesc</a:t>
            </a:r>
            <a:endParaRPr lang="en-US" sz="4000" b="1" dirty="0" smtClean="0">
              <a:solidFill>
                <a:srgbClr val="C00000"/>
              </a:solidFill>
            </a:endParaRPr>
          </a:p>
          <a:p>
            <a:r>
              <a:rPr lang="en-US" sz="2400" b="1" dirty="0" smtClean="0">
                <a:solidFill>
                  <a:srgbClr val="C00000"/>
                </a:solidFill>
              </a:rPr>
              <a:t>Ne </a:t>
            </a:r>
            <a:r>
              <a:rPr lang="en-US" sz="2400" b="1" dirty="0" err="1" smtClean="0">
                <a:solidFill>
                  <a:srgbClr val="C00000"/>
                </a:solidFill>
              </a:rPr>
              <a:t>vedem</a:t>
            </a:r>
            <a:r>
              <a:rPr lang="en-US" sz="2400" b="1" dirty="0" smtClean="0">
                <a:solidFill>
                  <a:srgbClr val="C00000"/>
                </a:solidFill>
              </a:rPr>
              <a:t> la SEMdays.ro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95536" y="836712"/>
            <a:ext cx="835292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724128" y="332656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/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imunteanu@webdigital.ro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145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Pan Concept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iMunteanu</dc:creator>
  <cp:lastModifiedBy>iMunteanu</cp:lastModifiedBy>
  <cp:revision>9</cp:revision>
  <dcterms:created xsi:type="dcterms:W3CDTF">2012-05-25T13:42:39Z</dcterms:created>
  <dcterms:modified xsi:type="dcterms:W3CDTF">2012-05-26T07:36:37Z</dcterms:modified>
</cp:coreProperties>
</file>