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451" r:id="rId3"/>
    <p:sldId id="452" r:id="rId4"/>
    <p:sldId id="363" r:id="rId5"/>
    <p:sldId id="429" r:id="rId6"/>
    <p:sldId id="455" r:id="rId7"/>
    <p:sldId id="364" r:id="rId8"/>
    <p:sldId id="424" r:id="rId9"/>
    <p:sldId id="411" r:id="rId10"/>
    <p:sldId id="413" r:id="rId11"/>
    <p:sldId id="415" r:id="rId12"/>
    <p:sldId id="416" r:id="rId13"/>
    <p:sldId id="417" r:id="rId14"/>
    <p:sldId id="419" r:id="rId15"/>
    <p:sldId id="422" r:id="rId16"/>
    <p:sldId id="457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32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6" autoAdjust="0"/>
  </p:normalViewPr>
  <p:slideViewPr>
    <p:cSldViewPr>
      <p:cViewPr>
        <p:scale>
          <a:sx n="100" d="100"/>
          <a:sy n="100" d="100"/>
        </p:scale>
        <p:origin x="-80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9FB88-8F42-5E46-8709-A4D4A4B7F04B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69A14B-2544-AD4B-8D53-51D559DAE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5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171727-2DE2-3141-A95A-7BB0CF4C64F4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98D271-64D5-7841-91FD-AF9B1514BB25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ED5B9B-469F-E34A-95FA-A744BCEBB38D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098C6-AC69-0743-8182-42E3FEBA4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1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250FC-4D22-3E44-B302-356E72B87931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E3D6D-A8B6-E846-81ED-88A99C8CC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83BBC-BF7C-EC40-898D-D0DBED88C885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B420-6C78-8840-BD37-374910D3F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C2096-640C-0948-9B0A-5D729A58283E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87B2C-EE7A-C843-8AC2-12A3350C6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6CE48-F929-9340-B3DF-577674C0A9EA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448D-7648-A84F-B0D9-4023780AE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6BD69-9952-EC49-999F-2EA6F2389B9F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AF33-5439-F148-ADBB-3ACA3A98E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4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A4509-B364-C147-A7BD-4A6A495849D5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3174F-A64B-C444-801C-A52216335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1C5F7-3728-B844-B4EF-0004EB52B869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942E3-17D5-1B42-B3FA-3C79FB12E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290AF-E6C9-3F42-B205-E220B63FE4B6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6E831-9AA6-B047-8992-A8CFBDAE6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B8A5D-BB99-5C4C-AF39-DBB049895C45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CF19-C8A8-EB48-AC72-EF05B3556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E3101-AF6F-6C4F-B9B8-60F18568B0F4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114DC-0B15-B342-BE56-5B3079F44C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3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5D1F8-9513-8D4D-801E-E633A0C789B4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2FBC0-7BC5-AE45-86BD-0F6906BDF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9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0B739D4-E340-3648-99F5-AD5FFFEE6394}" type="datetimeFigureOut">
              <a:rPr lang="en-US"/>
              <a:pPr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8087D08-8B2B-4C43-A6FE-2BF3A0E1DE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jpeg"/><Relationship Id="rId6" Type="http://schemas.openxmlformats.org/officeDocument/2006/relationships/image" Target="../media/image73.jpe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388" y="3173413"/>
            <a:ext cx="8713787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Targetare Eficienta in Reteaua de Display Google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286375" y="4572000"/>
            <a:ext cx="364331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Anca Ilas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Google AdWords Specialist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429250"/>
            <a:ext cx="1447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68538" y="5805488"/>
            <a:ext cx="5183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60700" y="260350"/>
            <a:ext cx="6119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3" y="1285875"/>
            <a:ext cx="2705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Pasul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3: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Instrumente</a:t>
            </a:r>
            <a:endParaRPr lang="en-US" sz="2000" b="1" u="sng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5" y="1857375"/>
            <a:ext cx="4643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Targetarea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baza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de sex: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43188"/>
            <a:ext cx="481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3500" y="214313"/>
            <a:ext cx="38179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Cum ma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ajuta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 Google?</a:t>
            </a: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563" y="1285875"/>
            <a:ext cx="5214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Targetarea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baza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de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varsta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: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071688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43500" y="214313"/>
            <a:ext cx="38179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Cum ma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ajuta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 Google?</a:t>
            </a: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75" y="1285875"/>
            <a:ext cx="6072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Targetarea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baza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de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audiente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/ interests: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57375"/>
            <a:ext cx="1285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572000"/>
            <a:ext cx="1628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1750"/>
            <a:ext cx="1514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857375"/>
            <a:ext cx="141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14750"/>
            <a:ext cx="2000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85938"/>
            <a:ext cx="1762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072063"/>
            <a:ext cx="140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714625"/>
            <a:ext cx="1657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7358063" y="3143250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43500" y="214313"/>
            <a:ext cx="38179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Cum ma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ajuta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 Google?</a:t>
            </a: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0764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60700" y="260350"/>
            <a:ext cx="6119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1357313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Targetarea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baza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de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topicuri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: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071688"/>
            <a:ext cx="40100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3500" y="214313"/>
            <a:ext cx="38179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Cum ma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ajuta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j-ea"/>
                <a:cs typeface="Open Sans"/>
              </a:rPr>
              <a:t> Google?</a:t>
            </a: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1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500188"/>
            <a:ext cx="5291138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145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5875" y="1500188"/>
            <a:ext cx="2214563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srgbClr val="348FD5"/>
                </a:solidFill>
                <a:latin typeface="Open Sans" charset="0"/>
                <a:cs typeface="Open Sans" charset="0"/>
              </a:rPr>
              <a:t>Barbati &amp; Femei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srgbClr val="348FD5"/>
                </a:solidFill>
                <a:latin typeface="Open Sans" charset="0"/>
                <a:cs typeface="Open Sans" charset="0"/>
              </a:rPr>
              <a:t> 30 – 50 de ani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8" y="2571750"/>
            <a:ext cx="3929062" cy="2586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u="sng">
                <a:solidFill>
                  <a:srgbClr val="348FD5"/>
                </a:solidFill>
                <a:latin typeface="Open Sans" charset="0"/>
                <a:cs typeface="Open Sans" charset="0"/>
              </a:rPr>
              <a:t>Barbati</a:t>
            </a:r>
            <a:r>
              <a:rPr lang="en-US" u="sng">
                <a:solidFill>
                  <a:srgbClr val="348FD5"/>
                </a:solidFill>
                <a:latin typeface="Open Sans" charset="0"/>
                <a:cs typeface="Open Sans" charset="0"/>
              </a:rPr>
              <a:t>:</a:t>
            </a:r>
          </a:p>
          <a:p>
            <a:pPr eaLnBrk="1" hangingPunct="1"/>
            <a:endParaRPr lang="en-US">
              <a:solidFill>
                <a:srgbClr val="348FD5"/>
              </a:solidFill>
              <a:latin typeface="Open Sans" charset="0"/>
              <a:cs typeface="Open San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ja-JP" altLang="en-US">
                <a:solidFill>
                  <a:srgbClr val="348FD5"/>
                </a:solidFill>
                <a:latin typeface="Open Sans" charset="0"/>
                <a:cs typeface="Open Sans" charset="0"/>
              </a:rPr>
              <a:t>“</a:t>
            </a: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Lego</a:t>
            </a:r>
            <a:r>
              <a:rPr lang="ja-JP" altLang="en-US">
                <a:solidFill>
                  <a:srgbClr val="348FD5"/>
                </a:solidFill>
                <a:latin typeface="Open Sans" charset="0"/>
                <a:cs typeface="Open Sans" charset="0"/>
              </a:rPr>
              <a:t>”</a:t>
            </a: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: mai mult timp cu copilul tau!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Ia-i lui jucaria care ti-a lipsit tie!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O jucarie pentru tine &amp; copilul tau!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0125" y="4643438"/>
            <a:ext cx="30003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Femei</a:t>
            </a:r>
            <a:r>
              <a:rPr lang="en-US" i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:</a:t>
            </a:r>
          </a:p>
          <a:p>
            <a:pPr>
              <a:defRPr/>
            </a:pPr>
            <a:endParaRPr lang="en-US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micul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tau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inginer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Distractiv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&amp;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Educativ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3" y="1000125"/>
            <a:ext cx="52149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Mesaje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diferite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persoane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diferite</a:t>
            </a:r>
            <a:endParaRPr lang="en-US" sz="2000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p"/>
      <p:bldP spid="12" grpId="0" build="p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1000125"/>
            <a:ext cx="5000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Mesaje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diferite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in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momente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diferite</a:t>
            </a:r>
            <a:endParaRPr lang="en-US" sz="2000" b="1" u="sng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287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7625" y="2286000"/>
            <a:ext cx="4357688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Lego: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Distractiv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&amp;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Educativ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Invata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prin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Joaca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Cel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mai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cunoscut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joc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de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strategie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Lasa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-l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sa-si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construiasca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singur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jucaria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</p:txBody>
      </p:sp>
      <p:sp>
        <p:nvSpPr>
          <p:cNvPr id="11" name="Bent Arrow 10"/>
          <p:cNvSpPr/>
          <p:nvPr/>
        </p:nvSpPr>
        <p:spPr>
          <a:xfrm flipV="1">
            <a:off x="2428875" y="2500313"/>
            <a:ext cx="1357313" cy="4286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571875"/>
            <a:ext cx="2214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ent Arrow 18"/>
          <p:cNvSpPr/>
          <p:nvPr/>
        </p:nvSpPr>
        <p:spPr>
          <a:xfrm flipH="1" flipV="1">
            <a:off x="4500563" y="4286250"/>
            <a:ext cx="1500187" cy="500063"/>
          </a:xfrm>
          <a:prstGeom prst="bentArrow">
            <a:avLst>
              <a:gd name="adj1" fmla="val 25000"/>
              <a:gd name="adj2" fmla="val 19445"/>
              <a:gd name="adj3" fmla="val 25000"/>
              <a:gd name="adj4" fmla="val 2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5" y="4286250"/>
            <a:ext cx="42862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Esti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? O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masina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varsta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lui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Esti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?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Ia-i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lui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o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masinuta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noua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29188"/>
            <a:ext cx="25717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ent Arrow 21"/>
          <p:cNvSpPr/>
          <p:nvPr/>
        </p:nvSpPr>
        <p:spPr>
          <a:xfrm flipV="1">
            <a:off x="2571750" y="5000625"/>
            <a:ext cx="642938" cy="8572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  <p:bldP spid="11" grpId="0" animBg="1"/>
      <p:bldP spid="19" grpId="0" animBg="1"/>
      <p:bldP spid="20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38" y="1071563"/>
            <a:ext cx="43164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Produse</a:t>
            </a:r>
            <a:r>
              <a:rPr lang="en-US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diferite</a:t>
            </a:r>
            <a:r>
              <a:rPr lang="en-US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in </a:t>
            </a:r>
            <a:r>
              <a:rPr lang="en-US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momente</a:t>
            </a:r>
            <a:r>
              <a:rPr lang="en-US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diferite</a:t>
            </a:r>
            <a:endParaRPr lang="en-US" b="1" u="sng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18573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643063"/>
            <a:ext cx="268446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ent Arrow 13"/>
          <p:cNvSpPr/>
          <p:nvPr/>
        </p:nvSpPr>
        <p:spPr>
          <a:xfrm flipH="1" flipV="1">
            <a:off x="4714875" y="2928938"/>
            <a:ext cx="2214563" cy="64293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857375"/>
            <a:ext cx="22875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43250" y="5286375"/>
            <a:ext cx="5643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Prezinta-i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personajele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preferate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ale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copilariei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tale!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Supereroii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tai pot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acum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Supereroii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lui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0716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14625"/>
            <a:ext cx="15097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4" grpId="0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2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17859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2357438" y="164306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71563"/>
            <a:ext cx="1562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4357688" y="17145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28688"/>
            <a:ext cx="1495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21"/>
          <p:cNvSpPr txBox="1">
            <a:spLocks noChangeArrowheads="1"/>
          </p:cNvSpPr>
          <p:nvPr/>
        </p:nvSpPr>
        <p:spPr bwMode="auto">
          <a:xfrm>
            <a:off x="6286500" y="17145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285875"/>
            <a:ext cx="19954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Brace 23"/>
          <p:cNvSpPr/>
          <p:nvPr/>
        </p:nvSpPr>
        <p:spPr>
          <a:xfrm rot="5400000">
            <a:off x="3357563" y="285750"/>
            <a:ext cx="428625" cy="6429375"/>
          </a:xfrm>
          <a:prstGeom prst="rightBrace">
            <a:avLst>
              <a:gd name="adj1" fmla="val 0"/>
              <a:gd name="adj2" fmla="val 493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14750"/>
            <a:ext cx="13573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857625"/>
            <a:ext cx="150018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6188"/>
            <a:ext cx="13763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10620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86000" y="5429250"/>
            <a:ext cx="407193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O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printesa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printesa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Noua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ei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jucarie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preferata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Jucarii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Disney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acum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la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reducere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4" grpId="0"/>
      <p:bldP spid="24" grpId="0" animBg="1"/>
      <p:bldP spid="1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4500" y="5000625"/>
            <a:ext cx="578643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-o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el,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jucati-va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amandoi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O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iei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el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sau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tine?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Baietelul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tau,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scuza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pentru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a-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lua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jucaria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mult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dorita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643188"/>
            <a:ext cx="2149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643313"/>
            <a:ext cx="15001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2357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147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85875"/>
            <a:ext cx="1390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71625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428750"/>
            <a:ext cx="1323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14625"/>
            <a:ext cx="20002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000125"/>
            <a:ext cx="18526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4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1600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000125"/>
            <a:ext cx="32146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ent Arrow 18"/>
          <p:cNvSpPr/>
          <p:nvPr/>
        </p:nvSpPr>
        <p:spPr>
          <a:xfrm flipV="1">
            <a:off x="2143125" y="1928813"/>
            <a:ext cx="1071563" cy="428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500438"/>
            <a:ext cx="1476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29063"/>
            <a:ext cx="1104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143375"/>
            <a:ext cx="1095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29063"/>
            <a:ext cx="1181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ent Arrow 21"/>
          <p:cNvSpPr/>
          <p:nvPr/>
        </p:nvSpPr>
        <p:spPr>
          <a:xfrm flipH="1" flipV="1">
            <a:off x="5857875" y="4143375"/>
            <a:ext cx="1357313" cy="428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0813" y="188913"/>
            <a:ext cx="2462212" cy="54292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900"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Despre mine</a:t>
            </a:r>
          </a:p>
        </p:txBody>
      </p:sp>
      <p:pic>
        <p:nvPicPr>
          <p:cNvPr id="3075" name="Picture 31" descr="http://www.cristianignat.ro/wp-content/uploads/2008/10/adwords_certified_partner_web_R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857500"/>
            <a:ext cx="1695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57750" y="5643563"/>
            <a:ext cx="3571875" cy="400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348FD5"/>
                </a:solidFill>
                <a:latin typeface="Open Sans"/>
                <a:cs typeface="Open Sans"/>
              </a:rPr>
              <a:t>Search &amp; Display Advertising</a:t>
            </a:r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85938"/>
            <a:ext cx="41433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619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6</a:t>
            </a:r>
          </a:p>
        </p:txBody>
      </p:sp>
      <p:sp>
        <p:nvSpPr>
          <p:cNvPr id="19" name="Bent Arrow 18"/>
          <p:cNvSpPr/>
          <p:nvPr/>
        </p:nvSpPr>
        <p:spPr>
          <a:xfrm flipV="1">
            <a:off x="3857625" y="2286000"/>
            <a:ext cx="1071563" cy="428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71625"/>
            <a:ext cx="141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71563"/>
            <a:ext cx="1038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1095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28750"/>
            <a:ext cx="17145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000250"/>
            <a:ext cx="13906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571750"/>
            <a:ext cx="1323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143250"/>
            <a:ext cx="1562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75"/>
            <a:ext cx="20002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4313" y="4000500"/>
            <a:ext cx="41433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Bebelus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ingrijit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=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bebelus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fericit</a:t>
            </a:r>
            <a:endParaRPr lang="en-US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Lasa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-ne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avem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noi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grija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de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bebe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100% natural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0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chimicale</a:t>
            </a:r>
            <a:endParaRPr lang="en-US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100%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bumbac</a:t>
            </a:r>
            <a:endParaRPr lang="en-US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100%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protectie</a:t>
            </a:r>
            <a:endParaRPr lang="en-US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100%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sigur</a:t>
            </a:r>
            <a:endParaRPr lang="en-US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2714625" y="5286375"/>
            <a:ext cx="2214563" cy="428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857750"/>
            <a:ext cx="17716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p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15125" y="214313"/>
            <a:ext cx="19478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Exemplul 7</a:t>
            </a:r>
          </a:p>
        </p:txBody>
      </p:sp>
      <p:sp>
        <p:nvSpPr>
          <p:cNvPr id="19" name="Bent Arrow 18"/>
          <p:cNvSpPr/>
          <p:nvPr/>
        </p:nvSpPr>
        <p:spPr>
          <a:xfrm flipV="1">
            <a:off x="2143125" y="3929063"/>
            <a:ext cx="1071563" cy="4286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3857625" y="4929188"/>
            <a:ext cx="1143000" cy="5715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50" y="1000125"/>
            <a:ext cx="1403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Dar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bunicii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?</a:t>
            </a: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5"/>
            <a:ext cx="2771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14500"/>
            <a:ext cx="278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86125"/>
            <a:ext cx="2238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43500" y="5072063"/>
            <a:ext cx="3357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Alinta-ti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nepotelul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Nepot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fericit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,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bunic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implinit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Cea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mai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noua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jucarie</a:t>
            </a:r>
            <a:r>
              <a:rPr lang="en-US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14287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15125" y="214313"/>
            <a:ext cx="166687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Concluzii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88" y="5786438"/>
            <a:ext cx="1643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Fiti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creativi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11430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 Cunoaste-ti publicul!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1571625"/>
            <a:ext cx="2430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cum gandeste 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cum cumpara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pune-te in pielea lui!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257175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 Adreseaza-te personalizat!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3000375"/>
            <a:ext cx="114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femei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barbati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bunici</a:t>
            </a: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" y="4000500"/>
            <a:ext cx="531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Cunoaste in detaliu instrumentele de care dispui!</a:t>
            </a: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4500563"/>
            <a:ext cx="2314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gender targeting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age targeting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interest categories</a:t>
            </a:r>
          </a:p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topics categories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4" grpId="0" build="allAtOnce"/>
      <p:bldP spid="5" grpId="0" build="p"/>
      <p:bldP spid="6" grpId="0" build="allAtOnce"/>
      <p:bldP spid="7" grpId="0" build="p"/>
      <p:bldP spid="8" grpId="0" build="allAtOnce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14688" y="2928938"/>
            <a:ext cx="278606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 err="1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Intrebari</a:t>
            </a:r>
            <a:r>
              <a:rPr lang="en-US" sz="4800" dirty="0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?</a:t>
            </a:r>
            <a:endParaRPr lang="en-US" sz="4800" dirty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188" y="2357438"/>
            <a:ext cx="6429375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 err="1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Multumesc</a:t>
            </a:r>
            <a:r>
              <a:rPr lang="en-US" sz="4800" dirty="0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4800" dirty="0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US" sz="4800" dirty="0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	</a:t>
            </a:r>
            <a:r>
              <a:rPr lang="en-US" sz="4800" dirty="0" err="1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Spor</a:t>
            </a:r>
            <a:r>
              <a:rPr lang="en-US" sz="4800" dirty="0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 la </a:t>
            </a:r>
            <a:r>
              <a:rPr lang="en-US" sz="4800" dirty="0" err="1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conversii</a:t>
            </a:r>
            <a:r>
              <a:rPr lang="en-US" sz="4800" dirty="0">
                <a:solidFill>
                  <a:srgbClr val="348FD5"/>
                </a:solidFill>
                <a:latin typeface="Open Sans"/>
                <a:ea typeface="+mj-ea"/>
                <a:cs typeface="Arial" pitchFamily="34" charset="0"/>
              </a:rPr>
              <a:t>!</a:t>
            </a:r>
            <a:endParaRPr lang="en-US" sz="4800" dirty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92275" y="3284538"/>
            <a:ext cx="60483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Facem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magii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conturile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AdWords</a:t>
            </a:r>
            <a:endParaRPr lang="en-US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43213" y="4137025"/>
            <a:ext cx="33575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anca.ilas@2parale.ro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1435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2092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571750"/>
            <a:ext cx="19827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572000"/>
            <a:ext cx="10001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14500"/>
            <a:ext cx="1933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500813" y="188913"/>
            <a:ext cx="2462212" cy="542925"/>
          </a:xfrm>
        </p:spPr>
        <p:txBody>
          <a:bodyPr anchor="b">
            <a:normAutofit fontScale="90000"/>
          </a:bodyPr>
          <a:lstStyle/>
          <a:p>
            <a:pPr algn="l">
              <a:defRPr/>
            </a:pPr>
            <a:r>
              <a:rPr lang="en-US" sz="3200" dirty="0" err="1" smtClean="0">
                <a:latin typeface="Open Sans"/>
                <a:ea typeface="+mj-ea"/>
                <a:cs typeface="Open Sans"/>
              </a:rPr>
              <a:t>Despre</a:t>
            </a:r>
            <a:r>
              <a:rPr lang="en-US" sz="3200" dirty="0" smtClean="0">
                <a:latin typeface="Open Sans"/>
                <a:ea typeface="+mj-ea"/>
                <a:cs typeface="Open Sans"/>
              </a:rPr>
              <a:t> mine</a:t>
            </a:r>
            <a:endParaRPr lang="en-US" sz="3200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500313"/>
            <a:ext cx="22288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9890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81525"/>
            <a:ext cx="14573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1525"/>
            <a:ext cx="11271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8625" y="4572000"/>
            <a:ext cx="16430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Echipa</a:t>
            </a:r>
            <a:r>
              <a:rPr lang="en-US" dirty="0"/>
              <a:t> </a:t>
            </a:r>
            <a:r>
              <a:rPr lang="en-US" dirty="0" err="1"/>
              <a:t>Magica</a:t>
            </a:r>
            <a:r>
              <a:rPr lang="en-US" dirty="0"/>
              <a:t>:</a:t>
            </a:r>
          </a:p>
        </p:txBody>
      </p:sp>
      <p:pic>
        <p:nvPicPr>
          <p:cNvPr id="4109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500438"/>
            <a:ext cx="2428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00438"/>
            <a:ext cx="2066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22955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86063"/>
            <a:ext cx="217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715000" y="285750"/>
            <a:ext cx="3214688" cy="500063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9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Subiectul de azi: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6381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1563" y="4714875"/>
            <a:ext cx="7643812" cy="1214438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en-US" sz="2300" b="1">
              <a:solidFill>
                <a:srgbClr val="348FD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Open Sans" charset="0"/>
              <a:cs typeface="Open Sans" charset="0"/>
            </a:endParaRPr>
          </a:p>
          <a:p>
            <a:pPr>
              <a:lnSpc>
                <a:spcPct val="80000"/>
              </a:lnSpc>
            </a:pPr>
            <a:endParaRPr lang="en-US" sz="2100">
              <a:solidFill>
                <a:srgbClr val="348FD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Open Sans" charset="0"/>
              <a:cs typeface="Open Sans" charset="0"/>
            </a:endParaRPr>
          </a:p>
          <a:p>
            <a:pPr algn="just">
              <a:lnSpc>
                <a:spcPct val="80000"/>
              </a:lnSpc>
            </a:pPr>
            <a:r>
              <a:rPr lang="en-US" sz="2100" b="1" u="sng">
                <a:solidFill>
                  <a:srgbClr val="348FD5"/>
                </a:solidFill>
                <a:latin typeface="Open Sans" charset="0"/>
                <a:cs typeface="Open Sans" charset="0"/>
              </a:rPr>
              <a:t>Display</a:t>
            </a:r>
            <a:r>
              <a:rPr lang="en-US" sz="2100">
                <a:solidFill>
                  <a:srgbClr val="348FD5"/>
                </a:solidFill>
                <a:latin typeface="Open Sans" charset="0"/>
                <a:cs typeface="Open Sans" charset="0"/>
              </a:rPr>
              <a:t> ajungi la </a:t>
            </a:r>
            <a:r>
              <a:rPr lang="en-US" sz="2100">
                <a:solidFill>
                  <a:srgbClr val="FF0000"/>
                </a:solidFill>
                <a:latin typeface="Open Sans" charset="0"/>
                <a:cs typeface="Open Sans" charset="0"/>
              </a:rPr>
              <a:t>90%</a:t>
            </a:r>
            <a:r>
              <a:rPr lang="en-US" sz="2100">
                <a:solidFill>
                  <a:srgbClr val="348FD5"/>
                </a:solidFill>
                <a:latin typeface="Open Sans" charset="0"/>
                <a:cs typeface="Open Sans" charset="0"/>
              </a:rPr>
              <a:t> din utilizatorii de internet. Cat % ti-au vizitat deja site-ul </a:t>
            </a:r>
            <a:r>
              <a:rPr lang="en-US" sz="2300">
                <a:solidFill>
                  <a:srgbClr val="348FD5"/>
                </a:solidFill>
                <a:latin typeface="Open Sans" charset="0"/>
                <a:cs typeface="Open Sans" charset="0"/>
              </a:rPr>
              <a:t>» » »</a:t>
            </a:r>
            <a:r>
              <a:rPr lang="en-US" sz="2100">
                <a:solidFill>
                  <a:srgbClr val="348FD5"/>
                </a:solidFill>
                <a:latin typeface="Open Sans" charset="0"/>
                <a:cs typeface="Open Sans" charset="0"/>
              </a:rPr>
              <a:t> </a:t>
            </a:r>
            <a:r>
              <a:rPr lang="en-US" sz="2100" b="1" u="sng">
                <a:solidFill>
                  <a:srgbClr val="348FD5"/>
                </a:solidFill>
                <a:latin typeface="Open Sans" charset="0"/>
                <a:cs typeface="Open Sans" charset="0"/>
              </a:rPr>
              <a:t>pierzi clienti &amp; bani </a:t>
            </a:r>
            <a:r>
              <a:rPr lang="en-US" sz="2100">
                <a:solidFill>
                  <a:srgbClr val="348FD5"/>
                </a:solidFill>
                <a:latin typeface="Open Sans" charset="0"/>
                <a:cs typeface="Open Sans" charset="0"/>
              </a:rPr>
              <a:t>!!!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7096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71563" y="1357313"/>
            <a:ext cx="7572375" cy="642937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just" eaLnBrk="0" hangingPunct="0">
              <a:defRPr/>
            </a:pPr>
            <a:r>
              <a:rPr lang="en-US" sz="2100" b="1" u="sng" spc="3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Search</a:t>
            </a:r>
            <a:r>
              <a:rPr lang="en-US" sz="21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: se </a:t>
            </a:r>
            <a:r>
              <a:rPr lang="en-US" sz="21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ajunge</a:t>
            </a:r>
            <a:r>
              <a:rPr lang="en-US" sz="21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la un moment </a:t>
            </a:r>
            <a:r>
              <a:rPr lang="en-US" sz="21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dat</a:t>
            </a:r>
            <a:r>
              <a:rPr lang="en-US" sz="21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la o </a:t>
            </a:r>
            <a:r>
              <a:rPr lang="en-US" sz="21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saturatie</a:t>
            </a:r>
            <a:r>
              <a:rPr lang="en-US" sz="21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;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0" y="142875"/>
            <a:ext cx="6000750" cy="642938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9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De ce Google Display Network?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1563" y="2286000"/>
            <a:ext cx="7572375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sz="2000" b="1" u="sng">
                <a:solidFill>
                  <a:srgbClr val="348FD5"/>
                </a:solidFill>
                <a:latin typeface="Open Sans" charset="0"/>
                <a:cs typeface="Open Sans" charset="0"/>
              </a:rPr>
              <a:t>Remarketing</a:t>
            </a:r>
            <a:r>
              <a:rPr lang="en-US" sz="2000">
                <a:solidFill>
                  <a:srgbClr val="348FD5"/>
                </a:solidFill>
                <a:latin typeface="Open Sans" charset="0"/>
                <a:cs typeface="Open Sans" charset="0"/>
              </a:rPr>
              <a:t> ne afisam &amp; ne promovam celor care deja ne-au vizitati site-ul » » » ne cunosc, au auzit de noi;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1563" y="3643313"/>
            <a:ext cx="7715250" cy="928687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sz="2000">
                <a:solidFill>
                  <a:srgbClr val="348FD5"/>
                </a:solidFill>
                <a:latin typeface="Open Sans" charset="0"/>
                <a:cs typeface="Open Sans" charset="0"/>
              </a:rPr>
              <a:t>Un business are nevoie </a:t>
            </a:r>
            <a:r>
              <a:rPr lang="en-US" sz="2000" b="1" u="sng">
                <a:solidFill>
                  <a:srgbClr val="348FD5"/>
                </a:solidFill>
                <a:latin typeface="Open Sans" charset="0"/>
                <a:cs typeface="Open Sans" charset="0"/>
              </a:rPr>
              <a:t>sa creasca </a:t>
            </a:r>
            <a:r>
              <a:rPr lang="en-US" sz="2000">
                <a:solidFill>
                  <a:srgbClr val="348FD5"/>
                </a:solidFill>
                <a:latin typeface="Open Sans" charset="0"/>
                <a:cs typeface="Open Sans" charset="0"/>
              </a:rPr>
              <a:t>» » » sa atraga clienti noi</a:t>
            </a: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71750"/>
            <a:ext cx="7096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7096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143500"/>
            <a:ext cx="7096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75238" y="142875"/>
            <a:ext cx="4068762" cy="596900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9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Tot nu esti convins?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3" y="2214563"/>
            <a:ext cx="7858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Problema</a:t>
            </a:r>
            <a:r>
              <a:rPr lang="en-US" sz="2000" b="1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:</a:t>
            </a: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Campaniile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de display au cost/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conversie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foarte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mare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5" y="3643313"/>
            <a:ext cx="6000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Solutie</a:t>
            </a:r>
            <a:r>
              <a:rPr lang="en-US" sz="2000" b="1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: 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Nu,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daca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folosim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targetarile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b="1" spc="3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CORECTE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00188" y="1143000"/>
            <a:ext cx="6429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Pasul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1</a:t>
            </a:r>
            <a:r>
              <a:rPr 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Analizeaza-ti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clientul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Fa-i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un </a:t>
            </a:r>
            <a:r>
              <a:rPr lang="en-US" sz="20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profil</a:t>
            </a:r>
            <a:r>
              <a:rPr lang="en-US" sz="20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!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57500" y="214313"/>
            <a:ext cx="61436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Cum gandim o strategie pentru GDN?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85938" y="1928813"/>
            <a:ext cx="6429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Cine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cumpara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produse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pentru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copii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?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Femei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? 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Barbati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? </a:t>
            </a:r>
          </a:p>
          <a:p>
            <a:pPr marL="457200" indent="-457200" algn="just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Proportii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?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85938" y="4357688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Ce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interese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au?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Pe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ce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site-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uri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se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plimba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?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85938" y="5143500"/>
            <a:ext cx="2643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Cum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cumpara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ei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? 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857375" y="3500438"/>
            <a:ext cx="4857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In ce interval 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de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varsta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se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incadreaza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clientii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mei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+mn-cs"/>
              </a:rPr>
              <a:t>?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16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43125"/>
            <a:ext cx="7096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86125"/>
            <a:ext cx="7096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143375"/>
            <a:ext cx="7096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00625"/>
            <a:ext cx="7096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28938" y="2643188"/>
            <a:ext cx="4429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Arial" pitchFamily="34" charset="0"/>
              </a:rPr>
              <a:t>~30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Arial" pitchFamily="34" charset="0"/>
              </a:rPr>
              <a:t>ani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Arial" pitchFamily="34" charset="0"/>
              </a:rPr>
              <a:t>survine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Arial" pitchFamily="34" charset="0"/>
              </a:rPr>
              <a:t> prima </a:t>
            </a:r>
            <a:r>
              <a:rPr lang="en-US" sz="1600" dirty="0" err="1">
                <a:solidFill>
                  <a:srgbClr val="0070C0"/>
                </a:solidFill>
                <a:latin typeface="Open Sans"/>
                <a:ea typeface="+mn-ea"/>
                <a:cs typeface="Arial" pitchFamily="34" charset="0"/>
              </a:rPr>
              <a:t>nastere</a:t>
            </a:r>
            <a:r>
              <a:rPr lang="en-US" sz="1600" dirty="0">
                <a:solidFill>
                  <a:srgbClr val="0070C0"/>
                </a:solidFill>
                <a:latin typeface="Open Sans"/>
                <a:ea typeface="+mn-ea"/>
                <a:cs typeface="Arial" pitchFamily="34" charset="0"/>
              </a:rPr>
              <a:t> (insse.ro)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70C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43625" y="285750"/>
            <a:ext cx="2786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en Sans" charset="0"/>
                <a:cs typeface="Open Sans" charset="0"/>
              </a:rPr>
              <a:t>Facts moment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2428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286125"/>
            <a:ext cx="62293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6215063" y="6143625"/>
            <a:ext cx="1036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70C0"/>
                </a:solidFill>
                <a:latin typeface="Open Sans" charset="0"/>
              </a:rPr>
              <a:t>Sursa: insse.ro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38" y="1071563"/>
            <a:ext cx="60721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sz="1600">
                <a:solidFill>
                  <a:srgbClr val="0070C0"/>
                </a:solidFill>
                <a:latin typeface="Open Sans" charset="0"/>
              </a:rPr>
              <a:t>Iunie 2012 (newmediatrendwatch.com): ~8.6 mil utilizatori de internet in RO</a:t>
            </a:r>
          </a:p>
          <a:p>
            <a:pPr eaLnBrk="1" hangingPunct="1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8938" y="1643063"/>
            <a:ext cx="57864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>
                <a:solidFill>
                  <a:srgbClr val="0070C0"/>
                </a:solidFill>
                <a:latin typeface="Open Sans" charset="0"/>
              </a:rPr>
              <a:t> </a:t>
            </a:r>
            <a:r>
              <a:rPr lang="en-US" sz="1600">
                <a:solidFill>
                  <a:srgbClr val="0070C0"/>
                </a:solidFill>
                <a:latin typeface="Open Sans" charset="0"/>
              </a:rPr>
              <a:t>7% cumpara jucarii online (consumerbarometer.eu): &gt;0.6 mil (tu cati clienti ai?)</a:t>
            </a:r>
          </a:p>
          <a:p>
            <a:pPr eaLnBrk="1" hangingPunct="1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28938" y="2286000"/>
            <a:ext cx="45005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 sz="1600">
                <a:solidFill>
                  <a:srgbClr val="0070C0"/>
                </a:solidFill>
                <a:latin typeface="Open Sans" charset="0"/>
              </a:rPr>
              <a:t> de 5 ori mai multe femei decat barbati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246" grpId="0"/>
      <p:bldP spid="8" grpId="0" build="allAtOnce"/>
      <p:bldP spid="9" grpId="0" build="allAtOnce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85875" y="5214938"/>
            <a:ext cx="59293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348FD5"/>
                </a:solidFill>
                <a:latin typeface="Harlow Solid Italic" charset="0"/>
                <a:cs typeface="Open Sans" charset="0"/>
              </a:rPr>
              <a:t>bunicii </a:t>
            </a: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(55 – 65+ ani)</a:t>
            </a: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majoritar deja pensionati » » » buget restrans</a:t>
            </a:r>
          </a:p>
          <a:p>
            <a:pPr>
              <a:spcBef>
                <a:spcPct val="20000"/>
              </a:spcBef>
            </a:pPr>
            <a:endParaRPr lang="en-US" sz="240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3" y="1071563"/>
            <a:ext cx="28495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Pasul</a:t>
            </a:r>
            <a:r>
              <a:rPr lang="en-US" sz="2000" b="1" u="sng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2: </a:t>
            </a:r>
            <a:r>
              <a:rPr lang="en-US" sz="2000" b="1" u="sng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Segmentarea</a:t>
            </a:r>
            <a:endParaRPr lang="en-US" sz="2000" b="1" u="sng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75" y="1643063"/>
            <a:ext cx="7500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348FD5"/>
                </a:solidFill>
                <a:latin typeface="Harlow Solid Italic" pitchFamily="82" charset="0"/>
                <a:ea typeface="+mj-ea"/>
                <a:cs typeface="Open Sans"/>
              </a:rPr>
              <a:t>mamele</a:t>
            </a:r>
            <a:r>
              <a:rPr lang="en-US" sz="2800" dirty="0">
                <a:solidFill>
                  <a:srgbClr val="348FD5"/>
                </a:solidFill>
                <a:latin typeface="Harlow Solid Italic" pitchFamily="82" charset="0"/>
                <a:ea typeface="+mj-ea"/>
                <a:cs typeface="Open Sans"/>
              </a:rPr>
              <a:t>:</a:t>
            </a:r>
            <a:endParaRPr lang="en-US" sz="1600" dirty="0">
              <a:solidFill>
                <a:srgbClr val="348FD5"/>
              </a:solidFill>
              <a:latin typeface="Open Sans"/>
              <a:ea typeface="+mj-ea"/>
              <a:cs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3929063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348FD5"/>
                </a:solidFill>
                <a:latin typeface="Harlow Solid Italic" pitchFamily="82" charset="0"/>
                <a:ea typeface="+mj-ea"/>
                <a:cs typeface="Open Sans"/>
              </a:rPr>
              <a:t>tatii</a:t>
            </a:r>
            <a:r>
              <a:rPr lang="en-US" sz="2800" dirty="0">
                <a:solidFill>
                  <a:srgbClr val="348FD5"/>
                </a:solidFill>
                <a:latin typeface="Harlow Solid Italic" pitchFamily="82" charset="0"/>
                <a:ea typeface="+mj-ea"/>
                <a:cs typeface="Open Sans"/>
              </a:rPr>
              <a:t> </a:t>
            </a:r>
            <a:r>
              <a:rPr lang="en-US" sz="16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(</a:t>
            </a:r>
            <a:r>
              <a:rPr lang="en-US" sz="16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niste</a:t>
            </a:r>
            <a:r>
              <a:rPr lang="en-US" sz="16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16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copii</a:t>
            </a:r>
            <a:r>
              <a:rPr lang="en-US" sz="16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16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mai</a:t>
            </a:r>
            <a:r>
              <a:rPr lang="en-US" sz="16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en-US" sz="1600" dirty="0" err="1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mari</a:t>
            </a:r>
            <a:r>
              <a:rPr lang="en-US" sz="1600" dirty="0">
                <a:solidFill>
                  <a:srgbClr val="348FD5"/>
                </a:solidFill>
                <a:latin typeface="Open Sans"/>
                <a:ea typeface="+mj-ea"/>
                <a:cs typeface="Open Sans"/>
              </a:rPr>
              <a:t>):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8875"/>
            <a:ext cx="7096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929063"/>
            <a:ext cx="7096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214938"/>
            <a:ext cx="7096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7313" y="2071688"/>
            <a:ext cx="421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</a:t>
            </a: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decid 90% din bugetul alocat copiilor;</a:t>
            </a:r>
            <a:endParaRPr lang="en-US">
              <a:solidFill>
                <a:srgbClr val="348FD5"/>
              </a:solidFill>
              <a:latin typeface="Open Sans" charset="0"/>
              <a:cs typeface="Open Sans" charset="0"/>
            </a:endParaRPr>
          </a:p>
          <a:p>
            <a:pPr eaLnBrk="1" hangingPunct="1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7313" y="2357438"/>
            <a:ext cx="2584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 stiu totul despre copii lor;</a:t>
            </a:r>
          </a:p>
          <a:p>
            <a:pPr eaLnBrk="1" hangingPunct="1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57313" y="2643188"/>
            <a:ext cx="33575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i="1">
                <a:solidFill>
                  <a:srgbClr val="348FD5"/>
                </a:solidFill>
                <a:latin typeface="Open Sans" charset="0"/>
                <a:cs typeface="Open Sans" charset="0"/>
              </a:rPr>
              <a:t> sensibile</a:t>
            </a: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 o data cu maternitatea;</a:t>
            </a:r>
          </a:p>
          <a:p>
            <a:pPr eaLnBrk="1" hangingPunct="1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57313" y="2857500"/>
            <a:ext cx="6572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 isi alinta copilul, dar se concentreaza si pe achizitia de jocuri care sa dezvolte personalitatea micutului lor;</a:t>
            </a:r>
          </a:p>
          <a:p>
            <a:pPr eaLnBrk="1" hangingPunct="1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57313" y="3571875"/>
            <a:ext cx="57007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 citesc mult despre cum sa-ti cresti copilul: forumuri, bloguri;</a:t>
            </a:r>
          </a:p>
          <a:p>
            <a:pPr eaLnBrk="1" hangingPunct="1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57313" y="3357563"/>
            <a:ext cx="34845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 se alatura comunitatilor de mamici.</a:t>
            </a:r>
          </a:p>
          <a:p>
            <a:pPr eaLnBrk="1" hangingPunct="1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57313" y="4286250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348FD5"/>
                </a:solidFill>
                <a:latin typeface="Open Sans" charset="0"/>
                <a:cs typeface="Open Sans" charset="0"/>
              </a:rPr>
              <a:t> </a:t>
            </a: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cumpara conform unei liste;</a:t>
            </a:r>
          </a:p>
          <a:p>
            <a:pPr eaLnBrk="1" hangingPunct="1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57313" y="4572000"/>
            <a:ext cx="34718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 se joaca cu copii, ii alinta mai mult;</a:t>
            </a:r>
          </a:p>
          <a:p>
            <a:pPr eaLnBrk="1" hangingPunct="1"/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57313" y="4857750"/>
            <a:ext cx="5219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348FD5"/>
                </a:solidFill>
                <a:latin typeface="Open Sans" charset="0"/>
                <a:cs typeface="Open Sans" charset="0"/>
              </a:rPr>
              <a:t> cumpara preponderent jucarii (care sa le placa si lor).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7" grpId="0"/>
      <p:bldP spid="8" grpId="0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</p:bldLst>
  </p:timing>
</p:sld>
</file>

<file path=ppt/theme/theme1.xml><?xml version="1.0" encoding="utf-8"?>
<a:theme xmlns:a="http://schemas.openxmlformats.org/drawingml/2006/main" name="prezentare 2Parale DM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Words>772</Words>
  <Application>Microsoft Macintosh PowerPoint</Application>
  <PresentationFormat>On-screen Show (4:3)</PresentationFormat>
  <Paragraphs>143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Wingdings</vt:lpstr>
      <vt:lpstr>Harlow Solid Italic</vt:lpstr>
      <vt:lpstr>prezentare 2Parale DMF</vt:lpstr>
      <vt:lpstr>Targetare Eficienta in Reteaua de Display Google</vt:lpstr>
      <vt:lpstr>Despre mine</vt:lpstr>
      <vt:lpstr>Despre mine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ROXANA</dc:creator>
  <cp:lastModifiedBy>Dan Duminica</cp:lastModifiedBy>
  <cp:revision>247</cp:revision>
  <dcterms:created xsi:type="dcterms:W3CDTF">2010-03-17T10:18:37Z</dcterms:created>
  <dcterms:modified xsi:type="dcterms:W3CDTF">2013-05-30T13:49:25Z</dcterms:modified>
</cp:coreProperties>
</file>