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0" r:id="rId2"/>
    <p:sldId id="299" r:id="rId3"/>
    <p:sldId id="313" r:id="rId4"/>
    <p:sldId id="314" r:id="rId5"/>
    <p:sldId id="315" r:id="rId6"/>
    <p:sldId id="316" r:id="rId7"/>
    <p:sldId id="318" r:id="rId8"/>
    <p:sldId id="308" r:id="rId9"/>
    <p:sldId id="321" r:id="rId10"/>
    <p:sldId id="324" r:id="rId11"/>
    <p:sldId id="326" r:id="rId12"/>
    <p:sldId id="294" r:id="rId13"/>
    <p:sldId id="327" r:id="rId14"/>
    <p:sldId id="328" r:id="rId15"/>
    <p:sldId id="333" r:id="rId16"/>
    <p:sldId id="334" r:id="rId17"/>
    <p:sldId id="329" r:id="rId18"/>
    <p:sldId id="331" r:id="rId19"/>
    <p:sldId id="332" r:id="rId20"/>
    <p:sldId id="309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1AF03-7E45-4B4B-98E9-EE5B390A81EF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73B03-C799-4E6C-9794-0C499018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3CAD-5F66-454A-89AE-5B428F56395F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BA42-5E8D-4D13-9B38-38022FDB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3CAD-5F66-454A-89AE-5B428F56395F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BA42-5E8D-4D13-9B38-38022FDB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3CAD-5F66-454A-89AE-5B428F56395F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BA42-5E8D-4D13-9B38-38022FDB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3CAD-5F66-454A-89AE-5B428F56395F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BA42-5E8D-4D13-9B38-38022FDB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3CAD-5F66-454A-89AE-5B428F56395F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BA42-5E8D-4D13-9B38-38022FDB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3CAD-5F66-454A-89AE-5B428F56395F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BA42-5E8D-4D13-9B38-38022FDB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3CAD-5F66-454A-89AE-5B428F56395F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BA42-5E8D-4D13-9B38-38022FDB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3CAD-5F66-454A-89AE-5B428F56395F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BA42-5E8D-4D13-9B38-38022FDB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3CAD-5F66-454A-89AE-5B428F56395F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BA42-5E8D-4D13-9B38-38022FDB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3CAD-5F66-454A-89AE-5B428F56395F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BA42-5E8D-4D13-9B38-38022FDB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3CAD-5F66-454A-89AE-5B428F56395F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BA42-5E8D-4D13-9B38-38022FDB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73CAD-5F66-454A-89AE-5B428F56395F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A42-5E8D-4D13-9B38-38022FDB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ffiliates4u.com/news/2013/01/iab-opm-analysis-lead-generations-value-and-role-digital-marketing/" TargetMode="Externa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Bogdan\Desktop\prezentare SMARK\marketingul-se-democratizeaza-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Despre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achizitia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unei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camere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foto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10" descr="logo 2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04" y="6286520"/>
            <a:ext cx="1371600" cy="385610"/>
          </a:xfrm>
          <a:prstGeom prst="rect">
            <a:avLst/>
          </a:prstGeom>
        </p:spPr>
      </p:pic>
      <p:pic>
        <p:nvPicPr>
          <p:cNvPr id="3074" name="Picture 2" descr="C:\Users\Bogdan\Desktop\prezentare Lumea SEO PPC nov 2013\imagini\OlympusFoc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2" y="0"/>
            <a:ext cx="9163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Despre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achizitia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unei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camere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foto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10" descr="logo 2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04" y="6286520"/>
            <a:ext cx="1371600" cy="385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403152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“Nice ad! </a:t>
            </a:r>
            <a:r>
              <a:rPr lang="en-US" sz="2400" dirty="0" err="1" smtClean="0"/>
              <a:t>Ar</a:t>
            </a:r>
            <a:r>
              <a:rPr lang="en-US" sz="2400" dirty="0" smtClean="0"/>
              <a:t> </a:t>
            </a:r>
            <a:r>
              <a:rPr lang="en-US" sz="2400" dirty="0" err="1" smtClean="0"/>
              <a:t>trebui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-mi </a:t>
            </a:r>
            <a:r>
              <a:rPr lang="en-US" sz="2400" dirty="0" err="1" smtClean="0"/>
              <a:t>schim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eu</a:t>
            </a:r>
            <a:r>
              <a:rPr lang="en-US" sz="2400" dirty="0" smtClean="0"/>
              <a:t> camera”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ce</a:t>
            </a:r>
            <a:r>
              <a:rPr lang="en-US" sz="2400" dirty="0" smtClean="0"/>
              <a:t> </a:t>
            </a:r>
            <a:r>
              <a:rPr lang="en-US" sz="2400" dirty="0" err="1" smtClean="0"/>
              <a:t>imi</a:t>
            </a:r>
            <a:r>
              <a:rPr lang="en-US" sz="2400" dirty="0" smtClean="0"/>
              <a:t> </a:t>
            </a:r>
            <a:r>
              <a:rPr lang="en-US" sz="2400" dirty="0" err="1" smtClean="0"/>
              <a:t>trebuie</a:t>
            </a:r>
            <a:r>
              <a:rPr lang="en-US" sz="2400" dirty="0" smtClean="0"/>
              <a:t> camera?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Foto</a:t>
            </a: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Video HD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Zoom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Aleg</a:t>
            </a:r>
            <a:r>
              <a:rPr lang="en-US" sz="2400" dirty="0" smtClean="0"/>
              <a:t> camera “</a:t>
            </a:r>
            <a:r>
              <a:rPr lang="en-US" sz="2400" dirty="0" err="1" smtClean="0"/>
              <a:t>normala</a:t>
            </a:r>
            <a:r>
              <a:rPr lang="en-US" sz="2400" dirty="0" smtClean="0"/>
              <a:t>”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ca</a:t>
            </a:r>
            <a:r>
              <a:rPr lang="en-US" sz="2400" dirty="0" smtClean="0"/>
              <a:t> nu mi-</a:t>
            </a:r>
            <a:r>
              <a:rPr lang="en-US" sz="2400" dirty="0" err="1" smtClean="0"/>
              <a:t>ar</a:t>
            </a:r>
            <a:r>
              <a:rPr lang="en-US" sz="2400" dirty="0" smtClean="0"/>
              <a:t> fi </a:t>
            </a:r>
            <a:r>
              <a:rPr lang="en-US" sz="2400" dirty="0" err="1" smtClean="0"/>
              <a:t>greu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configurez</a:t>
            </a:r>
            <a:r>
              <a:rPr lang="en-US" sz="2400" dirty="0" smtClean="0"/>
              <a:t> o camera pro (DSLR)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Ce</a:t>
            </a:r>
            <a:r>
              <a:rPr lang="en-US" sz="2400" dirty="0" smtClean="0"/>
              <a:t> </a:t>
            </a:r>
            <a:r>
              <a:rPr lang="en-US" sz="2400" dirty="0" err="1" smtClean="0"/>
              <a:t>fel</a:t>
            </a:r>
            <a:r>
              <a:rPr lang="en-US" sz="2400" dirty="0" smtClean="0"/>
              <a:t> de camera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iau</a:t>
            </a:r>
            <a:r>
              <a:rPr lang="en-US" sz="2400" dirty="0" smtClean="0"/>
              <a:t>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Ok, din </a:t>
            </a:r>
            <a:r>
              <a:rPr lang="en-US" sz="2400" dirty="0" err="1" smtClean="0"/>
              <a:t>ce</a:t>
            </a:r>
            <a:r>
              <a:rPr lang="en-US" sz="2400" dirty="0" smtClean="0"/>
              <a:t>-mi </a:t>
            </a:r>
            <a:r>
              <a:rPr lang="en-US" sz="2400" dirty="0" err="1" smtClean="0"/>
              <a:t>dau</a:t>
            </a:r>
            <a:r>
              <a:rPr lang="en-US" sz="2400" dirty="0" smtClean="0"/>
              <a:t> </a:t>
            </a:r>
            <a:r>
              <a:rPr lang="en-US" sz="2400" dirty="0" err="1" smtClean="0"/>
              <a:t>seama</a:t>
            </a:r>
            <a:r>
              <a:rPr lang="en-US" sz="2400" dirty="0"/>
              <a:t> Canon </a:t>
            </a:r>
            <a:r>
              <a:rPr lang="en-US" sz="2400" dirty="0" err="1"/>
              <a:t>PowerShot</a:t>
            </a:r>
            <a:r>
              <a:rPr lang="en-US" sz="2400" dirty="0"/>
              <a:t> </a:t>
            </a:r>
            <a:r>
              <a:rPr lang="en-US" sz="2400" dirty="0" smtClean="0"/>
              <a:t>SX260 </a:t>
            </a:r>
            <a:r>
              <a:rPr lang="en-US" sz="2400" dirty="0" err="1" smtClean="0"/>
              <a:t>ar</a:t>
            </a:r>
            <a:r>
              <a:rPr lang="en-US" sz="2400" dirty="0" smtClean="0"/>
              <a:t> </a:t>
            </a:r>
            <a:r>
              <a:rPr lang="en-US" sz="2400" dirty="0" err="1" smtClean="0"/>
              <a:t>trebui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fie o </a:t>
            </a:r>
            <a:r>
              <a:rPr lang="en-US" sz="2400" dirty="0" err="1" smtClean="0"/>
              <a:t>alegere</a:t>
            </a:r>
            <a:r>
              <a:rPr lang="en-US" sz="2400" dirty="0" smtClean="0"/>
              <a:t> </a:t>
            </a:r>
            <a:r>
              <a:rPr lang="en-US" sz="2400" dirty="0" err="1" smtClean="0"/>
              <a:t>buna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 </a:t>
            </a:r>
            <a:r>
              <a:rPr lang="en-US" sz="2400" dirty="0" err="1" smtClean="0"/>
              <a:t>unde</a:t>
            </a:r>
            <a:r>
              <a:rPr lang="en-US" sz="2400" dirty="0" smtClean="0"/>
              <a:t> o </a:t>
            </a:r>
            <a:r>
              <a:rPr lang="en-US" sz="2400" dirty="0" err="1" smtClean="0"/>
              <a:t>cumpar</a:t>
            </a:r>
            <a:r>
              <a:rPr lang="en-US" sz="2400" dirty="0" smtClean="0"/>
              <a:t>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Am </a:t>
            </a:r>
            <a:r>
              <a:rPr lang="en-US" sz="2400" dirty="0" err="1" smtClean="0"/>
              <a:t>gasit</a:t>
            </a:r>
            <a:r>
              <a:rPr lang="en-US" sz="2400" dirty="0" smtClean="0"/>
              <a:t> un </a:t>
            </a:r>
            <a:r>
              <a:rPr lang="en-US" sz="2400" dirty="0" err="1" smtClean="0"/>
              <a:t>pret</a:t>
            </a:r>
            <a:r>
              <a:rPr lang="en-US" sz="2400" dirty="0" smtClean="0"/>
              <a:t> </a:t>
            </a:r>
            <a:r>
              <a:rPr lang="en-US" sz="2400" dirty="0" err="1" smtClean="0"/>
              <a:t>foarte</a:t>
            </a:r>
            <a:r>
              <a:rPr lang="en-US" sz="2400" dirty="0" smtClean="0"/>
              <a:t> bun la F64! </a:t>
            </a:r>
            <a:r>
              <a:rPr lang="en-US" sz="2400" dirty="0" smtClean="0">
                <a:sym typeface="Wingdings" pitchFamily="2" charset="2"/>
              </a:rPr>
              <a:t></a:t>
            </a:r>
          </a:p>
          <a:p>
            <a:pPr lvl="1"/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67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552" y="-459432"/>
            <a:ext cx="10009112" cy="7317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/>
            </a:r>
            <a:br>
              <a:rPr lang="en-US" sz="6600" b="1" dirty="0" smtClean="0">
                <a:solidFill>
                  <a:schemeClr val="bg1"/>
                </a:solidFill>
              </a:rPr>
            </a:br>
            <a:r>
              <a:rPr lang="en-US" sz="6600" b="1" dirty="0" smtClean="0">
                <a:solidFill>
                  <a:schemeClr val="bg1"/>
                </a:solidFill>
              </a:rPr>
              <a:t>Once </a:t>
            </a:r>
            <a:r>
              <a:rPr lang="en-US" sz="6600" b="1" dirty="0">
                <a:solidFill>
                  <a:schemeClr val="bg1"/>
                </a:solidFill>
              </a:rPr>
              <a:t>you go black you'll never go back</a:t>
            </a:r>
            <a:r>
              <a:rPr lang="en-US" sz="6600" b="1" dirty="0" smtClean="0">
                <a:solidFill>
                  <a:schemeClr val="bg1"/>
                </a:solidFill>
              </a:rPr>
              <a:t/>
            </a:r>
            <a:br>
              <a:rPr lang="en-US" sz="6600" b="1" dirty="0" smtClean="0">
                <a:solidFill>
                  <a:schemeClr val="bg1"/>
                </a:solidFill>
              </a:rPr>
            </a:br>
            <a:endParaRPr 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0528" y="-459432"/>
            <a:ext cx="10081120" cy="75608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324528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23 </a:t>
            </a:r>
            <a:r>
              <a:rPr lang="en-US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nov</a:t>
            </a:r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2012</a:t>
            </a:r>
            <a:r>
              <a:rPr lang="en-US" sz="6600" b="1" dirty="0" smtClean="0">
                <a:solidFill>
                  <a:schemeClr val="bg1"/>
                </a:solidFill>
              </a:rPr>
              <a:t/>
            </a:r>
            <a:br>
              <a:rPr lang="en-US" sz="6600" b="1" dirty="0" smtClean="0">
                <a:solidFill>
                  <a:schemeClr val="bg1"/>
                </a:solidFill>
              </a:rPr>
            </a:br>
            <a:r>
              <a:rPr lang="en-US" sz="6600" b="1" dirty="0" smtClean="0">
                <a:solidFill>
                  <a:schemeClr val="bg1"/>
                </a:solidFill>
              </a:rPr>
              <a:t>Black Friday 2012</a:t>
            </a:r>
            <a:br>
              <a:rPr lang="en-US" sz="6600" b="1" dirty="0" smtClean="0">
                <a:solidFill>
                  <a:schemeClr val="bg1"/>
                </a:solidFill>
              </a:rPr>
            </a:b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Bogdan\Desktop\black_friday_vanza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2564904"/>
            <a:ext cx="5112568" cy="405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0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0528" y="-459432"/>
            <a:ext cx="10081120" cy="75608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9488"/>
            <a:ext cx="9324528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29 </a:t>
            </a:r>
            <a:r>
              <a:rPr lang="en-US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nov</a:t>
            </a:r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2013</a:t>
            </a:r>
            <a:r>
              <a:rPr lang="en-US" sz="6600" b="1" dirty="0" smtClean="0">
                <a:solidFill>
                  <a:schemeClr val="bg1"/>
                </a:solidFill>
              </a:rPr>
              <a:t/>
            </a:r>
            <a:br>
              <a:rPr lang="en-US" sz="6600" b="1" dirty="0" smtClean="0">
                <a:solidFill>
                  <a:schemeClr val="bg1"/>
                </a:solidFill>
              </a:rPr>
            </a:br>
            <a:r>
              <a:rPr lang="en-US" sz="6600" b="1" dirty="0" smtClean="0">
                <a:solidFill>
                  <a:schemeClr val="bg1"/>
                </a:solidFill>
              </a:rPr>
              <a:t>Black Friday 2013</a:t>
            </a:r>
            <a:br>
              <a:rPr lang="en-US" sz="6600" b="1" dirty="0" smtClean="0">
                <a:solidFill>
                  <a:schemeClr val="bg1"/>
                </a:solidFill>
              </a:rPr>
            </a:b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0528" y="-459432"/>
            <a:ext cx="10081120" cy="75608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Decizia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cumparare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BF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Bogdan\Desktop\intalnire noiembrie 2012 black friday\shut-up-and-take-my-mone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71" y="1700808"/>
            <a:ext cx="7564085" cy="4735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96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0528" y="-459432"/>
            <a:ext cx="10081120" cy="75608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cookies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Bogdan\Desktop\intalnire noiembrie 2012 black friday\cook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85276"/>
            <a:ext cx="6984776" cy="4743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74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80528" y="-459432"/>
            <a:ext cx="10081120" cy="75608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Relatia</a:t>
            </a:r>
            <a:r>
              <a:rPr lang="en-US" b="1" dirty="0" smtClean="0">
                <a:solidFill>
                  <a:schemeClr val="bg1"/>
                </a:solidFill>
              </a:rPr>
              <a:t> cu </a:t>
            </a:r>
            <a:r>
              <a:rPr lang="en-US" b="1" dirty="0" err="1" smtClean="0">
                <a:solidFill>
                  <a:schemeClr val="bg1"/>
                </a:solidFill>
              </a:rPr>
              <a:t>magazinele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logo 2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04" y="6286520"/>
            <a:ext cx="1371600" cy="385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1556792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</a:rPr>
              <a:t>Urmareste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siteul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ofertele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magazinelor</a:t>
            </a:r>
            <a:r>
              <a:rPr lang="en-US" sz="3600" dirty="0">
                <a:solidFill>
                  <a:schemeClr val="bg1"/>
                </a:solidFill>
              </a:rPr>
              <a:t> de Black Friday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</a:rPr>
              <a:t>Comunica</a:t>
            </a:r>
            <a:r>
              <a:rPr lang="en-US" sz="3600" dirty="0">
                <a:solidFill>
                  <a:schemeClr val="bg1"/>
                </a:solidFill>
              </a:rPr>
              <a:t> cu </a:t>
            </a:r>
            <a:r>
              <a:rPr lang="en-US" sz="3600" dirty="0" err="1">
                <a:solidFill>
                  <a:schemeClr val="bg1"/>
                </a:solidFill>
              </a:rPr>
              <a:t>magazinele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Cere </a:t>
            </a:r>
            <a:r>
              <a:rPr lang="en-US" sz="3600" dirty="0" err="1">
                <a:solidFill>
                  <a:schemeClr val="bg1"/>
                </a:solidFill>
              </a:rPr>
              <a:t>unelte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speciale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 err="1">
                <a:solidFill>
                  <a:schemeClr val="bg1"/>
                </a:solidFill>
              </a:rPr>
              <a:t>bannere</a:t>
            </a:r>
            <a:r>
              <a:rPr lang="en-US" sz="3600" dirty="0">
                <a:solidFill>
                  <a:schemeClr val="bg1"/>
                </a:solidFill>
              </a:rPr>
              <a:t>, feed de </a:t>
            </a:r>
            <a:r>
              <a:rPr lang="en-US" sz="3600" dirty="0" err="1">
                <a:solidFill>
                  <a:schemeClr val="bg1"/>
                </a:solidFill>
              </a:rPr>
              <a:t>produse</a:t>
            </a:r>
            <a:r>
              <a:rPr lang="en-US" sz="3600" dirty="0">
                <a:solidFill>
                  <a:schemeClr val="bg1"/>
                </a:solidFill>
              </a:rPr>
              <a:t> special)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Cere </a:t>
            </a:r>
            <a:r>
              <a:rPr lang="en-US" sz="3600" dirty="0" err="1">
                <a:solidFill>
                  <a:schemeClr val="bg1"/>
                </a:solidFill>
              </a:rPr>
              <a:t>exclusivitati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Du-</a:t>
            </a:r>
            <a:r>
              <a:rPr lang="en-US" sz="3600" dirty="0" err="1">
                <a:solidFill>
                  <a:schemeClr val="bg1"/>
                </a:solidFill>
              </a:rPr>
              <a:t>te</a:t>
            </a:r>
            <a:r>
              <a:rPr lang="en-US" sz="3600" dirty="0">
                <a:solidFill>
                  <a:schemeClr val="bg1"/>
                </a:solidFill>
              </a:rPr>
              <a:t> cu </a:t>
            </a:r>
            <a:r>
              <a:rPr lang="en-US" sz="3600" dirty="0" err="1">
                <a:solidFill>
                  <a:schemeClr val="bg1"/>
                </a:solidFill>
              </a:rPr>
              <a:t>propuneri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catre</a:t>
            </a:r>
            <a:r>
              <a:rPr lang="en-US" sz="3600" dirty="0">
                <a:solidFill>
                  <a:schemeClr val="bg1"/>
                </a:solidFill>
              </a:rPr>
              <a:t> magazine</a:t>
            </a:r>
          </a:p>
        </p:txBody>
      </p:sp>
    </p:spTree>
    <p:extLst>
      <p:ext uri="{BB962C8B-B14F-4D97-AF65-F5344CB8AC3E}">
        <p14:creationId xmlns:p14="http://schemas.microsoft.com/office/powerpoint/2010/main" val="40836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80528" y="-459432"/>
            <a:ext cx="10081120" cy="75608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Folosirea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uneltelor</a:t>
            </a:r>
            <a:r>
              <a:rPr lang="en-US" b="1" dirty="0" smtClean="0">
                <a:solidFill>
                  <a:schemeClr val="bg1"/>
                </a:solidFill>
              </a:rPr>
              <a:t> 2Parale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logo 2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04" y="6286520"/>
            <a:ext cx="1371600" cy="385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1556792"/>
            <a:ext cx="842493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chemeClr val="bg1"/>
                </a:solidFill>
              </a:rPr>
              <a:t>Bannere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Nu au o rata de </a:t>
            </a:r>
            <a:r>
              <a:rPr lang="en-US" sz="2000" dirty="0" err="1" smtClean="0">
                <a:solidFill>
                  <a:schemeClr val="bg1"/>
                </a:solidFill>
              </a:rPr>
              <a:t>conversie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foarte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buna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Feed-</a:t>
            </a:r>
            <a:r>
              <a:rPr lang="en-US" sz="3200" b="1" dirty="0" err="1" smtClean="0">
                <a:solidFill>
                  <a:schemeClr val="bg1"/>
                </a:solidFill>
              </a:rPr>
              <a:t>uri</a:t>
            </a:r>
            <a:r>
              <a:rPr lang="en-US" sz="3200" b="1" dirty="0" smtClean="0">
                <a:solidFill>
                  <a:schemeClr val="bg1"/>
                </a:solidFill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</a:rPr>
              <a:t>produse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Rata de </a:t>
            </a:r>
            <a:r>
              <a:rPr lang="en-US" sz="2000" dirty="0" err="1" smtClean="0">
                <a:solidFill>
                  <a:schemeClr val="bg1"/>
                </a:solidFill>
              </a:rPr>
              <a:t>conversie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buna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pentru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ca</a:t>
            </a:r>
            <a:r>
              <a:rPr lang="en-US" sz="2000" dirty="0" smtClean="0">
                <a:solidFill>
                  <a:schemeClr val="bg1"/>
                </a:solidFill>
              </a:rPr>
              <a:t> permit </a:t>
            </a:r>
            <a:r>
              <a:rPr lang="en-US" sz="2000" dirty="0" err="1" smtClean="0">
                <a:solidFill>
                  <a:schemeClr val="bg1"/>
                </a:solidFill>
              </a:rPr>
              <a:t>dezvoltarea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</a:rPr>
              <a:t>proiecte</a:t>
            </a:r>
            <a:r>
              <a:rPr lang="en-US" sz="2000" dirty="0" smtClean="0">
                <a:solidFill>
                  <a:schemeClr val="bg1"/>
                </a:solidFill>
              </a:rPr>
              <a:t> dedicate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chemeClr val="bg1"/>
                </a:solidFill>
              </a:rPr>
              <a:t>Linkuri</a:t>
            </a:r>
            <a:r>
              <a:rPr lang="en-US" sz="3200" b="1" dirty="0" smtClean="0">
                <a:solidFill>
                  <a:schemeClr val="bg1"/>
                </a:solidFill>
              </a:rPr>
              <a:t> text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Review-</a:t>
            </a:r>
            <a:r>
              <a:rPr lang="en-US" sz="2000" b="1" dirty="0" err="1" smtClean="0">
                <a:solidFill>
                  <a:schemeClr val="bg1"/>
                </a:solidFill>
              </a:rPr>
              <a:t>uri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chemeClr val="bg1"/>
                </a:solidFill>
              </a:rPr>
              <a:t>Trafic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platit</a:t>
            </a:r>
            <a:r>
              <a:rPr lang="en-US" sz="2000" b="1" dirty="0" smtClean="0">
                <a:solidFill>
                  <a:schemeClr val="bg1"/>
                </a:solidFill>
              </a:rPr>
              <a:t> (Google </a:t>
            </a:r>
            <a:r>
              <a:rPr lang="en-US" sz="2000" b="1" dirty="0" err="1" smtClean="0">
                <a:solidFill>
                  <a:schemeClr val="bg1"/>
                </a:solidFill>
              </a:rPr>
              <a:t>AdWords</a:t>
            </a:r>
            <a:r>
              <a:rPr lang="en-US" sz="2000" b="1" dirty="0" smtClean="0">
                <a:solidFill>
                  <a:schemeClr val="bg1"/>
                </a:solidFill>
              </a:rPr>
              <a:t>, Facebook)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Link2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chemeClr val="bg1"/>
                </a:solidFill>
              </a:rPr>
              <a:t>Foarte</a:t>
            </a:r>
            <a:r>
              <a:rPr lang="en-US" sz="2000" b="1" dirty="0" smtClean="0">
                <a:solidFill>
                  <a:schemeClr val="bg1"/>
                </a:solidFill>
              </a:rPr>
              <a:t> bun </a:t>
            </a:r>
            <a:r>
              <a:rPr lang="en-US" sz="2000" b="1" dirty="0" err="1" smtClean="0">
                <a:solidFill>
                  <a:schemeClr val="bg1"/>
                </a:solidFill>
              </a:rPr>
              <a:t>pentru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proiecte</a:t>
            </a:r>
            <a:r>
              <a:rPr lang="en-US" sz="2000" b="1" dirty="0" smtClean="0">
                <a:solidFill>
                  <a:schemeClr val="bg1"/>
                </a:solidFill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</a:rPr>
              <a:t>continut</a:t>
            </a:r>
            <a:r>
              <a:rPr lang="en-US" sz="2000" b="1" dirty="0" smtClean="0">
                <a:solidFill>
                  <a:schemeClr val="bg1"/>
                </a:solidFill>
              </a:rPr>
              <a:t>, UGC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API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</a:rPr>
              <a:t>Sky is the limit</a:t>
            </a:r>
          </a:p>
          <a:p>
            <a:pPr marL="1028700" lvl="1" indent="-571500">
              <a:buFont typeface="Wingdings" pitchFamily="2" charset="2"/>
              <a:buChar char="ü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1028700" lvl="1" indent="-571500">
              <a:buFont typeface="Wingdings" pitchFamily="2" charset="2"/>
              <a:buChar char="ü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1028700" lvl="1" indent="-571500">
              <a:buFont typeface="Wingdings" pitchFamily="2" charset="2"/>
              <a:buChar char="ü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1028700" lvl="1" indent="-571500">
              <a:buFont typeface="Wingdings" pitchFamily="2" charset="2"/>
              <a:buChar char="ü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80528" y="-459432"/>
            <a:ext cx="10081120" cy="75608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Strategii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logo 2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04" y="6286520"/>
            <a:ext cx="1371600" cy="385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1556792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Landing page </a:t>
            </a:r>
            <a:r>
              <a:rPr lang="en-US" sz="3600" dirty="0" err="1" smtClean="0">
                <a:solidFill>
                  <a:schemeClr val="bg1"/>
                </a:solidFill>
              </a:rPr>
              <a:t>personalizat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pentru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eveniment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>
                <a:solidFill>
                  <a:schemeClr val="bg1"/>
                </a:solidFill>
              </a:rPr>
              <a:t>Baze</a:t>
            </a:r>
            <a:r>
              <a:rPr lang="en-US" sz="3600" dirty="0" smtClean="0">
                <a:solidFill>
                  <a:schemeClr val="bg1"/>
                </a:solidFill>
              </a:rPr>
              <a:t> de date</a:t>
            </a:r>
            <a:endParaRPr lang="en-US" sz="3600" dirty="0">
              <a:solidFill>
                <a:schemeClr val="bg1"/>
              </a:solidFill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3200" dirty="0" err="1" smtClean="0">
                <a:solidFill>
                  <a:schemeClr val="bg1"/>
                </a:solidFill>
              </a:rPr>
              <a:t>Colectare</a:t>
            </a:r>
            <a:r>
              <a:rPr lang="en-US" sz="3200" dirty="0" smtClean="0">
                <a:solidFill>
                  <a:schemeClr val="bg1"/>
                </a:solidFill>
              </a:rPr>
              <a:t> de </a:t>
            </a:r>
            <a:r>
              <a:rPr lang="en-US" sz="3200" dirty="0" err="1" smtClean="0">
                <a:solidFill>
                  <a:schemeClr val="bg1"/>
                </a:solidFill>
              </a:rPr>
              <a:t>adrese</a:t>
            </a:r>
            <a:r>
              <a:rPr lang="en-US" sz="3200" dirty="0" smtClean="0">
                <a:solidFill>
                  <a:schemeClr val="bg1"/>
                </a:solidFill>
              </a:rPr>
              <a:t> de email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3200" dirty="0" err="1" smtClean="0">
                <a:solidFill>
                  <a:schemeClr val="bg1"/>
                </a:solidFill>
              </a:rPr>
              <a:t>Liste</a:t>
            </a:r>
            <a:r>
              <a:rPr lang="en-US" sz="3200" dirty="0" smtClean="0">
                <a:solidFill>
                  <a:schemeClr val="bg1"/>
                </a:solidFill>
              </a:rPr>
              <a:t> de remarketing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</a:rPr>
              <a:t>Pagini</a:t>
            </a:r>
            <a:r>
              <a:rPr lang="en-US" sz="3200" dirty="0" smtClean="0">
                <a:solidFill>
                  <a:schemeClr val="bg1"/>
                </a:solidFill>
              </a:rPr>
              <a:t> de Facebook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Curare de </a:t>
            </a:r>
            <a:r>
              <a:rPr lang="en-US" sz="3200" dirty="0" err="1" smtClean="0">
                <a:solidFill>
                  <a:schemeClr val="bg1"/>
                </a:solidFill>
              </a:rPr>
              <a:t>oferte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</a:rPr>
              <a:t>pentru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comunitati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</a:rPr>
              <a:t>Trafic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ieftin</a:t>
            </a:r>
            <a:r>
              <a:rPr lang="en-US" sz="3200" dirty="0" smtClean="0">
                <a:solidFill>
                  <a:schemeClr val="bg1"/>
                </a:solidFill>
              </a:rPr>
              <a:t> (Google </a:t>
            </a:r>
            <a:r>
              <a:rPr lang="en-US" sz="3200" dirty="0" err="1" smtClean="0">
                <a:solidFill>
                  <a:schemeClr val="bg1"/>
                </a:solidFill>
              </a:rPr>
              <a:t>AdWords</a:t>
            </a:r>
            <a:r>
              <a:rPr lang="en-US" sz="3200" dirty="0" smtClean="0">
                <a:solidFill>
                  <a:schemeClr val="bg1"/>
                </a:solidFill>
              </a:rPr>
              <a:t>, Facebook); </a:t>
            </a:r>
            <a:r>
              <a:rPr lang="en-US" sz="3200" dirty="0" err="1" smtClean="0">
                <a:solidFill>
                  <a:schemeClr val="bg1"/>
                </a:solidFill>
              </a:rPr>
              <a:t>fara</a:t>
            </a:r>
            <a:r>
              <a:rPr lang="en-US" sz="3200" dirty="0" smtClean="0">
                <a:solidFill>
                  <a:schemeClr val="bg1"/>
                </a:solidFill>
              </a:rPr>
              <a:t> SPAM </a:t>
            </a:r>
            <a:r>
              <a:rPr lang="en-US" sz="3200" dirty="0" err="1" smtClean="0">
                <a:solidFill>
                  <a:schemeClr val="bg1"/>
                </a:solidFill>
              </a:rPr>
              <a:t>si</a:t>
            </a:r>
            <a:r>
              <a:rPr lang="en-US" sz="3200" dirty="0" smtClean="0">
                <a:solidFill>
                  <a:schemeClr val="bg1"/>
                </a:solidFill>
              </a:rPr>
              <a:t> brand bidding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Povestea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lui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Andrei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cel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mic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logo 2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04" y="6286520"/>
            <a:ext cx="1371600" cy="385610"/>
          </a:xfrm>
          <a:prstGeom prst="rect">
            <a:avLst/>
          </a:prstGeom>
        </p:spPr>
      </p:pic>
      <p:pic>
        <p:nvPicPr>
          <p:cNvPr id="1026" name="Picture 2" descr="C:\Users\Bogdan\Desktop\prezentare Lumea SEO PPC nov 2013\Roman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4" y="4437112"/>
            <a:ext cx="2081761" cy="13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gdan\Desktop\prezentare Lumea SEO PPC nov 2013\Austral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39" y="4437111"/>
            <a:ext cx="2081761" cy="13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gdan\Desktop\prezentare Lumea SEO PPC nov 2013\US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1"/>
            <a:ext cx="2634650" cy="138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844824"/>
            <a:ext cx="8107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 </a:t>
            </a:r>
            <a:r>
              <a:rPr lang="en-US" sz="3200" dirty="0" err="1" smtClean="0"/>
              <a:t>pusti</a:t>
            </a:r>
            <a:r>
              <a:rPr lang="en-US" sz="3200" dirty="0" smtClean="0"/>
              <a:t> roman de </a:t>
            </a:r>
            <a:r>
              <a:rPr lang="en-US" sz="3200" dirty="0" err="1" smtClean="0"/>
              <a:t>clasa</a:t>
            </a:r>
            <a:r>
              <a:rPr lang="en-US" sz="3200" dirty="0" smtClean="0"/>
              <a:t> a 7-a </a:t>
            </a:r>
            <a:r>
              <a:rPr lang="en-US" sz="3200" dirty="0" err="1" smtClean="0"/>
              <a:t>poate</a:t>
            </a:r>
            <a:r>
              <a:rPr lang="en-US" sz="3200" dirty="0" smtClean="0"/>
              <a:t> </a:t>
            </a:r>
            <a:r>
              <a:rPr lang="en-US" sz="3200" dirty="0" err="1" smtClean="0"/>
              <a:t>promova</a:t>
            </a:r>
            <a:r>
              <a:rPr lang="en-US" sz="3200" dirty="0" smtClean="0"/>
              <a:t> un </a:t>
            </a:r>
            <a:r>
              <a:rPr lang="en-US" sz="3200" dirty="0" err="1" smtClean="0"/>
              <a:t>magazin</a:t>
            </a:r>
            <a:r>
              <a:rPr lang="en-US" sz="3200" dirty="0" smtClean="0"/>
              <a:t> online din Australia </a:t>
            </a:r>
            <a:r>
              <a:rPr lang="en-US" sz="3200" dirty="0" err="1" smtClean="0"/>
              <a:t>pe</a:t>
            </a:r>
            <a:r>
              <a:rPr lang="en-US" sz="3200" dirty="0" smtClean="0"/>
              <a:t> </a:t>
            </a:r>
            <a:r>
              <a:rPr lang="en-US" sz="3200" dirty="0" err="1" smtClean="0"/>
              <a:t>piata</a:t>
            </a:r>
            <a:r>
              <a:rPr lang="en-US" sz="3200" dirty="0" smtClean="0"/>
              <a:t> din SUA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castige</a:t>
            </a:r>
            <a:r>
              <a:rPr lang="en-US" sz="3200" dirty="0" smtClean="0"/>
              <a:t> </a:t>
            </a:r>
            <a:r>
              <a:rPr lang="en-US" sz="3200" dirty="0" err="1" smtClean="0"/>
              <a:t>astfel</a:t>
            </a:r>
            <a:r>
              <a:rPr lang="en-US" sz="3200" dirty="0" smtClean="0"/>
              <a:t> un </a:t>
            </a:r>
            <a:r>
              <a:rPr lang="en-US" sz="3200" dirty="0" err="1" smtClean="0"/>
              <a:t>comision</a:t>
            </a:r>
            <a:r>
              <a:rPr lang="en-US" sz="3200" dirty="0" smtClean="0"/>
              <a:t> din </a:t>
            </a:r>
            <a:r>
              <a:rPr lang="en-US" sz="3200" dirty="0" err="1" smtClean="0"/>
              <a:t>profitul</a:t>
            </a:r>
            <a:r>
              <a:rPr lang="en-US" sz="3200" dirty="0" smtClean="0"/>
              <a:t> </a:t>
            </a:r>
            <a:r>
              <a:rPr lang="en-US" sz="3200" dirty="0" err="1" smtClean="0"/>
              <a:t>pe</a:t>
            </a:r>
            <a:r>
              <a:rPr lang="en-US" sz="3200" dirty="0" smtClean="0"/>
              <a:t> care </a:t>
            </a:r>
            <a:r>
              <a:rPr lang="en-US" sz="3200" dirty="0" err="1" smtClean="0"/>
              <a:t>il</a:t>
            </a:r>
            <a:r>
              <a:rPr lang="en-US" sz="3200" dirty="0" smtClean="0"/>
              <a:t> </a:t>
            </a:r>
            <a:r>
              <a:rPr lang="en-US" sz="3200" dirty="0" err="1" smtClean="0"/>
              <a:t>genereaza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71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logo 2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04" y="6286520"/>
            <a:ext cx="1371600" cy="385610"/>
          </a:xfrm>
          <a:prstGeom prst="rect">
            <a:avLst/>
          </a:prstGeom>
        </p:spPr>
      </p:pic>
      <p:pic>
        <p:nvPicPr>
          <p:cNvPr id="9" name="Picture 2" descr="Performance pric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94" y="985837"/>
            <a:ext cx="6467811" cy="45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24001" y="5863616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err="1" smtClean="0"/>
              <a:t>Sursa</a:t>
            </a:r>
            <a:r>
              <a:rPr lang="en-US" sz="1400" b="1" dirty="0" smtClean="0"/>
              <a:t>: </a:t>
            </a:r>
            <a:r>
              <a:rPr lang="en-US" sz="1400" dirty="0">
                <a:hlinkClick r:id="rId5"/>
              </a:rPr>
              <a:t>http://www.affiliates4u.com/news/2013/01/iab-opm-analysis-lead-generations-value-and-role-digital-marketing/</a:t>
            </a:r>
            <a:endParaRPr lang="en-US" sz="14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Performance marketing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971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805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Bogdan.Aron</a:t>
            </a:r>
            <a:r>
              <a:rPr lang="en-US" dirty="0" smtClean="0"/>
              <a:t>@2Parale.ro </a:t>
            </a:r>
          </a:p>
          <a:p>
            <a:pPr algn="ctr">
              <a:buNone/>
            </a:pPr>
            <a:r>
              <a:rPr lang="en-US" dirty="0" smtClean="0"/>
              <a:t>Linkedin.com/in/</a:t>
            </a:r>
            <a:r>
              <a:rPr lang="en-US" b="1" dirty="0" err="1" smtClean="0"/>
              <a:t>bogdanaron</a:t>
            </a:r>
            <a:endParaRPr lang="en-US" b="1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Thank you!</a:t>
            </a:r>
          </a:p>
        </p:txBody>
      </p:sp>
      <p:pic>
        <p:nvPicPr>
          <p:cNvPr id="6" name="Picture 5" descr="logo 2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183" y="1285860"/>
            <a:ext cx="3303329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Povestea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lui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Andrei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cel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mare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logo 2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04" y="6286520"/>
            <a:ext cx="1371600" cy="385610"/>
          </a:xfrm>
          <a:prstGeom prst="rect">
            <a:avLst/>
          </a:prstGeom>
        </p:spPr>
      </p:pic>
      <p:pic>
        <p:nvPicPr>
          <p:cNvPr id="12" name="Picture 3" descr="C:\Users\Bogdan\Desktop\intalnire noiembrie 2012 black friday\black-friday-imbulzea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02" y="1452584"/>
            <a:ext cx="6251596" cy="4847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0676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Povestea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lui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Andrei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cel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mare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logo 2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04" y="6286520"/>
            <a:ext cx="1371600" cy="385610"/>
          </a:xfrm>
          <a:prstGeom prst="rect">
            <a:avLst/>
          </a:prstGeom>
        </p:spPr>
      </p:pic>
      <p:pic>
        <p:nvPicPr>
          <p:cNvPr id="7" name="Picture 3" descr="C:\Users\Bogdan\Desktop\intalnire noiembrie 2012 black friday\Empty-Shel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4" y="1320702"/>
            <a:ext cx="7720372" cy="4772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663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logo 2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04" y="6286520"/>
            <a:ext cx="1371600" cy="385610"/>
          </a:xfrm>
          <a:prstGeom prst="rect">
            <a:avLst/>
          </a:prstGeom>
        </p:spPr>
      </p:pic>
      <p:pic>
        <p:nvPicPr>
          <p:cNvPr id="8" name="Picture 2" descr="C:\Users\Bogdan\Desktop\Super_powers!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18" y="476671"/>
            <a:ext cx="6998564" cy="537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71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logo 2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04" y="6286520"/>
            <a:ext cx="1371600" cy="3856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2" y="1268760"/>
            <a:ext cx="807195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Impactul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economie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4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C:\Users\Bogdan\Desktop\prezentare Lumea SEO PPC nov 2013\imagini\bc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Bogdan\Desktop\prezentare Lumea SEO PPC nov 2013\imagini\b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848" y="260647"/>
            <a:ext cx="646747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Bogdan\Desktop\prezentare Lumea SEO PPC nov 2013\imagini\b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" y="1730052"/>
            <a:ext cx="6480176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Bogdan\Desktop\prezentare Lumea SEO PPC nov 2013\imagini\bc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4" y="2308523"/>
            <a:ext cx="8409286" cy="454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Bogdan\Desktop\prezentare Lumea SEO PPC nov 2013\imagini\bc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47663"/>
            <a:ext cx="8188325" cy="59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71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875"/>
            <a:ext cx="8229600" cy="126126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Decizia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cumparare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Dewey (1910)</a:t>
            </a:r>
          </a:p>
        </p:txBody>
      </p:sp>
      <p:pic>
        <p:nvPicPr>
          <p:cNvPr id="11" name="Picture 10" descr="logo 2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04" y="6286520"/>
            <a:ext cx="1371600" cy="385610"/>
          </a:xfrm>
          <a:prstGeom prst="rect">
            <a:avLst/>
          </a:prstGeom>
        </p:spPr>
      </p:pic>
      <p:pic>
        <p:nvPicPr>
          <p:cNvPr id="8" name="Picture 7" descr="buying_decision_process.gif"/>
          <p:cNvPicPr>
            <a:picLocks noChangeAspect="1"/>
          </p:cNvPicPr>
          <p:nvPr/>
        </p:nvPicPr>
        <p:blipFill>
          <a:blip r:embed="rId4" cstate="print"/>
          <a:srcRect l="27682" t="-1540" r="22720" b="23058"/>
          <a:stretch>
            <a:fillRect/>
          </a:stretch>
        </p:blipFill>
        <p:spPr bwMode="auto">
          <a:xfrm>
            <a:off x="5000624" y="1643082"/>
            <a:ext cx="3929063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eft Brace 13"/>
          <p:cNvSpPr/>
          <p:nvPr/>
        </p:nvSpPr>
        <p:spPr>
          <a:xfrm>
            <a:off x="4643437" y="2071707"/>
            <a:ext cx="357187" cy="1571625"/>
          </a:xfrm>
          <a:prstGeom prst="leftBrace">
            <a:avLst>
              <a:gd name="adj1" fmla="val 8333"/>
              <a:gd name="adj2" fmla="val 5092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4312" y="2571770"/>
            <a:ext cx="4286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Awareness/advertising/PR</a:t>
            </a:r>
            <a:endParaRPr lang="en-US" sz="2000" i="1" kern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000" i="1" kern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000" i="1" kern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0062" y="4357707"/>
            <a:ext cx="4286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Marketing </a:t>
            </a:r>
            <a:r>
              <a:rPr lang="en-US" sz="28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afiliat</a:t>
            </a:r>
            <a:endParaRPr lang="en-US" sz="2000" i="1" kern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000" i="1" kern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000" i="1" kern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4500562" y="3972738"/>
            <a:ext cx="357187" cy="1571625"/>
          </a:xfrm>
          <a:prstGeom prst="leftBrace">
            <a:avLst>
              <a:gd name="adj1" fmla="val 8333"/>
              <a:gd name="adj2" fmla="val 5092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Despre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“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durerea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de spate”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10" descr="logo 2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04" y="6286520"/>
            <a:ext cx="1371600" cy="385610"/>
          </a:xfrm>
          <a:prstGeom prst="rect">
            <a:avLst/>
          </a:prstGeom>
        </p:spPr>
      </p:pic>
      <p:pic>
        <p:nvPicPr>
          <p:cNvPr id="2050" name="Picture 2" descr="C:\Users\Bogdan\Desktop\prezentare Lumea SEO PPC nov 2013\imagini\back p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803855" cy="285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403152"/>
            <a:ext cx="73448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“</a:t>
            </a:r>
            <a:r>
              <a:rPr lang="en-US" sz="2800" dirty="0" err="1" smtClean="0"/>
              <a:t>Auuu</a:t>
            </a:r>
            <a:r>
              <a:rPr lang="en-US" sz="2800" dirty="0" smtClean="0"/>
              <a:t> </a:t>
            </a:r>
            <a:r>
              <a:rPr lang="en-US" sz="2800" dirty="0" err="1" smtClean="0"/>
              <a:t>spatele</a:t>
            </a:r>
            <a:r>
              <a:rPr lang="en-US" sz="2800" dirty="0" smtClean="0"/>
              <a:t>”; am o </a:t>
            </a:r>
            <a:r>
              <a:rPr lang="en-US" sz="2800" dirty="0" err="1" smtClean="0"/>
              <a:t>problema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Ar</a:t>
            </a:r>
            <a:r>
              <a:rPr lang="en-US" sz="2800" dirty="0" smtClean="0"/>
              <a:t> </a:t>
            </a:r>
            <a:r>
              <a:rPr lang="en-US" sz="2800" dirty="0" err="1" smtClean="0"/>
              <a:t>trebui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iau</a:t>
            </a:r>
            <a:r>
              <a:rPr lang="en-US" sz="2800" dirty="0" smtClean="0"/>
              <a:t> o </a:t>
            </a:r>
            <a:r>
              <a:rPr lang="en-US" sz="2800" dirty="0" err="1" smtClean="0"/>
              <a:t>pastila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-mi </a:t>
            </a:r>
            <a:r>
              <a:rPr lang="en-US" sz="2800" dirty="0" err="1" smtClean="0"/>
              <a:t>revin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caut</a:t>
            </a:r>
            <a:r>
              <a:rPr lang="en-US" sz="2800" dirty="0" smtClean="0"/>
              <a:t> o </a:t>
            </a:r>
            <a:r>
              <a:rPr lang="en-US" sz="2800" dirty="0" err="1" smtClean="0"/>
              <a:t>clinica</a:t>
            </a:r>
            <a:r>
              <a:rPr lang="en-US" sz="2800" dirty="0" smtClean="0"/>
              <a:t> </a:t>
            </a:r>
            <a:r>
              <a:rPr lang="en-US" sz="2800" dirty="0" err="1" smtClean="0"/>
              <a:t>unde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pot face </a:t>
            </a:r>
            <a:r>
              <a:rPr lang="en-US" sz="2800" dirty="0" err="1" smtClean="0"/>
              <a:t>gimnastica</a:t>
            </a:r>
            <a:r>
              <a:rPr lang="en-US" sz="2800" dirty="0" smtClean="0"/>
              <a:t> </a:t>
            </a:r>
            <a:r>
              <a:rPr lang="en-US" sz="2800" dirty="0" err="1" smtClean="0"/>
              <a:t>medicala</a:t>
            </a:r>
            <a:r>
              <a:rPr lang="en-US" sz="2800" dirty="0" smtClean="0"/>
              <a:t> / </a:t>
            </a:r>
            <a:r>
              <a:rPr lang="en-US" sz="2800" dirty="0" err="1" smtClean="0"/>
              <a:t>kinetoterapie</a:t>
            </a:r>
            <a:r>
              <a:rPr lang="en-US" sz="28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Pastile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fie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Ce</a:t>
            </a:r>
            <a:r>
              <a:rPr lang="en-US" sz="2800" dirty="0" smtClean="0"/>
              <a:t> </a:t>
            </a:r>
            <a:r>
              <a:rPr lang="en-US" sz="2800" dirty="0" err="1" smtClean="0"/>
              <a:t>fel</a:t>
            </a:r>
            <a:r>
              <a:rPr lang="en-US" sz="2800" dirty="0" smtClean="0"/>
              <a:t> de </a:t>
            </a:r>
            <a:r>
              <a:rPr lang="en-US" sz="2800" dirty="0" err="1" smtClean="0"/>
              <a:t>pastile</a:t>
            </a:r>
            <a:r>
              <a:rPr lang="en-US" sz="2800" dirty="0" smtClean="0"/>
              <a:t>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Midocalm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Arcoxia</a:t>
            </a:r>
            <a:endParaRPr lang="en-US" sz="2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Arcoxia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fie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/>
              <a:t>Mai specific de 120mg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 </a:t>
            </a:r>
            <a:r>
              <a:rPr lang="en-US" sz="2800" dirty="0" err="1" smtClean="0"/>
              <a:t>unde</a:t>
            </a:r>
            <a:r>
              <a:rPr lang="en-US" sz="2800" dirty="0" smtClean="0"/>
              <a:t> </a:t>
            </a:r>
            <a:r>
              <a:rPr lang="en-US" sz="2800" dirty="0" err="1" smtClean="0"/>
              <a:t>cumpar</a:t>
            </a:r>
            <a:endParaRPr lang="en-US" sz="2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err="1" smtClean="0"/>
              <a:t>Farmacie</a:t>
            </a:r>
            <a:r>
              <a:rPr lang="en-US" sz="2800" dirty="0" smtClean="0"/>
              <a:t> X </a:t>
            </a:r>
            <a:r>
              <a:rPr lang="en-US" sz="2800" dirty="0" err="1" smtClean="0"/>
              <a:t>sau</a:t>
            </a:r>
            <a:r>
              <a:rPr lang="en-US" sz="2800" dirty="0" smtClean="0"/>
              <a:t> 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92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363</Words>
  <Application>Microsoft Office PowerPoint</Application>
  <PresentationFormat>On-screen Show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Povestea lui Andrei cel mic</vt:lpstr>
      <vt:lpstr>Povestea lui Andrei cel mare</vt:lpstr>
      <vt:lpstr>Povestea lui Andrei cel mare</vt:lpstr>
      <vt:lpstr>PowerPoint Presentation</vt:lpstr>
      <vt:lpstr>Impactul in economie</vt:lpstr>
      <vt:lpstr>PowerPoint Presentation</vt:lpstr>
      <vt:lpstr>PowerPoint Presentation</vt:lpstr>
      <vt:lpstr>Despre “durerea de spate”</vt:lpstr>
      <vt:lpstr>Despre achizitia unei camere foto</vt:lpstr>
      <vt:lpstr>Despre achizitia unei camere foto</vt:lpstr>
      <vt:lpstr> Once you go black you'll never go back </vt:lpstr>
      <vt:lpstr>23 nov 2012 Black Friday 2012  </vt:lpstr>
      <vt:lpstr>29 nov 2013 Black Friday 2013  </vt:lpstr>
      <vt:lpstr>Decizia de cumparare de BF</vt:lpstr>
      <vt:lpstr>Cat mai multe cookies</vt:lpstr>
      <vt:lpstr>Relatia cu magazinele</vt:lpstr>
      <vt:lpstr>Folosirea uneltelor 2Parale</vt:lpstr>
      <vt:lpstr>Strategii</vt:lpstr>
      <vt:lpstr>Performance marketing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2Parale</dc:title>
  <dc:creator>Dorin</dc:creator>
  <cp:lastModifiedBy>Bogdan</cp:lastModifiedBy>
  <cp:revision>92</cp:revision>
  <dcterms:created xsi:type="dcterms:W3CDTF">2012-11-19T21:25:47Z</dcterms:created>
  <dcterms:modified xsi:type="dcterms:W3CDTF">2013-10-29T16:30:14Z</dcterms:modified>
</cp:coreProperties>
</file>